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00" r:id="rId3"/>
    <p:sldId id="299" r:id="rId4"/>
    <p:sldId id="294" r:id="rId5"/>
    <p:sldId id="295" r:id="rId6"/>
    <p:sldId id="296" r:id="rId7"/>
    <p:sldId id="297" r:id="rId8"/>
    <p:sldId id="265" r:id="rId9"/>
    <p:sldId id="257" r:id="rId10"/>
    <p:sldId id="259" r:id="rId11"/>
    <p:sldId id="260" r:id="rId12"/>
    <p:sldId id="261" r:id="rId13"/>
    <p:sldId id="270" r:id="rId14"/>
    <p:sldId id="262" r:id="rId15"/>
    <p:sldId id="258" r:id="rId16"/>
    <p:sldId id="292" r:id="rId17"/>
    <p:sldId id="263" r:id="rId18"/>
    <p:sldId id="266" r:id="rId19"/>
    <p:sldId id="267" r:id="rId20"/>
    <p:sldId id="269" r:id="rId21"/>
    <p:sldId id="268" r:id="rId22"/>
    <p:sldId id="271" r:id="rId23"/>
    <p:sldId id="272" r:id="rId24"/>
    <p:sldId id="273" r:id="rId25"/>
    <p:sldId id="274" r:id="rId26"/>
    <p:sldId id="276" r:id="rId27"/>
    <p:sldId id="275" r:id="rId28"/>
    <p:sldId id="277" r:id="rId29"/>
    <p:sldId id="278" r:id="rId30"/>
    <p:sldId id="279" r:id="rId31"/>
    <p:sldId id="281" r:id="rId32"/>
    <p:sldId id="283" r:id="rId33"/>
    <p:sldId id="284" r:id="rId34"/>
    <p:sldId id="285" r:id="rId35"/>
    <p:sldId id="280" r:id="rId36"/>
    <p:sldId id="287" r:id="rId37"/>
    <p:sldId id="286" r:id="rId38"/>
    <p:sldId id="288" r:id="rId39"/>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Moores" initials="NM" lastIdx="1" clrIdx="0">
    <p:extLst>
      <p:ext uri="{19B8F6BF-5375-455C-9EA6-DF929625EA0E}">
        <p15:presenceInfo xmlns:p15="http://schemas.microsoft.com/office/powerpoint/2012/main" userId="Nicole Moores" providerId="None"/>
      </p:ext>
    </p:extLst>
  </p:cmAuthor>
  <p:cmAuthor id="2" name="Luke Pembroke" initials="LP" lastIdx="2" clrIdx="1">
    <p:extLst>
      <p:ext uri="{19B8F6BF-5375-455C-9EA6-DF929625EA0E}">
        <p15:presenceInfo xmlns:p15="http://schemas.microsoft.com/office/powerpoint/2012/main" userId="Luke Pembro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74C"/>
    <a:srgbClr val="006693"/>
    <a:srgbClr val="EC297B"/>
    <a:srgbClr val="0079AD"/>
    <a:srgbClr val="74B6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85899" autoAdjust="0"/>
  </p:normalViewPr>
  <p:slideViewPr>
    <p:cSldViewPr>
      <p:cViewPr varScale="1">
        <p:scale>
          <a:sx n="76" d="100"/>
          <a:sy n="76" d="100"/>
        </p:scale>
        <p:origin x="192"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12" charset="-128"/>
                <a:cs typeface="+mn-cs"/>
              </a:defRPr>
            </a:lvl1pPr>
          </a:lstStyle>
          <a:p>
            <a:pPr>
              <a:defRPr/>
            </a:pPr>
            <a:endParaRPr lang="en-GB"/>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12" charset="-128"/>
                <a:cs typeface="+mn-cs"/>
              </a:defRPr>
            </a:lvl1pPr>
          </a:lstStyle>
          <a:p>
            <a:pPr>
              <a:defRPr/>
            </a:pPr>
            <a:endParaRPr lang="en-GB"/>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12" charset="-128"/>
                <a:cs typeface="+mn-cs"/>
              </a:defRPr>
            </a:lvl1pPr>
          </a:lstStyle>
          <a:p>
            <a:pPr>
              <a:defRPr/>
            </a:pPr>
            <a:endParaRPr lang="en-GB"/>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112" charset="-128"/>
                <a:cs typeface="+mn-cs"/>
              </a:defRPr>
            </a:lvl1pPr>
          </a:lstStyle>
          <a:p>
            <a:pPr>
              <a:defRPr/>
            </a:pPr>
            <a:fld id="{A3AEE613-1F8A-4098-A89E-0CDBBA09CD56}" type="slidenum">
              <a:rPr lang="en-GB"/>
              <a:pPr>
                <a:defRPr/>
              </a:pPr>
              <a:t>‹#›</a:t>
            </a:fld>
            <a:endParaRPr lang="en-GB"/>
          </a:p>
        </p:txBody>
      </p:sp>
    </p:spTree>
    <p:extLst>
      <p:ext uri="{BB962C8B-B14F-4D97-AF65-F5344CB8AC3E}">
        <p14:creationId xmlns:p14="http://schemas.microsoft.com/office/powerpoint/2010/main" val="1145966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12" charset="-128"/>
                <a:cs typeface="+mn-cs"/>
              </a:defRPr>
            </a:lvl1pPr>
          </a:lstStyle>
          <a:p>
            <a:pPr>
              <a:defRPr/>
            </a:pPr>
            <a:endParaRPr lang="en-GB"/>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12" charset="-128"/>
                <a:cs typeface="+mn-cs"/>
              </a:defRPr>
            </a:lvl1pPr>
          </a:lstStyle>
          <a:p>
            <a:pPr>
              <a:defRPr/>
            </a:pPr>
            <a:endParaRPr lang="en-GB"/>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12" charset="-128"/>
                <a:cs typeface="+mn-cs"/>
              </a:defRPr>
            </a:lvl1pPr>
          </a:lstStyle>
          <a:p>
            <a:pPr>
              <a:defRPr/>
            </a:pPr>
            <a:endParaRPr lang="en-GB"/>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112" charset="-128"/>
                <a:cs typeface="+mn-cs"/>
              </a:defRPr>
            </a:lvl1pPr>
          </a:lstStyle>
          <a:p>
            <a:pPr>
              <a:defRPr/>
            </a:pPr>
            <a:fld id="{5E0AADF4-E32B-4F50-9E97-794742269710}" type="slidenum">
              <a:rPr lang="en-GB"/>
              <a:pPr>
                <a:defRPr/>
              </a:pPr>
              <a:t>‹#›</a:t>
            </a:fld>
            <a:endParaRPr lang="en-GB"/>
          </a:p>
        </p:txBody>
      </p:sp>
    </p:spTree>
    <p:extLst>
      <p:ext uri="{BB962C8B-B14F-4D97-AF65-F5344CB8AC3E}">
        <p14:creationId xmlns:p14="http://schemas.microsoft.com/office/powerpoint/2010/main" val="36191078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
        <p:nvSpPr>
          <p:cNvPr id="5124" name="Slide Number Placeholder 3"/>
          <p:cNvSpPr>
            <a:spLocks noGrp="1"/>
          </p:cNvSpPr>
          <p:nvPr>
            <p:ph type="sldNum" sz="quarter" idx="5"/>
          </p:nvPr>
        </p:nvSpPr>
        <p:spPr/>
        <p:txBody>
          <a:bodyPr/>
          <a:lstStyle/>
          <a:p>
            <a:pPr>
              <a:defRPr/>
            </a:pPr>
            <a:fld id="{DA970B48-39A0-437A-B7C1-13C139EC019C}" type="slidenum">
              <a:rPr lang="en-GB" smtClean="0">
                <a:latin typeface="Arial" pitchFamily="34" charset="0"/>
                <a:ea typeface="ＭＳ Ｐゴシック" pitchFamily="34" charset="-128"/>
              </a:rPr>
              <a:pPr>
                <a:defRPr/>
              </a:pPr>
              <a:t>1</a:t>
            </a:fld>
            <a:endParaRPr lang="en-GB">
              <a:latin typeface="Arial" pitchFamily="34" charset="0"/>
              <a:ea typeface="ＭＳ Ｐゴシック" pitchFamily="34" charset="-128"/>
            </a:endParaRPr>
          </a:p>
        </p:txBody>
      </p:sp>
    </p:spTree>
    <p:extLst>
      <p:ext uri="{BB962C8B-B14F-4D97-AF65-F5344CB8AC3E}">
        <p14:creationId xmlns:p14="http://schemas.microsoft.com/office/powerpoint/2010/main" val="1071894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34</a:t>
            </a:fld>
            <a:endParaRPr lang="en-GB"/>
          </a:p>
        </p:txBody>
      </p:sp>
    </p:spTree>
    <p:extLst>
      <p:ext uri="{BB962C8B-B14F-4D97-AF65-F5344CB8AC3E}">
        <p14:creationId xmlns:p14="http://schemas.microsoft.com/office/powerpoint/2010/main" val="2410047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38</a:t>
            </a:fld>
            <a:endParaRPr lang="en-GB"/>
          </a:p>
        </p:txBody>
      </p:sp>
    </p:spTree>
    <p:extLst>
      <p:ext uri="{BB962C8B-B14F-4D97-AF65-F5344CB8AC3E}">
        <p14:creationId xmlns:p14="http://schemas.microsoft.com/office/powerpoint/2010/main" val="4138356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GB" dirty="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FB46FC-5861-4899-B94E-5FCAAF7E3088}" type="slidenum">
              <a:rPr lang="en-GB" smtClean="0"/>
              <a:pPr eaLnBrk="1" hangingPunct="1"/>
              <a:t>2</a:t>
            </a:fld>
            <a:endParaRPr lang="en-GB"/>
          </a:p>
        </p:txBody>
      </p:sp>
    </p:spTree>
    <p:extLst>
      <p:ext uri="{BB962C8B-B14F-4D97-AF65-F5344CB8AC3E}">
        <p14:creationId xmlns:p14="http://schemas.microsoft.com/office/powerpoint/2010/main" val="408382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solidFill>
                  <a:srgbClr val="000000"/>
                </a:solidFill>
              </a:rPr>
              <a:t>Speaker notes:</a:t>
            </a:r>
          </a:p>
          <a:p>
            <a:pPr marL="171450" indent="-171450">
              <a:buFont typeface="Arial"/>
              <a:buChar char="•"/>
            </a:pPr>
            <a:r>
              <a:rPr lang="en-GB" sz="1100" dirty="0">
                <a:solidFill>
                  <a:srgbClr val="000000"/>
                </a:solidFill>
              </a:rPr>
              <a:t>This slide summarises</a:t>
            </a:r>
            <a:r>
              <a:rPr lang="en-GB" sz="1100" baseline="0" dirty="0">
                <a:solidFill>
                  <a:srgbClr val="000000"/>
                </a:solidFill>
              </a:rPr>
              <a:t> the agreed terms of use of the Educational Slide Kit contents.</a:t>
            </a:r>
            <a:endParaRPr lang="en-GB" sz="1100" dirty="0">
              <a:solidFill>
                <a:srgbClr val="000000"/>
              </a:solidFill>
            </a:endParaRPr>
          </a:p>
        </p:txBody>
      </p:sp>
      <p:sp>
        <p:nvSpPr>
          <p:cNvPr id="4" name="Slide Number Placeholder 3"/>
          <p:cNvSpPr>
            <a:spLocks noGrp="1"/>
          </p:cNvSpPr>
          <p:nvPr>
            <p:ph type="sldNum" sz="quarter" idx="10"/>
          </p:nvPr>
        </p:nvSpPr>
        <p:spPr/>
        <p:txBody>
          <a:bodyPr/>
          <a:lstStyle/>
          <a:p>
            <a:pPr>
              <a:defRPr/>
            </a:pPr>
            <a:fld id="{E51CEAF5-72AA-4D4E-87C0-31B18EB119F5}" type="slidenum">
              <a:rPr lang="da-DK" smtClean="0"/>
              <a:pPr>
                <a:defRPr/>
              </a:pPr>
              <a:t>3</a:t>
            </a:fld>
            <a:endParaRPr lang="da-DK" dirty="0"/>
          </a:p>
        </p:txBody>
      </p:sp>
    </p:spTree>
    <p:extLst>
      <p:ext uri="{BB962C8B-B14F-4D97-AF65-F5344CB8AC3E}">
        <p14:creationId xmlns:p14="http://schemas.microsoft.com/office/powerpoint/2010/main" val="3508425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GB" sz="1200" kern="1200" dirty="0">
                <a:solidFill>
                  <a:schemeClr val="tx1"/>
                </a:solidFill>
                <a:latin typeface="Arial" charset="0"/>
                <a:ea typeface="ＭＳ Ｐゴシック" pitchFamily="112" charset="-128"/>
                <a:cs typeface="+mn-cs"/>
              </a:rPr>
              <a:t>References:</a:t>
            </a:r>
          </a:p>
          <a:p>
            <a:pPr marL="228600" indent="-228600">
              <a:buAutoNum type="arabicPeriod"/>
            </a:pPr>
            <a:r>
              <a:rPr lang="en-GB" sz="1200" kern="1200" dirty="0">
                <a:solidFill>
                  <a:schemeClr val="tx1"/>
                </a:solidFill>
                <a:latin typeface="Arial" charset="0"/>
                <a:ea typeface="ＭＳ Ｐゴシック" pitchFamily="112" charset="-128"/>
                <a:cs typeface="+mn-cs"/>
              </a:rPr>
              <a:t>Edelman AB, Schaefer E, Olson A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(2011) Effects of prophylactic misoprostol administration prior to intrauterine device insertion in nulliparous women. </a:t>
            </a:r>
            <a:r>
              <a:rPr lang="en-GB" sz="1200" i="1" kern="1200" dirty="0">
                <a:solidFill>
                  <a:schemeClr val="tx1"/>
                </a:solidFill>
                <a:latin typeface="Arial" charset="0"/>
                <a:ea typeface="ＭＳ Ｐゴシック" pitchFamily="112" charset="-128"/>
                <a:cs typeface="+mn-cs"/>
              </a:rPr>
              <a:t>Contraception</a:t>
            </a:r>
            <a:r>
              <a:rPr lang="en-GB" sz="1200" kern="1200" dirty="0">
                <a:solidFill>
                  <a:schemeClr val="tx1"/>
                </a:solidFill>
                <a:latin typeface="Arial" charset="0"/>
                <a:ea typeface="ＭＳ Ｐゴシック" pitchFamily="112" charset="-128"/>
                <a:cs typeface="+mn-cs"/>
              </a:rPr>
              <a:t> 2</a:t>
            </a:r>
            <a:r>
              <a:rPr lang="en-GB" sz="1200" b="0" i="0" kern="1200" dirty="0">
                <a:solidFill>
                  <a:schemeClr val="tx1"/>
                </a:solidFill>
                <a:effectLst/>
                <a:latin typeface="Arial" charset="0"/>
                <a:ea typeface="ＭＳ Ｐゴシック" pitchFamily="112" charset="-128"/>
                <a:cs typeface="+mn-cs"/>
              </a:rPr>
              <a:t>011 Sept</a:t>
            </a:r>
            <a:r>
              <a:rPr lang="en-GB" sz="1200" b="0" i="0" kern="1200" baseline="0" dirty="0">
                <a:solidFill>
                  <a:schemeClr val="tx1"/>
                </a:solidFill>
                <a:effectLst/>
                <a:latin typeface="Arial" charset="0"/>
                <a:ea typeface="ＭＳ Ｐゴシック" pitchFamily="112" charset="-128"/>
                <a:cs typeface="+mn-cs"/>
              </a:rPr>
              <a:t> </a:t>
            </a:r>
            <a:r>
              <a:rPr lang="en-GB" sz="1200" b="0" i="0" kern="1200" dirty="0">
                <a:solidFill>
                  <a:schemeClr val="tx1"/>
                </a:solidFill>
                <a:effectLst/>
                <a:latin typeface="Arial" charset="0"/>
                <a:ea typeface="ＭＳ Ｐゴシック" pitchFamily="112" charset="-128"/>
                <a:cs typeface="+mn-cs"/>
              </a:rPr>
              <a:t>84(3):234-9</a:t>
            </a:r>
          </a:p>
          <a:p>
            <a:pPr marL="228600" indent="-228600">
              <a:buAutoNum type="arabicPeriod"/>
            </a:pPr>
            <a:r>
              <a:rPr lang="en-GB" sz="1200" kern="1200" dirty="0" err="1">
                <a:solidFill>
                  <a:schemeClr val="tx1"/>
                </a:solidFill>
                <a:latin typeface="Arial" charset="0"/>
                <a:ea typeface="ＭＳ Ｐゴシック" pitchFamily="112" charset="-128"/>
                <a:cs typeface="+mn-cs"/>
              </a:rPr>
              <a:t>Dijkhuizen</a:t>
            </a:r>
            <a:r>
              <a:rPr lang="en-GB" sz="1200" kern="1200" dirty="0">
                <a:solidFill>
                  <a:schemeClr val="tx1"/>
                </a:solidFill>
                <a:latin typeface="Arial" charset="0"/>
                <a:ea typeface="ＭＳ Ｐゴシック" pitchFamily="112" charset="-128"/>
                <a:cs typeface="+mn-cs"/>
              </a:rPr>
              <a:t> K, </a:t>
            </a:r>
            <a:r>
              <a:rPr lang="en-GB" sz="1200" kern="1200" dirty="0" err="1">
                <a:solidFill>
                  <a:schemeClr val="tx1"/>
                </a:solidFill>
                <a:latin typeface="Arial" charset="0"/>
                <a:ea typeface="ＭＳ Ｐゴシック" pitchFamily="112" charset="-128"/>
                <a:cs typeface="+mn-cs"/>
              </a:rPr>
              <a:t>Dekkers</a:t>
            </a:r>
            <a:r>
              <a:rPr lang="en-GB" sz="1200" kern="1200" dirty="0">
                <a:solidFill>
                  <a:schemeClr val="tx1"/>
                </a:solidFill>
                <a:latin typeface="Arial" charset="0"/>
                <a:ea typeface="ＭＳ Ｐゴシック" pitchFamily="112" charset="-128"/>
                <a:cs typeface="+mn-cs"/>
              </a:rPr>
              <a:t> OM, </a:t>
            </a:r>
            <a:r>
              <a:rPr lang="en-GB" sz="1200" kern="1200" dirty="0" err="1">
                <a:solidFill>
                  <a:schemeClr val="tx1"/>
                </a:solidFill>
                <a:latin typeface="Arial" charset="0"/>
                <a:ea typeface="ＭＳ Ｐゴシック" pitchFamily="112" charset="-128"/>
                <a:cs typeface="+mn-cs"/>
              </a:rPr>
              <a:t>Holleboom</a:t>
            </a:r>
            <a:r>
              <a:rPr lang="en-GB" sz="1200" kern="1200" dirty="0">
                <a:solidFill>
                  <a:schemeClr val="tx1"/>
                </a:solidFill>
                <a:latin typeface="Arial" charset="0"/>
                <a:ea typeface="ＭＳ Ｐゴシック" pitchFamily="112" charset="-128"/>
                <a:cs typeface="+mn-cs"/>
              </a:rPr>
              <a:t> CA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(2011) Vaginal misoprostol prior to insertion of an intrauterine device: an RCT. </a:t>
            </a:r>
            <a:r>
              <a:rPr lang="en-GB" sz="1200" i="1" kern="1200" dirty="0">
                <a:solidFill>
                  <a:schemeClr val="tx1"/>
                </a:solidFill>
                <a:latin typeface="Arial" charset="0"/>
                <a:ea typeface="ＭＳ Ｐゴシック" pitchFamily="112" charset="-128"/>
                <a:cs typeface="+mn-cs"/>
              </a:rPr>
              <a:t>Hum </a:t>
            </a:r>
            <a:r>
              <a:rPr lang="en-GB" sz="1200" i="1" kern="1200" dirty="0" err="1">
                <a:solidFill>
                  <a:schemeClr val="tx1"/>
                </a:solidFill>
                <a:latin typeface="Arial" charset="0"/>
                <a:ea typeface="ＭＳ Ｐゴシック" pitchFamily="112" charset="-128"/>
                <a:cs typeface="+mn-cs"/>
              </a:rPr>
              <a:t>Reprod</a:t>
            </a:r>
            <a:r>
              <a:rPr lang="en-GB" sz="1200" kern="1200" dirty="0">
                <a:solidFill>
                  <a:schemeClr val="tx1"/>
                </a:solidFill>
                <a:latin typeface="Arial" charset="0"/>
                <a:ea typeface="ＭＳ Ｐゴシック" pitchFamily="112" charset="-128"/>
                <a:cs typeface="+mn-cs"/>
              </a:rPr>
              <a:t> 26:323-329.</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3. </a:t>
            </a:r>
            <a:r>
              <a:rPr lang="en-GB" sz="1200" kern="1200" dirty="0" err="1">
                <a:solidFill>
                  <a:schemeClr val="tx1"/>
                </a:solidFill>
                <a:latin typeface="Arial" charset="0"/>
                <a:ea typeface="ＭＳ Ｐゴシック" pitchFamily="112" charset="-128"/>
                <a:cs typeface="+mn-cs"/>
              </a:rPr>
              <a:t>Heikinheimo</a:t>
            </a:r>
            <a:r>
              <a:rPr lang="en-GB" sz="1200" kern="1200" dirty="0">
                <a:solidFill>
                  <a:schemeClr val="tx1"/>
                </a:solidFill>
                <a:latin typeface="Arial" charset="0"/>
                <a:ea typeface="ＭＳ Ｐゴシック" pitchFamily="112" charset="-128"/>
                <a:cs typeface="+mn-cs"/>
              </a:rPr>
              <a:t> O, </a:t>
            </a:r>
            <a:r>
              <a:rPr lang="en-GB" sz="1200" kern="1200" dirty="0" err="1">
                <a:solidFill>
                  <a:schemeClr val="tx1"/>
                </a:solidFill>
                <a:latin typeface="Arial" charset="0"/>
                <a:ea typeface="ＭＳ Ｐゴシック" pitchFamily="112" charset="-128"/>
                <a:cs typeface="+mn-cs"/>
              </a:rPr>
              <a:t>Inki</a:t>
            </a:r>
            <a:r>
              <a:rPr lang="en-GB" sz="1200" kern="1200" dirty="0">
                <a:solidFill>
                  <a:schemeClr val="tx1"/>
                </a:solidFill>
                <a:latin typeface="Arial" charset="0"/>
                <a:ea typeface="ＭＳ Ｐゴシック" pitchFamily="112" charset="-128"/>
                <a:cs typeface="+mn-cs"/>
              </a:rPr>
              <a:t> P, Kunz M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(2010) Double-blind, randomized, placebo-controlled study on the effect of misoprostol on ease of consecutive insertion of the levonorgestrel-releasing intrauterine system. </a:t>
            </a:r>
            <a:r>
              <a:rPr lang="en-GB" sz="1200" i="1" kern="1200" dirty="0">
                <a:solidFill>
                  <a:schemeClr val="tx1"/>
                </a:solidFill>
                <a:latin typeface="Arial" charset="0"/>
                <a:ea typeface="ＭＳ Ｐゴシック" pitchFamily="112" charset="-128"/>
                <a:cs typeface="+mn-cs"/>
              </a:rPr>
              <a:t>Contraception</a:t>
            </a:r>
            <a:r>
              <a:rPr lang="en-GB" sz="1200" kern="1200" dirty="0">
                <a:solidFill>
                  <a:schemeClr val="tx1"/>
                </a:solidFill>
                <a:latin typeface="Arial" charset="0"/>
                <a:ea typeface="ＭＳ Ｐゴシック" pitchFamily="112" charset="-128"/>
                <a:cs typeface="+mn-cs"/>
              </a:rPr>
              <a:t> 81:481-486.</a:t>
            </a:r>
          </a:p>
          <a:p>
            <a:r>
              <a:rPr lang="en-GB" sz="1200" kern="1200" dirty="0">
                <a:solidFill>
                  <a:schemeClr val="tx1"/>
                </a:solidFill>
                <a:latin typeface="Arial" charset="0"/>
                <a:ea typeface="ＭＳ Ｐゴシック" pitchFamily="112" charset="-128"/>
                <a:cs typeface="+mn-cs"/>
              </a:rPr>
              <a:t>4. </a:t>
            </a:r>
            <a:r>
              <a:rPr lang="en-GB" sz="1200" kern="1200" dirty="0" err="1">
                <a:solidFill>
                  <a:schemeClr val="tx1"/>
                </a:solidFill>
                <a:latin typeface="Arial" charset="0"/>
                <a:ea typeface="ＭＳ Ｐゴシック" pitchFamily="112" charset="-128"/>
                <a:cs typeface="+mn-cs"/>
              </a:rPr>
              <a:t>Sääv</a:t>
            </a:r>
            <a:r>
              <a:rPr lang="en-GB" sz="1200" kern="1200" dirty="0">
                <a:solidFill>
                  <a:schemeClr val="tx1"/>
                </a:solidFill>
                <a:latin typeface="Arial" charset="0"/>
                <a:ea typeface="ＭＳ Ｐゴシック" pitchFamily="112" charset="-128"/>
                <a:cs typeface="+mn-cs"/>
              </a:rPr>
              <a:t> I, </a:t>
            </a:r>
            <a:r>
              <a:rPr lang="en-GB" sz="1200" kern="1200" dirty="0" err="1">
                <a:solidFill>
                  <a:schemeClr val="tx1"/>
                </a:solidFill>
                <a:latin typeface="Arial" charset="0"/>
                <a:ea typeface="ＭＳ Ｐゴシック" pitchFamily="112" charset="-128"/>
                <a:cs typeface="+mn-cs"/>
              </a:rPr>
              <a:t>Aronsson</a:t>
            </a:r>
            <a:r>
              <a:rPr lang="en-GB" sz="1200" kern="1200" dirty="0">
                <a:solidFill>
                  <a:schemeClr val="tx1"/>
                </a:solidFill>
                <a:latin typeface="Arial" charset="0"/>
                <a:ea typeface="ＭＳ Ｐゴシック" pitchFamily="112" charset="-128"/>
                <a:cs typeface="+mn-cs"/>
              </a:rPr>
              <a:t> A, </a:t>
            </a:r>
            <a:r>
              <a:rPr lang="en-GB" sz="1200" kern="1200" dirty="0" err="1">
                <a:solidFill>
                  <a:schemeClr val="tx1"/>
                </a:solidFill>
                <a:latin typeface="Arial" charset="0"/>
                <a:ea typeface="ＭＳ Ｐゴシック" pitchFamily="112" charset="-128"/>
                <a:cs typeface="+mn-cs"/>
              </a:rPr>
              <a:t>Marions</a:t>
            </a:r>
            <a:r>
              <a:rPr lang="en-GB" sz="1200" kern="1200" dirty="0">
                <a:solidFill>
                  <a:schemeClr val="tx1"/>
                </a:solidFill>
                <a:latin typeface="Arial" charset="0"/>
                <a:ea typeface="ＭＳ Ｐゴシック" pitchFamily="112" charset="-128"/>
                <a:cs typeface="+mn-cs"/>
              </a:rPr>
              <a:t> L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(2007) Cervical priming with sublingual misoprostol prior to insertion of an intrauterine device in nulliparous women: a randomized controlled trial. </a:t>
            </a:r>
            <a:r>
              <a:rPr lang="en-GB" sz="1200" i="1" kern="1200" dirty="0">
                <a:solidFill>
                  <a:schemeClr val="tx1"/>
                </a:solidFill>
                <a:latin typeface="Arial" charset="0"/>
                <a:ea typeface="ＭＳ Ｐゴシック" pitchFamily="112" charset="-128"/>
                <a:cs typeface="+mn-cs"/>
              </a:rPr>
              <a:t>Hum </a:t>
            </a:r>
            <a:r>
              <a:rPr lang="en-GB" sz="1200" i="1" kern="1200" dirty="0" err="1">
                <a:solidFill>
                  <a:schemeClr val="tx1"/>
                </a:solidFill>
                <a:latin typeface="Arial" charset="0"/>
                <a:ea typeface="ＭＳ Ｐゴシック" pitchFamily="112" charset="-128"/>
                <a:cs typeface="+mn-cs"/>
              </a:rPr>
              <a:t>Reprod</a:t>
            </a:r>
            <a:r>
              <a:rPr lang="en-GB" sz="1200" kern="1200" dirty="0">
                <a:solidFill>
                  <a:schemeClr val="tx1"/>
                </a:solidFill>
                <a:latin typeface="Arial" charset="0"/>
                <a:ea typeface="ＭＳ Ｐゴシック" pitchFamily="112" charset="-128"/>
                <a:cs typeface="+mn-cs"/>
              </a:rPr>
              <a:t> 22:2647-2652.</a:t>
            </a:r>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10</a:t>
            </a:fld>
            <a:endParaRPr lang="en-GB"/>
          </a:p>
        </p:txBody>
      </p:sp>
    </p:spTree>
    <p:extLst>
      <p:ext uri="{BB962C8B-B14F-4D97-AF65-F5344CB8AC3E}">
        <p14:creationId xmlns:p14="http://schemas.microsoft.com/office/powerpoint/2010/main" val="2744375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References: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1. </a:t>
            </a:r>
            <a:r>
              <a:rPr lang="en-GB" sz="1200" kern="1200" dirty="0" err="1">
                <a:solidFill>
                  <a:schemeClr val="tx1"/>
                </a:solidFill>
                <a:latin typeface="Arial" charset="0"/>
                <a:ea typeface="ＭＳ Ｐゴシック" pitchFamily="112" charset="-128"/>
                <a:cs typeface="+mn-cs"/>
              </a:rPr>
              <a:t>Hubacher</a:t>
            </a:r>
            <a:r>
              <a:rPr lang="en-GB" sz="1200" kern="1200" dirty="0">
                <a:solidFill>
                  <a:schemeClr val="tx1"/>
                </a:solidFill>
                <a:latin typeface="Arial" charset="0"/>
                <a:ea typeface="ＭＳ Ｐゴシック" pitchFamily="112" charset="-128"/>
                <a:cs typeface="+mn-cs"/>
              </a:rPr>
              <a:t> D, Reyes V, Lillo S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(2006) Pain from copper intrauterine device insertion: randomized trial of prophylactic ibuprofen. </a:t>
            </a:r>
            <a:r>
              <a:rPr lang="en-GB" sz="1200" i="1" kern="1200" dirty="0">
                <a:solidFill>
                  <a:schemeClr val="tx1"/>
                </a:solidFill>
                <a:latin typeface="Arial" charset="0"/>
                <a:ea typeface="ＭＳ Ｐゴシック" pitchFamily="112" charset="-128"/>
                <a:cs typeface="+mn-cs"/>
              </a:rPr>
              <a:t>Am J </a:t>
            </a:r>
            <a:r>
              <a:rPr lang="en-GB" sz="1200" i="1" kern="1200" dirty="0" err="1">
                <a:solidFill>
                  <a:schemeClr val="tx1"/>
                </a:solidFill>
                <a:latin typeface="Arial" charset="0"/>
                <a:ea typeface="ＭＳ Ｐゴシック" pitchFamily="112" charset="-128"/>
                <a:cs typeface="+mn-cs"/>
              </a:rPr>
              <a:t>Obstet</a:t>
            </a:r>
            <a:r>
              <a:rPr lang="en-GB" sz="1200" i="1" kern="1200" dirty="0">
                <a:solidFill>
                  <a:schemeClr val="tx1"/>
                </a:solidFill>
                <a:latin typeface="Arial" charset="0"/>
                <a:ea typeface="ＭＳ Ｐゴシック" pitchFamily="112" charset="-128"/>
                <a:cs typeface="+mn-cs"/>
              </a:rPr>
              <a:t> </a:t>
            </a:r>
            <a:r>
              <a:rPr lang="en-GB" sz="1200" i="1" kern="1200" dirty="0" err="1">
                <a:solidFill>
                  <a:schemeClr val="tx1"/>
                </a:solidFill>
                <a:latin typeface="Arial" charset="0"/>
                <a:ea typeface="ＭＳ Ｐゴシック" pitchFamily="112" charset="-128"/>
                <a:cs typeface="+mn-cs"/>
              </a:rPr>
              <a:t>Gynecol</a:t>
            </a:r>
            <a:r>
              <a:rPr lang="en-GB" sz="1200" kern="1200" dirty="0">
                <a:solidFill>
                  <a:schemeClr val="tx1"/>
                </a:solidFill>
                <a:latin typeface="Arial" charset="0"/>
                <a:ea typeface="ＭＳ Ｐゴシック" pitchFamily="112" charset="-128"/>
                <a:cs typeface="+mn-cs"/>
              </a:rPr>
              <a:t> 195:1272-1277.</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2. </a:t>
            </a:r>
            <a:r>
              <a:rPr lang="en-GB" sz="1200" kern="1200" dirty="0" err="1">
                <a:solidFill>
                  <a:schemeClr val="tx1"/>
                </a:solidFill>
                <a:latin typeface="Arial" charset="0"/>
                <a:ea typeface="ＭＳ Ｐゴシック" pitchFamily="112" charset="-128"/>
                <a:cs typeface="+mn-cs"/>
              </a:rPr>
              <a:t>Chor</a:t>
            </a:r>
            <a:r>
              <a:rPr lang="en-GB" sz="1200" kern="1200" dirty="0">
                <a:solidFill>
                  <a:schemeClr val="tx1"/>
                </a:solidFill>
                <a:latin typeface="Arial" charset="0"/>
                <a:ea typeface="ＭＳ Ｐゴシック" pitchFamily="112" charset="-128"/>
                <a:cs typeface="+mn-cs"/>
              </a:rPr>
              <a:t> J, </a:t>
            </a:r>
            <a:r>
              <a:rPr lang="en-GB" sz="1200" kern="1200" dirty="0" err="1">
                <a:solidFill>
                  <a:schemeClr val="tx1"/>
                </a:solidFill>
                <a:latin typeface="Arial" charset="0"/>
                <a:ea typeface="ＭＳ Ｐゴシック" pitchFamily="112" charset="-128"/>
                <a:cs typeface="+mn-cs"/>
              </a:rPr>
              <a:t>Bregand</a:t>
            </a:r>
            <a:r>
              <a:rPr lang="en-GB" sz="1200" kern="1200" dirty="0">
                <a:solidFill>
                  <a:schemeClr val="tx1"/>
                </a:solidFill>
                <a:latin typeface="Arial" charset="0"/>
                <a:ea typeface="ＭＳ Ｐゴシック" pitchFamily="112" charset="-128"/>
                <a:cs typeface="+mn-cs"/>
              </a:rPr>
              <a:t>-White J, </a:t>
            </a:r>
            <a:r>
              <a:rPr lang="en-GB" sz="1200" kern="1200" dirty="0" err="1">
                <a:solidFill>
                  <a:schemeClr val="tx1"/>
                </a:solidFill>
                <a:latin typeface="Arial" charset="0"/>
                <a:ea typeface="ＭＳ Ｐゴシック" pitchFamily="112" charset="-128"/>
                <a:cs typeface="+mn-cs"/>
              </a:rPr>
              <a:t>Golobof</a:t>
            </a:r>
            <a:r>
              <a:rPr lang="en-GB" sz="1200" kern="1200" dirty="0">
                <a:solidFill>
                  <a:schemeClr val="tx1"/>
                </a:solidFill>
                <a:latin typeface="Arial" charset="0"/>
                <a:ea typeface="ＭＳ Ｐゴシック" pitchFamily="112" charset="-128"/>
                <a:cs typeface="+mn-cs"/>
              </a:rPr>
              <a:t> A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(2011) Ibuprofen prophylaxis for levonorgestrel-releasing intrauterine system insertion: a randomized controlled trial. </a:t>
            </a:r>
            <a:r>
              <a:rPr lang="en-GB" sz="1200" i="1" kern="1200" dirty="0">
                <a:solidFill>
                  <a:schemeClr val="tx1"/>
                </a:solidFill>
                <a:latin typeface="Arial" charset="0"/>
                <a:ea typeface="ＭＳ Ｐゴシック" pitchFamily="112" charset="-128"/>
                <a:cs typeface="+mn-cs"/>
              </a:rPr>
              <a:t>Contraception </a:t>
            </a:r>
            <a:r>
              <a:rPr lang="en-GB" sz="1200" b="0" i="0" kern="1200" dirty="0">
                <a:solidFill>
                  <a:schemeClr val="tx1"/>
                </a:solidFill>
                <a:effectLst/>
                <a:latin typeface="Arial" charset="0"/>
                <a:ea typeface="ＭＳ Ｐゴシック" pitchFamily="112" charset="-128"/>
                <a:cs typeface="+mn-cs"/>
              </a:rPr>
              <a:t>2012 Jun;85(6):558-62</a:t>
            </a:r>
            <a:endParaRPr lang="en-GB" sz="1200" kern="1200" dirty="0">
              <a:solidFill>
                <a:schemeClr val="tx1"/>
              </a:solidFill>
              <a:latin typeface="Arial" charset="0"/>
              <a:ea typeface="ＭＳ Ｐゴシック" pitchFamily="112" charset="-128"/>
              <a:cs typeface="+mn-cs"/>
            </a:endParaRPr>
          </a:p>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11</a:t>
            </a:fld>
            <a:endParaRPr lang="en-GB"/>
          </a:p>
        </p:txBody>
      </p:sp>
    </p:spTree>
    <p:extLst>
      <p:ext uri="{BB962C8B-B14F-4D97-AF65-F5344CB8AC3E}">
        <p14:creationId xmlns:p14="http://schemas.microsoft.com/office/powerpoint/2010/main" val="3225526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References: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1. </a:t>
            </a:r>
            <a:r>
              <a:rPr lang="en-GB" sz="1200" kern="1200" dirty="0" err="1">
                <a:solidFill>
                  <a:schemeClr val="tx1"/>
                </a:solidFill>
                <a:latin typeface="Arial" charset="0"/>
                <a:ea typeface="ＭＳ Ｐゴシック" pitchFamily="112" charset="-128"/>
                <a:cs typeface="+mn-cs"/>
              </a:rPr>
              <a:t>Oloto</a:t>
            </a:r>
            <a:r>
              <a:rPr lang="en-GB" sz="1200" kern="1200" dirty="0">
                <a:solidFill>
                  <a:schemeClr val="tx1"/>
                </a:solidFill>
                <a:latin typeface="Arial" charset="0"/>
                <a:ea typeface="ＭＳ Ｐゴシック" pitchFamily="112" charset="-128"/>
                <a:cs typeface="+mn-cs"/>
              </a:rPr>
              <a:t> EJ, </a:t>
            </a:r>
            <a:r>
              <a:rPr lang="en-GB" sz="1200" kern="1200" dirty="0" err="1">
                <a:solidFill>
                  <a:schemeClr val="tx1"/>
                </a:solidFill>
                <a:latin typeface="Arial" charset="0"/>
                <a:ea typeface="ＭＳ Ｐゴシック" pitchFamily="112" charset="-128"/>
                <a:cs typeface="+mn-cs"/>
              </a:rPr>
              <a:t>Bromham</a:t>
            </a:r>
            <a:r>
              <a:rPr lang="en-GB" sz="1200" kern="1200" dirty="0">
                <a:solidFill>
                  <a:schemeClr val="tx1"/>
                </a:solidFill>
                <a:latin typeface="Arial" charset="0"/>
                <a:ea typeface="ＭＳ Ｐゴシック" pitchFamily="112" charset="-128"/>
                <a:cs typeface="+mn-cs"/>
              </a:rPr>
              <a:t> DR, </a:t>
            </a:r>
            <a:r>
              <a:rPr lang="en-GB" sz="1200" kern="1200" dirty="0" err="1">
                <a:solidFill>
                  <a:schemeClr val="tx1"/>
                </a:solidFill>
                <a:latin typeface="Arial" charset="0"/>
                <a:ea typeface="ＭＳ Ｐゴシック" pitchFamily="112" charset="-128"/>
                <a:cs typeface="+mn-cs"/>
              </a:rPr>
              <a:t>Murty</a:t>
            </a:r>
            <a:r>
              <a:rPr lang="en-GB" sz="1200" kern="1200" dirty="0">
                <a:solidFill>
                  <a:schemeClr val="tx1"/>
                </a:solidFill>
                <a:latin typeface="Arial" charset="0"/>
                <a:ea typeface="ＭＳ Ｐゴシック" pitchFamily="112" charset="-128"/>
                <a:cs typeface="+mn-cs"/>
              </a:rPr>
              <a:t> JA (1996) Pain and discomfort perception at IUD insertion - effect of short-duration, low volume intracervical application of two percent lignocaine gel (</a:t>
            </a:r>
            <a:r>
              <a:rPr lang="en-GB" sz="1200" kern="1200" dirty="0" err="1">
                <a:solidFill>
                  <a:schemeClr val="tx1"/>
                </a:solidFill>
                <a:latin typeface="Arial" charset="0"/>
                <a:ea typeface="ＭＳ Ｐゴシック" pitchFamily="112" charset="-128"/>
                <a:cs typeface="+mn-cs"/>
              </a:rPr>
              <a:t>Instillagel</a:t>
            </a:r>
            <a:r>
              <a:rPr lang="en-GB" sz="1200" kern="1200" dirty="0">
                <a:solidFill>
                  <a:schemeClr val="tx1"/>
                </a:solidFill>
                <a:latin typeface="Arial" charset="0"/>
                <a:ea typeface="ＭＳ Ｐゴシック" pitchFamily="112" charset="-128"/>
                <a:cs typeface="+mn-cs"/>
              </a:rPr>
              <a:t>™) - a preliminary study. </a:t>
            </a:r>
            <a:r>
              <a:rPr lang="en-GB" sz="1200" i="1" kern="1200" dirty="0">
                <a:solidFill>
                  <a:schemeClr val="tx1"/>
                </a:solidFill>
                <a:latin typeface="Arial" charset="0"/>
                <a:ea typeface="ＭＳ Ｐゴシック" pitchFamily="112" charset="-128"/>
                <a:cs typeface="+mn-cs"/>
              </a:rPr>
              <a:t>Br J Fam </a:t>
            </a:r>
            <a:r>
              <a:rPr lang="en-GB" sz="1200" i="1" kern="1200" dirty="0" err="1">
                <a:solidFill>
                  <a:schemeClr val="tx1"/>
                </a:solidFill>
                <a:latin typeface="Arial" charset="0"/>
                <a:ea typeface="ＭＳ Ｐゴシック" pitchFamily="112" charset="-128"/>
                <a:cs typeface="+mn-cs"/>
              </a:rPr>
              <a:t>Plann</a:t>
            </a:r>
            <a:r>
              <a:rPr lang="en-GB" sz="1200" kern="1200" dirty="0">
                <a:solidFill>
                  <a:schemeClr val="tx1"/>
                </a:solidFill>
                <a:latin typeface="Arial" charset="0"/>
                <a:ea typeface="ＭＳ Ｐゴシック" pitchFamily="112" charset="-128"/>
                <a:cs typeface="+mn-cs"/>
              </a:rPr>
              <a:t> 22:177-180. </a:t>
            </a:r>
            <a:r>
              <a:rPr lang="en-GB" sz="1200" b="1" kern="1200" dirty="0">
                <a:solidFill>
                  <a:schemeClr val="tx1"/>
                </a:solidFill>
                <a:latin typeface="Arial" charset="0"/>
                <a:ea typeface="ＭＳ Ｐゴシック" pitchFamily="112" charset="-128"/>
                <a:cs typeface="+mn-cs"/>
              </a:rPr>
              <a:t>[this will have to be requested from the</a:t>
            </a:r>
            <a:r>
              <a:rPr lang="en-GB" sz="1200" b="1" kern="1200" baseline="0" dirty="0">
                <a:solidFill>
                  <a:schemeClr val="tx1"/>
                </a:solidFill>
                <a:latin typeface="Arial" charset="0"/>
                <a:ea typeface="ＭＳ Ｐゴシック" pitchFamily="112" charset="-128"/>
                <a:cs typeface="+mn-cs"/>
              </a:rPr>
              <a:t> </a:t>
            </a:r>
            <a:r>
              <a:rPr lang="en-GB" sz="1200" b="1" kern="1200" baseline="0" dirty="0" err="1">
                <a:solidFill>
                  <a:schemeClr val="tx1"/>
                </a:solidFill>
                <a:latin typeface="Arial" charset="0"/>
                <a:ea typeface="ＭＳ Ｐゴシック" pitchFamily="112" charset="-128"/>
                <a:cs typeface="+mn-cs"/>
              </a:rPr>
              <a:t>british</a:t>
            </a:r>
            <a:r>
              <a:rPr lang="en-GB" sz="1200" b="1" kern="1200" baseline="0" dirty="0">
                <a:solidFill>
                  <a:schemeClr val="tx1"/>
                </a:solidFill>
                <a:latin typeface="Arial" charset="0"/>
                <a:ea typeface="ＭＳ Ｐゴシック" pitchFamily="112" charset="-128"/>
                <a:cs typeface="+mn-cs"/>
              </a:rPr>
              <a:t> library or Bayer]</a:t>
            </a:r>
            <a:endParaRPr lang="en-GB" sz="1200" b="1" kern="1200" dirty="0">
              <a:solidFill>
                <a:schemeClr val="tx1"/>
              </a:solidFill>
              <a:latin typeface="Arial" charset="0"/>
              <a:ea typeface="ＭＳ Ｐゴシック" pitchFamily="112"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2. Maguire K, Davis A, Rosario TL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(2012) Intracervical </a:t>
            </a:r>
            <a:r>
              <a:rPr lang="en-GB" sz="1200" kern="1200" dirty="0" err="1">
                <a:solidFill>
                  <a:schemeClr val="tx1"/>
                </a:solidFill>
                <a:latin typeface="Arial" charset="0"/>
                <a:ea typeface="ＭＳ Ｐゴシック" pitchFamily="112" charset="-128"/>
                <a:cs typeface="+mn-cs"/>
              </a:rPr>
              <a:t>lidocaine</a:t>
            </a:r>
            <a:r>
              <a:rPr lang="en-GB" sz="1200" kern="1200" dirty="0">
                <a:solidFill>
                  <a:schemeClr val="tx1"/>
                </a:solidFill>
                <a:latin typeface="Arial" charset="0"/>
                <a:ea typeface="ＭＳ Ｐゴシック" pitchFamily="112" charset="-128"/>
                <a:cs typeface="+mn-cs"/>
              </a:rPr>
              <a:t> gel for intrauterine device insertion: a randomized controlled trial. </a:t>
            </a:r>
            <a:r>
              <a:rPr lang="en-GB" sz="1200" i="1" kern="1200" dirty="0">
                <a:solidFill>
                  <a:schemeClr val="tx1"/>
                </a:solidFill>
                <a:latin typeface="Arial" charset="0"/>
                <a:ea typeface="ＭＳ Ｐゴシック" pitchFamily="112" charset="-128"/>
                <a:cs typeface="+mn-cs"/>
              </a:rPr>
              <a:t>Contraception</a:t>
            </a:r>
            <a:r>
              <a:rPr lang="en-GB" sz="1200" kern="1200" dirty="0">
                <a:solidFill>
                  <a:schemeClr val="tx1"/>
                </a:solidFill>
                <a:latin typeface="Arial" charset="0"/>
                <a:ea typeface="ＭＳ Ｐゴシック" pitchFamily="112" charset="-128"/>
                <a:cs typeface="+mn-cs"/>
              </a:rPr>
              <a:t> </a:t>
            </a:r>
            <a:r>
              <a:rPr lang="en-GB" sz="1200" b="0" i="0" kern="1200" dirty="0">
                <a:solidFill>
                  <a:schemeClr val="tx1"/>
                </a:solidFill>
                <a:effectLst/>
                <a:latin typeface="Arial" charset="0"/>
                <a:ea typeface="ＭＳ Ｐゴシック" pitchFamily="112" charset="-128"/>
                <a:cs typeface="+mn-cs"/>
              </a:rPr>
              <a:t>2012 Sep;86(3):214-9</a:t>
            </a:r>
            <a:r>
              <a:rPr lang="en-GB" sz="1200" kern="1200" dirty="0">
                <a:solidFill>
                  <a:schemeClr val="tx1"/>
                </a:solidFill>
                <a:latin typeface="Arial" charset="0"/>
                <a:ea typeface="ＭＳ Ｐゴシック" pitchFamily="112" charset="-128"/>
                <a:cs typeface="+mn-cs"/>
              </a:rPr>
              <a:t>.</a:t>
            </a:r>
          </a:p>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12</a:t>
            </a:fld>
            <a:endParaRPr lang="en-GB"/>
          </a:p>
        </p:txBody>
      </p:sp>
    </p:spTree>
    <p:extLst>
      <p:ext uri="{BB962C8B-B14F-4D97-AF65-F5344CB8AC3E}">
        <p14:creationId xmlns:p14="http://schemas.microsoft.com/office/powerpoint/2010/main" val="56779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References: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1. </a:t>
            </a:r>
            <a:r>
              <a:rPr lang="en-GB" sz="1200" kern="1200" dirty="0" err="1">
                <a:solidFill>
                  <a:schemeClr val="tx1"/>
                </a:solidFill>
                <a:latin typeface="Arial" charset="0"/>
                <a:ea typeface="ＭＳ Ｐゴシック" pitchFamily="112" charset="-128"/>
                <a:cs typeface="+mn-cs"/>
              </a:rPr>
              <a:t>Hubacher</a:t>
            </a:r>
            <a:r>
              <a:rPr lang="en-GB" sz="1200" kern="1200" dirty="0">
                <a:solidFill>
                  <a:schemeClr val="tx1"/>
                </a:solidFill>
                <a:latin typeface="Arial" charset="0"/>
                <a:ea typeface="ＭＳ Ｐゴシック" pitchFamily="112" charset="-128"/>
                <a:cs typeface="+mn-cs"/>
              </a:rPr>
              <a:t> D, Reyes V, Lillo S </a:t>
            </a:r>
            <a:r>
              <a:rPr lang="en-GB" sz="1200" i="1" kern="1200" dirty="0">
                <a:solidFill>
                  <a:schemeClr val="tx1"/>
                </a:solidFill>
                <a:latin typeface="Arial" charset="0"/>
                <a:ea typeface="ＭＳ Ｐゴシック" pitchFamily="112" charset="-128"/>
                <a:cs typeface="+mn-cs"/>
              </a:rPr>
              <a:t>et al.</a:t>
            </a:r>
            <a:r>
              <a:rPr lang="en-GB" sz="1200" kern="1200" dirty="0">
                <a:solidFill>
                  <a:schemeClr val="tx1"/>
                </a:solidFill>
                <a:latin typeface="Arial" charset="0"/>
                <a:ea typeface="ＭＳ Ｐゴシック" pitchFamily="112" charset="-128"/>
                <a:cs typeface="+mn-cs"/>
              </a:rPr>
              <a:t> (2006) Preventing copper intrauterine device removals due to side effects among first-time users: randomized trial to study the effect of prophylactic ibuprofen. </a:t>
            </a:r>
            <a:r>
              <a:rPr lang="en-GB" sz="1200" i="1" kern="1200" dirty="0">
                <a:solidFill>
                  <a:schemeClr val="tx1"/>
                </a:solidFill>
                <a:latin typeface="Arial" charset="0"/>
                <a:ea typeface="ＭＳ Ｐゴシック" pitchFamily="112" charset="-128"/>
                <a:cs typeface="+mn-cs"/>
              </a:rPr>
              <a:t>Hum </a:t>
            </a:r>
            <a:r>
              <a:rPr lang="en-GB" sz="1200" i="1" kern="1200" dirty="0" err="1">
                <a:solidFill>
                  <a:schemeClr val="tx1"/>
                </a:solidFill>
                <a:latin typeface="Arial" charset="0"/>
                <a:ea typeface="ＭＳ Ｐゴシック" pitchFamily="112" charset="-128"/>
                <a:cs typeface="+mn-cs"/>
              </a:rPr>
              <a:t>Reprod</a:t>
            </a:r>
            <a:r>
              <a:rPr lang="en-GB" sz="1200" kern="1200" dirty="0">
                <a:solidFill>
                  <a:schemeClr val="tx1"/>
                </a:solidFill>
                <a:latin typeface="Arial" charset="0"/>
                <a:ea typeface="ＭＳ Ｐゴシック" pitchFamily="112" charset="-128"/>
                <a:cs typeface="+mn-cs"/>
              </a:rPr>
              <a:t> 21:1467-1472.</a:t>
            </a:r>
          </a:p>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14</a:t>
            </a:fld>
            <a:endParaRPr lang="en-GB"/>
          </a:p>
        </p:txBody>
      </p:sp>
    </p:spTree>
    <p:extLst>
      <p:ext uri="{BB962C8B-B14F-4D97-AF65-F5344CB8AC3E}">
        <p14:creationId xmlns:p14="http://schemas.microsoft.com/office/powerpoint/2010/main" val="2085175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References: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latin typeface="Arial" charset="0"/>
                <a:ea typeface="ＭＳ Ｐゴシック" pitchFamily="112" charset="-128"/>
                <a:cs typeface="+mn-cs"/>
              </a:rPr>
              <a:t>1. </a:t>
            </a:r>
            <a:r>
              <a:rPr lang="en-GB" sz="1200" kern="1200" dirty="0" err="1">
                <a:solidFill>
                  <a:schemeClr val="tx1"/>
                </a:solidFill>
                <a:latin typeface="Arial" charset="0"/>
                <a:ea typeface="ＭＳ Ｐゴシック" pitchFamily="112" charset="-128"/>
                <a:cs typeface="+mn-cs"/>
              </a:rPr>
              <a:t>Murty</a:t>
            </a:r>
            <a:r>
              <a:rPr lang="en-GB" sz="1200" kern="1200" dirty="0">
                <a:solidFill>
                  <a:schemeClr val="tx1"/>
                </a:solidFill>
                <a:latin typeface="Arial" charset="0"/>
                <a:ea typeface="ＭＳ Ｐゴシック" pitchFamily="112" charset="-128"/>
                <a:cs typeface="+mn-cs"/>
              </a:rPr>
              <a:t> J (2003) Use and effectiveness of oral analgesia when fitting an intrauterine device. </a:t>
            </a:r>
            <a:r>
              <a:rPr lang="en-GB" sz="1200" i="1" kern="1200" dirty="0">
                <a:solidFill>
                  <a:schemeClr val="tx1"/>
                </a:solidFill>
                <a:latin typeface="Arial" charset="0"/>
                <a:ea typeface="ＭＳ Ｐゴシック" pitchFamily="112" charset="-128"/>
                <a:cs typeface="+mn-cs"/>
              </a:rPr>
              <a:t>J </a:t>
            </a:r>
            <a:r>
              <a:rPr lang="en-GB" sz="1200" i="1" kern="1200" dirty="0" err="1">
                <a:solidFill>
                  <a:schemeClr val="tx1"/>
                </a:solidFill>
                <a:latin typeface="Arial" charset="0"/>
                <a:ea typeface="ＭＳ Ｐゴシック" pitchFamily="112" charset="-128"/>
                <a:cs typeface="+mn-cs"/>
              </a:rPr>
              <a:t>Fam</a:t>
            </a:r>
            <a:r>
              <a:rPr lang="en-GB" sz="1200" i="1" kern="1200" dirty="0">
                <a:solidFill>
                  <a:schemeClr val="tx1"/>
                </a:solidFill>
                <a:latin typeface="Arial" charset="0"/>
                <a:ea typeface="ＭＳ Ｐゴシック" pitchFamily="112" charset="-128"/>
                <a:cs typeface="+mn-cs"/>
              </a:rPr>
              <a:t> </a:t>
            </a:r>
            <a:r>
              <a:rPr lang="en-GB" sz="1200" i="1" kern="1200" dirty="0" err="1">
                <a:solidFill>
                  <a:schemeClr val="tx1"/>
                </a:solidFill>
                <a:latin typeface="Arial" charset="0"/>
                <a:ea typeface="ＭＳ Ｐゴシック" pitchFamily="112" charset="-128"/>
                <a:cs typeface="+mn-cs"/>
              </a:rPr>
              <a:t>Plann</a:t>
            </a:r>
            <a:r>
              <a:rPr lang="en-GB" sz="1200" i="1" kern="1200" dirty="0">
                <a:solidFill>
                  <a:schemeClr val="tx1"/>
                </a:solidFill>
                <a:latin typeface="Arial" charset="0"/>
                <a:ea typeface="ＭＳ Ｐゴシック" pitchFamily="112" charset="-128"/>
                <a:cs typeface="+mn-cs"/>
              </a:rPr>
              <a:t> </a:t>
            </a:r>
            <a:r>
              <a:rPr lang="en-GB" sz="1200" i="1" kern="1200" dirty="0" err="1">
                <a:solidFill>
                  <a:schemeClr val="tx1"/>
                </a:solidFill>
                <a:latin typeface="Arial" charset="0"/>
                <a:ea typeface="ＭＳ Ｐゴシック" pitchFamily="112" charset="-128"/>
                <a:cs typeface="+mn-cs"/>
              </a:rPr>
              <a:t>Reprod</a:t>
            </a:r>
            <a:r>
              <a:rPr lang="en-GB" sz="1200" i="1" kern="1200" dirty="0">
                <a:solidFill>
                  <a:schemeClr val="tx1"/>
                </a:solidFill>
                <a:latin typeface="Arial" charset="0"/>
                <a:ea typeface="ＭＳ Ｐゴシック" pitchFamily="112" charset="-128"/>
                <a:cs typeface="+mn-cs"/>
              </a:rPr>
              <a:t> Health Care</a:t>
            </a:r>
            <a:r>
              <a:rPr lang="en-GB" sz="1200" kern="1200" dirty="0">
                <a:solidFill>
                  <a:schemeClr val="tx1"/>
                </a:solidFill>
                <a:latin typeface="Arial" charset="0"/>
                <a:ea typeface="ＭＳ Ｐゴシック" pitchFamily="112" charset="-128"/>
                <a:cs typeface="+mn-cs"/>
              </a:rPr>
              <a:t> 29:150-151.</a:t>
            </a:r>
          </a:p>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17</a:t>
            </a:fld>
            <a:endParaRPr lang="en-GB"/>
          </a:p>
        </p:txBody>
      </p:sp>
    </p:spTree>
    <p:extLst>
      <p:ext uri="{BB962C8B-B14F-4D97-AF65-F5344CB8AC3E}">
        <p14:creationId xmlns:p14="http://schemas.microsoft.com/office/powerpoint/2010/main" val="241994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de-DE" sz="1200" kern="1200" dirty="0">
                <a:solidFill>
                  <a:schemeClr val="tx1"/>
                </a:solidFill>
                <a:latin typeface="Arial" charset="0"/>
                <a:ea typeface="ＭＳ Ｐゴシック" pitchFamily="112" charset="-128"/>
                <a:cs typeface="+mn-cs"/>
              </a:rPr>
              <a:t>References: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de-DE" sz="1200" kern="1200" dirty="0">
                <a:solidFill>
                  <a:schemeClr val="tx1"/>
                </a:solidFill>
                <a:latin typeface="Arial" charset="0"/>
                <a:ea typeface="ＭＳ Ｐゴシック" pitchFamily="112" charset="-128"/>
                <a:cs typeface="+mn-cs"/>
              </a:rPr>
              <a:t>1.  Newton JR and Reading AE. The effects of psychological preparation on pain at intrauterine device insertion. Contraception 1977;16:523-532.</a:t>
            </a:r>
            <a:endParaRPr lang="en-GB" sz="1200" kern="1200" dirty="0">
              <a:solidFill>
                <a:schemeClr val="tx1"/>
              </a:solidFill>
              <a:latin typeface="Arial" charset="0"/>
              <a:ea typeface="ＭＳ Ｐゴシック" pitchFamily="112" charset="-128"/>
              <a:cs typeface="+mn-cs"/>
            </a:endParaRPr>
          </a:p>
          <a:p>
            <a:endParaRPr lang="en-GB" dirty="0"/>
          </a:p>
        </p:txBody>
      </p:sp>
      <p:sp>
        <p:nvSpPr>
          <p:cNvPr id="4" name="Slide Number Placeholder 3"/>
          <p:cNvSpPr>
            <a:spLocks noGrp="1"/>
          </p:cNvSpPr>
          <p:nvPr>
            <p:ph type="sldNum" sz="quarter" idx="10"/>
          </p:nvPr>
        </p:nvSpPr>
        <p:spPr/>
        <p:txBody>
          <a:bodyPr/>
          <a:lstStyle/>
          <a:p>
            <a:pPr>
              <a:defRPr/>
            </a:pPr>
            <a:fld id="{5E0AADF4-E32B-4F50-9E97-794742269710}" type="slidenum">
              <a:rPr lang="en-GB" smtClean="0"/>
              <a:pPr>
                <a:defRPr/>
              </a:pPr>
              <a:t>22</a:t>
            </a:fld>
            <a:endParaRPr lang="en-GB"/>
          </a:p>
        </p:txBody>
      </p:sp>
    </p:spTree>
    <p:extLst>
      <p:ext uri="{BB962C8B-B14F-4D97-AF65-F5344CB8AC3E}">
        <p14:creationId xmlns:p14="http://schemas.microsoft.com/office/powerpoint/2010/main" val="28729228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RIBBONS_RGB"/>
          <p:cNvPicPr>
            <a:picLocks noChangeAspect="1" noChangeArrowheads="1"/>
          </p:cNvPicPr>
          <p:nvPr/>
        </p:nvPicPr>
        <p:blipFill>
          <a:blip r:embed="rId2" cstate="print"/>
          <a:srcRect l="25148" t="-4610" r="13655" b="26154"/>
          <a:stretch>
            <a:fillRect/>
          </a:stretch>
        </p:blipFill>
        <p:spPr bwMode="auto">
          <a:xfrm>
            <a:off x="0" y="2212975"/>
            <a:ext cx="9144000" cy="4645025"/>
          </a:xfrm>
          <a:prstGeom prst="rect">
            <a:avLst/>
          </a:prstGeom>
          <a:noFill/>
          <a:ln w="9525">
            <a:noFill/>
            <a:miter lim="800000"/>
            <a:headEnd/>
            <a:tailEnd/>
          </a:ln>
        </p:spPr>
      </p:pic>
      <p:pic>
        <p:nvPicPr>
          <p:cNvPr id="5" name="Picture 15" descr="INTRA_logo_short_small_RGB"/>
          <p:cNvPicPr>
            <a:picLocks noChangeAspect="1" noChangeArrowheads="1"/>
          </p:cNvPicPr>
          <p:nvPr/>
        </p:nvPicPr>
        <p:blipFill>
          <a:blip r:embed="rId3" cstate="print"/>
          <a:srcRect/>
          <a:stretch>
            <a:fillRect/>
          </a:stretch>
        </p:blipFill>
        <p:spPr bwMode="auto">
          <a:xfrm>
            <a:off x="381000" y="6019800"/>
            <a:ext cx="1524000" cy="673100"/>
          </a:xfrm>
          <a:prstGeom prst="rect">
            <a:avLst/>
          </a:prstGeom>
          <a:noFill/>
          <a:ln w="9525">
            <a:noFill/>
            <a:miter lim="800000"/>
            <a:headEnd/>
            <a:tailEnd/>
          </a:ln>
        </p:spPr>
      </p:pic>
      <p:sp>
        <p:nvSpPr>
          <p:cNvPr id="3075" name="Rectangle 3"/>
          <p:cNvSpPr>
            <a:spLocks noGrp="1" noChangeArrowheads="1"/>
          </p:cNvSpPr>
          <p:nvPr>
            <p:ph type="subTitle" idx="1"/>
          </p:nvPr>
        </p:nvSpPr>
        <p:spPr>
          <a:xfrm>
            <a:off x="457200" y="1676400"/>
            <a:ext cx="8229600" cy="990600"/>
          </a:xfrm>
        </p:spPr>
        <p:txBody>
          <a:bodyPr/>
          <a:lstStyle>
            <a:lvl1pPr marL="0" indent="0">
              <a:buFont typeface="Wingdings" pitchFamily="112" charset="2"/>
              <a:buNone/>
              <a:defRPr sz="2400"/>
            </a:lvl1pPr>
          </a:lstStyle>
          <a:p>
            <a:r>
              <a:rPr lang="en-US"/>
              <a:t>Click to edit Master subtitle style</a:t>
            </a:r>
            <a:endParaRPr lang="en-GB"/>
          </a:p>
        </p:txBody>
      </p:sp>
      <p:sp>
        <p:nvSpPr>
          <p:cNvPr id="3083" name="Rectangle 11"/>
          <p:cNvSpPr>
            <a:spLocks noGrp="1" noChangeArrowheads="1"/>
          </p:cNvSpPr>
          <p:nvPr>
            <p:ph type="ctrTitle"/>
          </p:nvPr>
        </p:nvSpPr>
        <p:spPr>
          <a:xfrm>
            <a:off x="457200" y="381000"/>
            <a:ext cx="8229600" cy="1219200"/>
          </a:xfrm>
        </p:spPr>
        <p:txBody>
          <a:bodyPr/>
          <a:lstStyle>
            <a:lvl1pPr>
              <a:defRPr/>
            </a:lvl1pPr>
          </a:lstStyle>
          <a:p>
            <a:r>
              <a:rPr lang="en-US"/>
              <a:t>Click to edit Master title style</a:t>
            </a:r>
            <a:endParaRPr lang="en-GB"/>
          </a:p>
        </p:txBody>
      </p:sp>
      <p:sp>
        <p:nvSpPr>
          <p:cNvPr id="6" name="Rectangle 12"/>
          <p:cNvSpPr>
            <a:spLocks noGrp="1" noChangeArrowheads="1"/>
          </p:cNvSpPr>
          <p:nvPr>
            <p:ph type="sldNum" sz="quarter" idx="10"/>
          </p:nvPr>
        </p:nvSpPr>
        <p:spPr>
          <a:xfrm>
            <a:off x="7239000" y="6324600"/>
            <a:ext cx="1219200" cy="304800"/>
          </a:xfrm>
        </p:spPr>
        <p:txBody>
          <a:bodyPr/>
          <a:lstStyle>
            <a:lvl1pPr>
              <a:defRPr/>
            </a:lvl1pPr>
          </a:lstStyle>
          <a:p>
            <a:pPr>
              <a:defRPr/>
            </a:pPr>
            <a:fld id="{9A3140FA-2247-4944-9258-03BF95B2E1D3}" type="slidenum">
              <a:rPr lang="en-GB"/>
              <a:pPr>
                <a:defRPr/>
              </a:pPr>
              <a:t>‹#›</a:t>
            </a:fld>
            <a:endParaRPr lang="en-GB"/>
          </a:p>
        </p:txBody>
      </p:sp>
      <p:sp>
        <p:nvSpPr>
          <p:cNvPr id="7" name="Rectangle 13"/>
          <p:cNvSpPr>
            <a:spLocks noGrp="1" noChangeArrowheads="1"/>
          </p:cNvSpPr>
          <p:nvPr>
            <p:ph type="dt" sz="half" idx="11"/>
          </p:nvPr>
        </p:nvSpPr>
        <p:spPr/>
        <p:txBody>
          <a:bodyPr/>
          <a:lstStyle>
            <a:lvl1pPr>
              <a:defRPr/>
            </a:lvl1pPr>
          </a:lstStyle>
          <a:p>
            <a:pPr>
              <a:defRPr/>
            </a:pPr>
            <a:fld id="{CCE9C6D5-4F3A-46F3-80E2-B8086140FB86}" type="datetime1">
              <a:rPr lang="en-GB"/>
              <a:pPr>
                <a:defRPr/>
              </a:pPr>
              <a:t>09/06/2016</a:t>
            </a:fld>
            <a:endParaRPr lang="en-GB"/>
          </a:p>
        </p:txBody>
      </p:sp>
      <p:sp>
        <p:nvSpPr>
          <p:cNvPr id="8" name="Rectangle 14"/>
          <p:cNvSpPr>
            <a:spLocks noGrp="1" noChangeArrowheads="1"/>
          </p:cNvSpPr>
          <p:nvPr>
            <p:ph type="ftr" sz="quarter" idx="12"/>
          </p:nvPr>
        </p:nvSpPr>
        <p:spPr>
          <a:xfrm>
            <a:off x="3048000" y="6324600"/>
            <a:ext cx="4191000" cy="304800"/>
          </a:xfrm>
        </p:spPr>
        <p:txBody>
          <a:bodyPr/>
          <a:lstStyle>
            <a:lvl1pPr>
              <a:defRPr/>
            </a:lvl1pPr>
          </a:lstStyle>
          <a:p>
            <a:pPr>
              <a:defRPr/>
            </a:pPr>
            <a:r>
              <a:rPr lang="en-GB"/>
              <a:t>Intra Introduction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2"/>
          <p:cNvSpPr>
            <a:spLocks noGrp="1" noChangeArrowheads="1"/>
          </p:cNvSpPr>
          <p:nvPr>
            <p:ph type="dt" sz="half" idx="10"/>
          </p:nvPr>
        </p:nvSpPr>
        <p:spPr>
          <a:ln/>
        </p:spPr>
        <p:txBody>
          <a:bodyPr/>
          <a:lstStyle>
            <a:lvl1pPr>
              <a:defRPr/>
            </a:lvl1pPr>
          </a:lstStyle>
          <a:p>
            <a:pPr>
              <a:defRPr/>
            </a:pPr>
            <a:fld id="{136DE85E-1620-400F-AF2C-3B77D7950D8D}" type="datetime1">
              <a:rPr lang="en-GB"/>
              <a:pPr>
                <a:defRPr/>
              </a:pPr>
              <a:t>09/06/2016</a:t>
            </a:fld>
            <a:endParaRPr lang="en-GB" dirty="0"/>
          </a:p>
        </p:txBody>
      </p:sp>
      <p:sp>
        <p:nvSpPr>
          <p:cNvPr id="5"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6" name="Rectangle 24"/>
          <p:cNvSpPr>
            <a:spLocks noGrp="1" noChangeArrowheads="1"/>
          </p:cNvSpPr>
          <p:nvPr>
            <p:ph type="sldNum" sz="quarter" idx="12"/>
          </p:nvPr>
        </p:nvSpPr>
        <p:spPr>
          <a:ln/>
        </p:spPr>
        <p:txBody>
          <a:bodyPr/>
          <a:lstStyle>
            <a:lvl1pPr>
              <a:defRPr/>
            </a:lvl1pPr>
          </a:lstStyle>
          <a:p>
            <a:pPr>
              <a:defRPr/>
            </a:pPr>
            <a:fld id="{DC8E6765-EC9F-42DB-B77D-294E4F5BFAA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562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04800"/>
            <a:ext cx="60198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2"/>
          <p:cNvSpPr>
            <a:spLocks noGrp="1" noChangeArrowheads="1"/>
          </p:cNvSpPr>
          <p:nvPr>
            <p:ph type="dt" sz="half" idx="10"/>
          </p:nvPr>
        </p:nvSpPr>
        <p:spPr>
          <a:ln/>
        </p:spPr>
        <p:txBody>
          <a:bodyPr/>
          <a:lstStyle>
            <a:lvl1pPr>
              <a:defRPr/>
            </a:lvl1pPr>
          </a:lstStyle>
          <a:p>
            <a:pPr>
              <a:defRPr/>
            </a:pPr>
            <a:fld id="{71B6FB31-00BA-423C-A0EF-9B40CFBAA78C}" type="datetime1">
              <a:rPr lang="en-GB"/>
              <a:pPr>
                <a:defRPr/>
              </a:pPr>
              <a:t>09/06/2016</a:t>
            </a:fld>
            <a:endParaRPr lang="en-GB" dirty="0"/>
          </a:p>
        </p:txBody>
      </p:sp>
      <p:sp>
        <p:nvSpPr>
          <p:cNvPr id="5"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6" name="Rectangle 24"/>
          <p:cNvSpPr>
            <a:spLocks noGrp="1" noChangeArrowheads="1"/>
          </p:cNvSpPr>
          <p:nvPr>
            <p:ph type="sldNum" sz="quarter" idx="12"/>
          </p:nvPr>
        </p:nvSpPr>
        <p:spPr>
          <a:ln/>
        </p:spPr>
        <p:txBody>
          <a:bodyPr/>
          <a:lstStyle>
            <a:lvl1pPr>
              <a:defRPr/>
            </a:lvl1pPr>
          </a:lstStyle>
          <a:p>
            <a:pPr>
              <a:defRPr/>
            </a:pPr>
            <a:fld id="{E1A65489-DD4A-4F62-8F14-A844EB6F05C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2"/>
          <p:cNvSpPr>
            <a:spLocks noGrp="1" noChangeArrowheads="1"/>
          </p:cNvSpPr>
          <p:nvPr>
            <p:ph type="dt" sz="half" idx="10"/>
          </p:nvPr>
        </p:nvSpPr>
        <p:spPr>
          <a:ln/>
        </p:spPr>
        <p:txBody>
          <a:bodyPr/>
          <a:lstStyle>
            <a:lvl1pPr>
              <a:defRPr/>
            </a:lvl1pPr>
          </a:lstStyle>
          <a:p>
            <a:pPr>
              <a:defRPr/>
            </a:pPr>
            <a:fld id="{3A534432-963E-4DFF-AB01-B6BE35579040}" type="datetime1">
              <a:rPr lang="en-GB"/>
              <a:pPr>
                <a:defRPr/>
              </a:pPr>
              <a:t>09/06/2016</a:t>
            </a:fld>
            <a:endParaRPr lang="en-GB" dirty="0"/>
          </a:p>
        </p:txBody>
      </p:sp>
      <p:sp>
        <p:nvSpPr>
          <p:cNvPr id="5"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6" name="Rectangle 24"/>
          <p:cNvSpPr>
            <a:spLocks noGrp="1" noChangeArrowheads="1"/>
          </p:cNvSpPr>
          <p:nvPr>
            <p:ph type="sldNum" sz="quarter" idx="12"/>
          </p:nvPr>
        </p:nvSpPr>
        <p:spPr>
          <a:ln/>
        </p:spPr>
        <p:txBody>
          <a:bodyPr/>
          <a:lstStyle>
            <a:lvl1pPr>
              <a:defRPr/>
            </a:lvl1pPr>
          </a:lstStyle>
          <a:p>
            <a:pPr>
              <a:defRPr/>
            </a:pPr>
            <a:fld id="{F74EB2BD-14A2-49C7-B4BF-8F169B9FCAD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2"/>
          <p:cNvSpPr>
            <a:spLocks noGrp="1" noChangeArrowheads="1"/>
          </p:cNvSpPr>
          <p:nvPr>
            <p:ph type="dt" sz="half" idx="10"/>
          </p:nvPr>
        </p:nvSpPr>
        <p:spPr>
          <a:ln/>
        </p:spPr>
        <p:txBody>
          <a:bodyPr/>
          <a:lstStyle>
            <a:lvl1pPr>
              <a:defRPr/>
            </a:lvl1pPr>
          </a:lstStyle>
          <a:p>
            <a:pPr>
              <a:defRPr/>
            </a:pPr>
            <a:fld id="{DD7A1057-FB22-4074-B567-AE0BEF70A909}" type="datetime1">
              <a:rPr lang="en-GB"/>
              <a:pPr>
                <a:defRPr/>
              </a:pPr>
              <a:t>09/06/2016</a:t>
            </a:fld>
            <a:endParaRPr lang="en-GB" dirty="0"/>
          </a:p>
        </p:txBody>
      </p:sp>
      <p:sp>
        <p:nvSpPr>
          <p:cNvPr id="5"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6" name="Rectangle 24"/>
          <p:cNvSpPr>
            <a:spLocks noGrp="1" noChangeArrowheads="1"/>
          </p:cNvSpPr>
          <p:nvPr>
            <p:ph type="sldNum" sz="quarter" idx="12"/>
          </p:nvPr>
        </p:nvSpPr>
        <p:spPr>
          <a:ln/>
        </p:spPr>
        <p:txBody>
          <a:bodyPr/>
          <a:lstStyle>
            <a:lvl1pPr>
              <a:defRPr/>
            </a:lvl1pPr>
          </a:lstStyle>
          <a:p>
            <a:pPr>
              <a:defRPr/>
            </a:pPr>
            <a:fld id="{A02B50AA-FF45-43A2-A6F2-0720022A6B8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764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764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2"/>
          <p:cNvSpPr>
            <a:spLocks noGrp="1" noChangeArrowheads="1"/>
          </p:cNvSpPr>
          <p:nvPr>
            <p:ph type="dt" sz="half" idx="10"/>
          </p:nvPr>
        </p:nvSpPr>
        <p:spPr>
          <a:ln/>
        </p:spPr>
        <p:txBody>
          <a:bodyPr/>
          <a:lstStyle>
            <a:lvl1pPr>
              <a:defRPr/>
            </a:lvl1pPr>
          </a:lstStyle>
          <a:p>
            <a:pPr>
              <a:defRPr/>
            </a:pPr>
            <a:fld id="{B053F4AA-C1D2-4567-8ADD-1F4259D271B6}" type="datetime1">
              <a:rPr lang="en-GB"/>
              <a:pPr>
                <a:defRPr/>
              </a:pPr>
              <a:t>09/06/2016</a:t>
            </a:fld>
            <a:endParaRPr lang="en-GB" dirty="0"/>
          </a:p>
        </p:txBody>
      </p:sp>
      <p:sp>
        <p:nvSpPr>
          <p:cNvPr id="6"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7" name="Rectangle 24"/>
          <p:cNvSpPr>
            <a:spLocks noGrp="1" noChangeArrowheads="1"/>
          </p:cNvSpPr>
          <p:nvPr>
            <p:ph type="sldNum" sz="quarter" idx="12"/>
          </p:nvPr>
        </p:nvSpPr>
        <p:spPr>
          <a:ln/>
        </p:spPr>
        <p:txBody>
          <a:bodyPr/>
          <a:lstStyle>
            <a:lvl1pPr>
              <a:defRPr/>
            </a:lvl1pPr>
          </a:lstStyle>
          <a:p>
            <a:pPr>
              <a:defRPr/>
            </a:pPr>
            <a:fld id="{3B2DDE16-0B2B-4A13-A45A-9D643114718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2"/>
          <p:cNvSpPr>
            <a:spLocks noGrp="1" noChangeArrowheads="1"/>
          </p:cNvSpPr>
          <p:nvPr>
            <p:ph type="dt" sz="half" idx="10"/>
          </p:nvPr>
        </p:nvSpPr>
        <p:spPr>
          <a:ln/>
        </p:spPr>
        <p:txBody>
          <a:bodyPr/>
          <a:lstStyle>
            <a:lvl1pPr>
              <a:defRPr/>
            </a:lvl1pPr>
          </a:lstStyle>
          <a:p>
            <a:pPr>
              <a:defRPr/>
            </a:pPr>
            <a:fld id="{EEB5B41C-4FB3-4EF7-8023-CA57184AEFAC}" type="datetime1">
              <a:rPr lang="en-GB"/>
              <a:pPr>
                <a:defRPr/>
              </a:pPr>
              <a:t>09/06/2016</a:t>
            </a:fld>
            <a:endParaRPr lang="en-GB" dirty="0"/>
          </a:p>
        </p:txBody>
      </p:sp>
      <p:sp>
        <p:nvSpPr>
          <p:cNvPr id="8"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9" name="Rectangle 24"/>
          <p:cNvSpPr>
            <a:spLocks noGrp="1" noChangeArrowheads="1"/>
          </p:cNvSpPr>
          <p:nvPr>
            <p:ph type="sldNum" sz="quarter" idx="12"/>
          </p:nvPr>
        </p:nvSpPr>
        <p:spPr>
          <a:ln/>
        </p:spPr>
        <p:txBody>
          <a:bodyPr/>
          <a:lstStyle>
            <a:lvl1pPr>
              <a:defRPr/>
            </a:lvl1pPr>
          </a:lstStyle>
          <a:p>
            <a:pPr>
              <a:defRPr/>
            </a:pPr>
            <a:fld id="{0501745E-A125-4938-B675-840B4D00895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2"/>
          <p:cNvSpPr>
            <a:spLocks noGrp="1" noChangeArrowheads="1"/>
          </p:cNvSpPr>
          <p:nvPr>
            <p:ph type="dt" sz="half" idx="10"/>
          </p:nvPr>
        </p:nvSpPr>
        <p:spPr>
          <a:ln/>
        </p:spPr>
        <p:txBody>
          <a:bodyPr/>
          <a:lstStyle>
            <a:lvl1pPr>
              <a:defRPr/>
            </a:lvl1pPr>
          </a:lstStyle>
          <a:p>
            <a:pPr>
              <a:defRPr/>
            </a:pPr>
            <a:fld id="{25693D64-AC38-4F51-8A91-967870ADE7F9}" type="datetime1">
              <a:rPr lang="en-GB"/>
              <a:pPr>
                <a:defRPr/>
              </a:pPr>
              <a:t>09/06/2016</a:t>
            </a:fld>
            <a:endParaRPr lang="en-GB" dirty="0"/>
          </a:p>
        </p:txBody>
      </p:sp>
      <p:sp>
        <p:nvSpPr>
          <p:cNvPr id="4"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5" name="Rectangle 24"/>
          <p:cNvSpPr>
            <a:spLocks noGrp="1" noChangeArrowheads="1"/>
          </p:cNvSpPr>
          <p:nvPr>
            <p:ph type="sldNum" sz="quarter" idx="12"/>
          </p:nvPr>
        </p:nvSpPr>
        <p:spPr>
          <a:ln/>
        </p:spPr>
        <p:txBody>
          <a:bodyPr/>
          <a:lstStyle>
            <a:lvl1pPr>
              <a:defRPr/>
            </a:lvl1pPr>
          </a:lstStyle>
          <a:p>
            <a:pPr>
              <a:defRPr/>
            </a:pPr>
            <a:fld id="{0E9E461D-87A1-4277-A01E-1D4381F5D95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2"/>
          <p:cNvSpPr>
            <a:spLocks noGrp="1" noChangeArrowheads="1"/>
          </p:cNvSpPr>
          <p:nvPr>
            <p:ph type="dt" sz="half" idx="10"/>
          </p:nvPr>
        </p:nvSpPr>
        <p:spPr>
          <a:ln/>
        </p:spPr>
        <p:txBody>
          <a:bodyPr/>
          <a:lstStyle>
            <a:lvl1pPr>
              <a:defRPr/>
            </a:lvl1pPr>
          </a:lstStyle>
          <a:p>
            <a:pPr>
              <a:defRPr/>
            </a:pPr>
            <a:fld id="{A29B8C72-DDF0-4AC4-BEEA-F764196C0AD0}" type="datetime1">
              <a:rPr lang="en-GB"/>
              <a:pPr>
                <a:defRPr/>
              </a:pPr>
              <a:t>09/06/2016</a:t>
            </a:fld>
            <a:endParaRPr lang="en-GB" dirty="0"/>
          </a:p>
        </p:txBody>
      </p:sp>
      <p:sp>
        <p:nvSpPr>
          <p:cNvPr id="3"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4" name="Rectangle 24"/>
          <p:cNvSpPr>
            <a:spLocks noGrp="1" noChangeArrowheads="1"/>
          </p:cNvSpPr>
          <p:nvPr>
            <p:ph type="sldNum" sz="quarter" idx="12"/>
          </p:nvPr>
        </p:nvSpPr>
        <p:spPr>
          <a:ln/>
        </p:spPr>
        <p:txBody>
          <a:bodyPr/>
          <a:lstStyle>
            <a:lvl1pPr>
              <a:defRPr/>
            </a:lvl1pPr>
          </a:lstStyle>
          <a:p>
            <a:pPr>
              <a:defRPr/>
            </a:pPr>
            <a:fld id="{DF401B3B-9669-45B1-BB0E-CDBE7A6ED8F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2"/>
          <p:cNvSpPr>
            <a:spLocks noGrp="1" noChangeArrowheads="1"/>
          </p:cNvSpPr>
          <p:nvPr>
            <p:ph type="dt" sz="half" idx="10"/>
          </p:nvPr>
        </p:nvSpPr>
        <p:spPr>
          <a:ln/>
        </p:spPr>
        <p:txBody>
          <a:bodyPr/>
          <a:lstStyle>
            <a:lvl1pPr>
              <a:defRPr/>
            </a:lvl1pPr>
          </a:lstStyle>
          <a:p>
            <a:pPr>
              <a:defRPr/>
            </a:pPr>
            <a:fld id="{ED018628-D362-4ED9-A0F5-4EB1D458A381}" type="datetime1">
              <a:rPr lang="en-GB"/>
              <a:pPr>
                <a:defRPr/>
              </a:pPr>
              <a:t>09/06/2016</a:t>
            </a:fld>
            <a:endParaRPr lang="en-GB" dirty="0"/>
          </a:p>
        </p:txBody>
      </p:sp>
      <p:sp>
        <p:nvSpPr>
          <p:cNvPr id="6"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7" name="Rectangle 24"/>
          <p:cNvSpPr>
            <a:spLocks noGrp="1" noChangeArrowheads="1"/>
          </p:cNvSpPr>
          <p:nvPr>
            <p:ph type="sldNum" sz="quarter" idx="12"/>
          </p:nvPr>
        </p:nvSpPr>
        <p:spPr>
          <a:ln/>
        </p:spPr>
        <p:txBody>
          <a:bodyPr/>
          <a:lstStyle>
            <a:lvl1pPr>
              <a:defRPr/>
            </a:lvl1pPr>
          </a:lstStyle>
          <a:p>
            <a:pPr>
              <a:defRPr/>
            </a:pPr>
            <a:fld id="{ECB74972-BEB9-4712-8BA9-83F8A9D4514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2"/>
          <p:cNvSpPr>
            <a:spLocks noGrp="1" noChangeArrowheads="1"/>
          </p:cNvSpPr>
          <p:nvPr>
            <p:ph type="dt" sz="half" idx="10"/>
          </p:nvPr>
        </p:nvSpPr>
        <p:spPr>
          <a:ln/>
        </p:spPr>
        <p:txBody>
          <a:bodyPr/>
          <a:lstStyle>
            <a:lvl1pPr>
              <a:defRPr/>
            </a:lvl1pPr>
          </a:lstStyle>
          <a:p>
            <a:pPr>
              <a:defRPr/>
            </a:pPr>
            <a:fld id="{018F4D1F-2152-4C41-B04A-BA7F752999BE}" type="datetime1">
              <a:rPr lang="en-GB"/>
              <a:pPr>
                <a:defRPr/>
              </a:pPr>
              <a:t>09/06/2016</a:t>
            </a:fld>
            <a:endParaRPr lang="en-GB" dirty="0"/>
          </a:p>
        </p:txBody>
      </p:sp>
      <p:sp>
        <p:nvSpPr>
          <p:cNvPr id="6" name="Rectangle 23"/>
          <p:cNvSpPr>
            <a:spLocks noGrp="1" noChangeArrowheads="1"/>
          </p:cNvSpPr>
          <p:nvPr>
            <p:ph type="ftr" sz="quarter" idx="11"/>
          </p:nvPr>
        </p:nvSpPr>
        <p:spPr>
          <a:ln/>
        </p:spPr>
        <p:txBody>
          <a:bodyPr/>
          <a:lstStyle>
            <a:lvl1pPr>
              <a:defRPr/>
            </a:lvl1pPr>
          </a:lstStyle>
          <a:p>
            <a:pPr>
              <a:defRPr/>
            </a:pPr>
            <a:r>
              <a:rPr lang="en-GB"/>
              <a:t>Intra Introduction</a:t>
            </a:r>
          </a:p>
        </p:txBody>
      </p:sp>
      <p:sp>
        <p:nvSpPr>
          <p:cNvPr id="7" name="Rectangle 24"/>
          <p:cNvSpPr>
            <a:spLocks noGrp="1" noChangeArrowheads="1"/>
          </p:cNvSpPr>
          <p:nvPr>
            <p:ph type="sldNum" sz="quarter" idx="12"/>
          </p:nvPr>
        </p:nvSpPr>
        <p:spPr>
          <a:ln/>
        </p:spPr>
        <p:txBody>
          <a:bodyPr/>
          <a:lstStyle>
            <a:lvl1pPr>
              <a:defRPr/>
            </a:lvl1pPr>
          </a:lstStyle>
          <a:p>
            <a:pPr>
              <a:defRPr/>
            </a:pPr>
            <a:fld id="{F545AB92-8260-446C-A16A-C9975D575AD9}"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764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7" name="Picture 20" descr="INTRA_logo_short_small_RGB"/>
          <p:cNvPicPr>
            <a:picLocks noChangeAspect="1" noChangeArrowheads="1"/>
          </p:cNvPicPr>
          <p:nvPr/>
        </p:nvPicPr>
        <p:blipFill>
          <a:blip r:embed="rId13" cstate="print"/>
          <a:srcRect/>
          <a:stretch>
            <a:fillRect/>
          </a:stretch>
        </p:blipFill>
        <p:spPr bwMode="auto">
          <a:xfrm>
            <a:off x="7380288" y="5995988"/>
            <a:ext cx="1524000" cy="673100"/>
          </a:xfrm>
          <a:prstGeom prst="rect">
            <a:avLst/>
          </a:prstGeom>
          <a:noFill/>
          <a:ln w="9525">
            <a:noFill/>
            <a:miter lim="800000"/>
            <a:headEnd/>
            <a:tailEnd/>
          </a:ln>
        </p:spPr>
      </p:pic>
      <p:sp>
        <p:nvSpPr>
          <p:cNvPr id="1046" name="Rectangle 22"/>
          <p:cNvSpPr>
            <a:spLocks noGrp="1" noChangeArrowheads="1"/>
          </p:cNvSpPr>
          <p:nvPr>
            <p:ph type="dt" sz="half" idx="2"/>
          </p:nvPr>
        </p:nvSpPr>
        <p:spPr bwMode="auto">
          <a:xfrm>
            <a:off x="468313" y="6324600"/>
            <a:ext cx="1143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solidFill>
                  <a:srgbClr val="00274C"/>
                </a:solidFill>
                <a:latin typeface="Arial" charset="0"/>
                <a:ea typeface="ＭＳ Ｐゴシック" pitchFamily="112" charset="-128"/>
                <a:cs typeface="+mn-cs"/>
              </a:defRPr>
            </a:lvl1pPr>
          </a:lstStyle>
          <a:p>
            <a:pPr>
              <a:defRPr/>
            </a:pPr>
            <a:fld id="{570FB0D6-94DE-4070-8A69-CE4463E85777}" type="datetime1">
              <a:rPr lang="en-GB"/>
              <a:pPr>
                <a:defRPr/>
              </a:pPr>
              <a:t>09/06/2016</a:t>
            </a:fld>
            <a:endParaRPr lang="en-GB" dirty="0"/>
          </a:p>
        </p:txBody>
      </p:sp>
      <p:sp>
        <p:nvSpPr>
          <p:cNvPr id="1047" name="Rectangle 23"/>
          <p:cNvSpPr>
            <a:spLocks noGrp="1" noChangeArrowheads="1"/>
          </p:cNvSpPr>
          <p:nvPr>
            <p:ph type="ftr" sz="quarter" idx="3"/>
          </p:nvPr>
        </p:nvSpPr>
        <p:spPr bwMode="auto">
          <a:xfrm>
            <a:off x="1611313" y="6324600"/>
            <a:ext cx="4419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solidFill>
                  <a:srgbClr val="00274C"/>
                </a:solidFill>
                <a:latin typeface="Arial" charset="0"/>
                <a:ea typeface="ＭＳ Ｐゴシック" pitchFamily="112" charset="-128"/>
                <a:cs typeface="+mn-cs"/>
              </a:defRPr>
            </a:lvl1pPr>
          </a:lstStyle>
          <a:p>
            <a:pPr>
              <a:defRPr/>
            </a:pPr>
            <a:r>
              <a:rPr lang="en-GB"/>
              <a:t>Intra Introduction</a:t>
            </a:r>
          </a:p>
        </p:txBody>
      </p:sp>
      <p:sp>
        <p:nvSpPr>
          <p:cNvPr id="1048" name="Rectangle 24"/>
          <p:cNvSpPr>
            <a:spLocks noGrp="1" noChangeArrowheads="1"/>
          </p:cNvSpPr>
          <p:nvPr>
            <p:ph type="sldNum" sz="quarter" idx="4"/>
          </p:nvPr>
        </p:nvSpPr>
        <p:spPr bwMode="auto">
          <a:xfrm>
            <a:off x="6030913" y="6324600"/>
            <a:ext cx="12192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solidFill>
                  <a:srgbClr val="00274C"/>
                </a:solidFill>
                <a:latin typeface="Arial" charset="0"/>
                <a:ea typeface="ＭＳ Ｐゴシック" pitchFamily="112" charset="-128"/>
                <a:cs typeface="+mn-cs"/>
              </a:defRPr>
            </a:lvl1pPr>
          </a:lstStyle>
          <a:p>
            <a:pPr>
              <a:defRPr/>
            </a:pPr>
            <a:fld id="{53EB89D6-935F-4744-8B50-C55DF1F5AEC4}" type="slidenum">
              <a:rPr lang="en-GB"/>
              <a:pPr>
                <a:defRPr/>
              </a:pPr>
              <a:t>‹#›</a:t>
            </a:fld>
            <a:endParaRPr lang="en-GB"/>
          </a:p>
        </p:txBody>
      </p:sp>
      <p:sp>
        <p:nvSpPr>
          <p:cNvPr id="1031" name="Rectangle 31"/>
          <p:cNvSpPr>
            <a:spLocks noGrp="1" noChangeArrowheads="1"/>
          </p:cNvSpPr>
          <p:nvPr>
            <p:ph type="title"/>
          </p:nvPr>
        </p:nvSpPr>
        <p:spPr bwMode="auto">
          <a:xfrm>
            <a:off x="457200" y="304800"/>
            <a:ext cx="82296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600">
          <a:solidFill>
            <a:srgbClr val="00274C"/>
          </a:solidFill>
          <a:latin typeface="+mj-lt"/>
          <a:ea typeface="+mj-ea"/>
          <a:cs typeface="+mj-cs"/>
        </a:defRPr>
      </a:lvl1pPr>
      <a:lvl2pPr algn="l" rtl="0" eaLnBrk="1" fontAlgn="base" hangingPunct="1">
        <a:spcBef>
          <a:spcPct val="0"/>
        </a:spcBef>
        <a:spcAft>
          <a:spcPct val="0"/>
        </a:spcAft>
        <a:defRPr sz="3600">
          <a:solidFill>
            <a:srgbClr val="00274C"/>
          </a:solidFill>
          <a:latin typeface="Arial" charset="0"/>
          <a:ea typeface="ＭＳ Ｐゴシック" pitchFamily="112" charset="-128"/>
        </a:defRPr>
      </a:lvl2pPr>
      <a:lvl3pPr algn="l" rtl="0" eaLnBrk="1" fontAlgn="base" hangingPunct="1">
        <a:spcBef>
          <a:spcPct val="0"/>
        </a:spcBef>
        <a:spcAft>
          <a:spcPct val="0"/>
        </a:spcAft>
        <a:defRPr sz="3600">
          <a:solidFill>
            <a:srgbClr val="00274C"/>
          </a:solidFill>
          <a:latin typeface="Arial" charset="0"/>
          <a:ea typeface="ＭＳ Ｐゴシック" pitchFamily="112" charset="-128"/>
        </a:defRPr>
      </a:lvl3pPr>
      <a:lvl4pPr algn="l" rtl="0" eaLnBrk="1" fontAlgn="base" hangingPunct="1">
        <a:spcBef>
          <a:spcPct val="0"/>
        </a:spcBef>
        <a:spcAft>
          <a:spcPct val="0"/>
        </a:spcAft>
        <a:defRPr sz="3600">
          <a:solidFill>
            <a:srgbClr val="00274C"/>
          </a:solidFill>
          <a:latin typeface="Arial" charset="0"/>
          <a:ea typeface="ＭＳ Ｐゴシック" pitchFamily="112" charset="-128"/>
        </a:defRPr>
      </a:lvl4pPr>
      <a:lvl5pPr algn="l" rtl="0" eaLnBrk="1" fontAlgn="base" hangingPunct="1">
        <a:spcBef>
          <a:spcPct val="0"/>
        </a:spcBef>
        <a:spcAft>
          <a:spcPct val="0"/>
        </a:spcAft>
        <a:defRPr sz="3600">
          <a:solidFill>
            <a:srgbClr val="00274C"/>
          </a:solidFill>
          <a:latin typeface="Arial" charset="0"/>
          <a:ea typeface="ＭＳ Ｐゴシック" pitchFamily="112" charset="-128"/>
        </a:defRPr>
      </a:lvl5pPr>
      <a:lvl6pPr marL="457200" algn="l" rtl="0" eaLnBrk="1" fontAlgn="base" hangingPunct="1">
        <a:spcBef>
          <a:spcPct val="0"/>
        </a:spcBef>
        <a:spcAft>
          <a:spcPct val="0"/>
        </a:spcAft>
        <a:defRPr sz="3600">
          <a:solidFill>
            <a:srgbClr val="00274C"/>
          </a:solidFill>
          <a:latin typeface="Arial" charset="0"/>
          <a:ea typeface="ＭＳ Ｐゴシック" pitchFamily="112" charset="-128"/>
        </a:defRPr>
      </a:lvl6pPr>
      <a:lvl7pPr marL="914400" algn="l" rtl="0" eaLnBrk="1" fontAlgn="base" hangingPunct="1">
        <a:spcBef>
          <a:spcPct val="0"/>
        </a:spcBef>
        <a:spcAft>
          <a:spcPct val="0"/>
        </a:spcAft>
        <a:defRPr sz="3600">
          <a:solidFill>
            <a:srgbClr val="00274C"/>
          </a:solidFill>
          <a:latin typeface="Arial" charset="0"/>
          <a:ea typeface="ＭＳ Ｐゴシック" pitchFamily="112" charset="-128"/>
        </a:defRPr>
      </a:lvl7pPr>
      <a:lvl8pPr marL="1371600" algn="l" rtl="0" eaLnBrk="1" fontAlgn="base" hangingPunct="1">
        <a:spcBef>
          <a:spcPct val="0"/>
        </a:spcBef>
        <a:spcAft>
          <a:spcPct val="0"/>
        </a:spcAft>
        <a:defRPr sz="3600">
          <a:solidFill>
            <a:srgbClr val="00274C"/>
          </a:solidFill>
          <a:latin typeface="Arial" charset="0"/>
          <a:ea typeface="ＭＳ Ｐゴシック" pitchFamily="112" charset="-128"/>
        </a:defRPr>
      </a:lvl8pPr>
      <a:lvl9pPr marL="1828800" algn="l" rtl="0" eaLnBrk="1" fontAlgn="base" hangingPunct="1">
        <a:spcBef>
          <a:spcPct val="0"/>
        </a:spcBef>
        <a:spcAft>
          <a:spcPct val="0"/>
        </a:spcAft>
        <a:defRPr sz="3600">
          <a:solidFill>
            <a:srgbClr val="00274C"/>
          </a:solidFill>
          <a:latin typeface="Arial" charset="0"/>
          <a:ea typeface="ＭＳ Ｐゴシック" pitchFamily="112" charset="-128"/>
        </a:defRPr>
      </a:lvl9pPr>
    </p:titleStyle>
    <p:bodyStyle>
      <a:lvl1pPr marL="292100" indent="-292100" algn="l" rtl="0" eaLnBrk="1" fontAlgn="base" hangingPunct="1">
        <a:spcBef>
          <a:spcPct val="20000"/>
        </a:spcBef>
        <a:spcAft>
          <a:spcPct val="0"/>
        </a:spcAft>
        <a:buFont typeface="Wingdings" pitchFamily="2" charset="2"/>
        <a:buChar char="§"/>
        <a:defRPr sz="2800">
          <a:solidFill>
            <a:srgbClr val="0079AD"/>
          </a:solidFill>
          <a:latin typeface="+mn-lt"/>
          <a:ea typeface="+mn-ea"/>
          <a:cs typeface="+mn-cs"/>
        </a:defRPr>
      </a:lvl1pPr>
      <a:lvl2pPr marL="762000" indent="-279400" algn="l" rtl="0" eaLnBrk="1" fontAlgn="base" hangingPunct="1">
        <a:spcBef>
          <a:spcPct val="20000"/>
        </a:spcBef>
        <a:spcAft>
          <a:spcPct val="0"/>
        </a:spcAft>
        <a:buFont typeface="Helvetica CE"/>
        <a:buChar char="–"/>
        <a:defRPr sz="2400">
          <a:solidFill>
            <a:srgbClr val="74B64A"/>
          </a:solidFill>
          <a:latin typeface="+mn-lt"/>
          <a:ea typeface="+mn-ea"/>
        </a:defRPr>
      </a:lvl2pPr>
      <a:lvl3pPr marL="1143000" indent="-190500" algn="l" rtl="0" eaLnBrk="1" fontAlgn="base" hangingPunct="1">
        <a:spcBef>
          <a:spcPct val="20000"/>
        </a:spcBef>
        <a:spcAft>
          <a:spcPct val="0"/>
        </a:spcAft>
        <a:buFont typeface="Wingdings" pitchFamily="2" charset="2"/>
        <a:buChar char="§"/>
        <a:defRPr sz="2000">
          <a:solidFill>
            <a:srgbClr val="EC297B"/>
          </a:solidFill>
          <a:latin typeface="+mn-lt"/>
          <a:ea typeface="+mn-ea"/>
        </a:defRPr>
      </a:lvl3pPr>
      <a:lvl4pPr marL="1524000" indent="-190500" algn="l" rtl="0" eaLnBrk="1" fontAlgn="base" hangingPunct="1">
        <a:spcBef>
          <a:spcPct val="20000"/>
        </a:spcBef>
        <a:spcAft>
          <a:spcPct val="0"/>
        </a:spcAft>
        <a:buFont typeface="Helvetica CE"/>
        <a:buChar char="–"/>
        <a:defRPr>
          <a:solidFill>
            <a:srgbClr val="0079AD"/>
          </a:solidFill>
          <a:latin typeface="+mn-lt"/>
          <a:ea typeface="+mn-ea"/>
        </a:defRPr>
      </a:lvl4pPr>
      <a:lvl5pPr marL="1905000" indent="-190500" algn="l" rtl="0" eaLnBrk="1" fontAlgn="base" hangingPunct="1">
        <a:spcBef>
          <a:spcPct val="20000"/>
        </a:spcBef>
        <a:spcAft>
          <a:spcPct val="0"/>
        </a:spcAft>
        <a:buFont typeface="Wingdings" pitchFamily="2" charset="2"/>
        <a:buChar char="§"/>
        <a:defRPr sz="1600">
          <a:solidFill>
            <a:srgbClr val="74B64A"/>
          </a:solidFill>
          <a:latin typeface="+mn-lt"/>
          <a:ea typeface="+mn-ea"/>
        </a:defRPr>
      </a:lvl5pPr>
      <a:lvl6pPr marL="2362200" indent="-190500" algn="l" rtl="0" eaLnBrk="1" fontAlgn="base" hangingPunct="1">
        <a:spcBef>
          <a:spcPct val="20000"/>
        </a:spcBef>
        <a:spcAft>
          <a:spcPct val="0"/>
        </a:spcAft>
        <a:buFont typeface="Wingdings" pitchFamily="112" charset="2"/>
        <a:buChar char="§"/>
        <a:defRPr sz="1600">
          <a:solidFill>
            <a:srgbClr val="74B64A"/>
          </a:solidFill>
          <a:latin typeface="+mn-lt"/>
          <a:ea typeface="+mn-ea"/>
        </a:defRPr>
      </a:lvl6pPr>
      <a:lvl7pPr marL="2819400" indent="-190500" algn="l" rtl="0" eaLnBrk="1" fontAlgn="base" hangingPunct="1">
        <a:spcBef>
          <a:spcPct val="20000"/>
        </a:spcBef>
        <a:spcAft>
          <a:spcPct val="0"/>
        </a:spcAft>
        <a:buFont typeface="Wingdings" pitchFamily="112" charset="2"/>
        <a:buChar char="§"/>
        <a:defRPr sz="1600">
          <a:solidFill>
            <a:srgbClr val="74B64A"/>
          </a:solidFill>
          <a:latin typeface="+mn-lt"/>
          <a:ea typeface="+mn-ea"/>
        </a:defRPr>
      </a:lvl7pPr>
      <a:lvl8pPr marL="3276600" indent="-190500" algn="l" rtl="0" eaLnBrk="1" fontAlgn="base" hangingPunct="1">
        <a:spcBef>
          <a:spcPct val="20000"/>
        </a:spcBef>
        <a:spcAft>
          <a:spcPct val="0"/>
        </a:spcAft>
        <a:buFont typeface="Wingdings" pitchFamily="112" charset="2"/>
        <a:buChar char="§"/>
        <a:defRPr sz="1600">
          <a:solidFill>
            <a:srgbClr val="74B64A"/>
          </a:solidFill>
          <a:latin typeface="+mn-lt"/>
          <a:ea typeface="+mn-ea"/>
        </a:defRPr>
      </a:lvl8pPr>
      <a:lvl9pPr marL="3733800" indent="-190500" algn="l" rtl="0" eaLnBrk="1" fontAlgn="base" hangingPunct="1">
        <a:spcBef>
          <a:spcPct val="20000"/>
        </a:spcBef>
        <a:spcAft>
          <a:spcPct val="0"/>
        </a:spcAft>
        <a:buFont typeface="Wingdings" pitchFamily="112" charset="2"/>
        <a:buChar char="§"/>
        <a:defRPr sz="1600">
          <a:solidFill>
            <a:srgbClr val="74B64A"/>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1"/>
          <p:cNvSpPr>
            <a:spLocks noGrp="1"/>
          </p:cNvSpPr>
          <p:nvPr>
            <p:ph type="subTitle" idx="1"/>
          </p:nvPr>
        </p:nvSpPr>
        <p:spPr/>
        <p:txBody>
          <a:bodyPr/>
          <a:lstStyle/>
          <a:p>
            <a:pPr eaLnBrk="1" hangingPunct="1">
              <a:buFont typeface="Wingdings" pitchFamily="2" charset="2"/>
              <a:buNone/>
            </a:pPr>
            <a:r>
              <a:rPr lang="en-US" dirty="0"/>
              <a:t>Series 4</a:t>
            </a:r>
          </a:p>
        </p:txBody>
      </p:sp>
      <p:sp>
        <p:nvSpPr>
          <p:cNvPr id="3075" name="Title 2"/>
          <p:cNvSpPr>
            <a:spLocks noGrp="1"/>
          </p:cNvSpPr>
          <p:nvPr>
            <p:ph type="ctrTitle"/>
          </p:nvPr>
        </p:nvSpPr>
        <p:spPr/>
        <p:txBody>
          <a:bodyPr/>
          <a:lstStyle/>
          <a:p>
            <a:pPr eaLnBrk="1" hangingPunct="1"/>
            <a:r>
              <a:rPr lang="en-US" dirty="0"/>
              <a:t>INTRA group Practical Hints and Tips for IUC placement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448219" y="1647691"/>
            <a:ext cx="8238581" cy="1296144"/>
          </a:xfrm>
          <a:prstGeom prst="roundRect">
            <a:avLst/>
          </a:prstGeom>
          <a:solidFill>
            <a:srgbClr val="00669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112" charset="-128"/>
            </a:endParaRPr>
          </a:p>
        </p:txBody>
      </p:sp>
      <p:sp>
        <p:nvSpPr>
          <p:cNvPr id="2" name="Title 1"/>
          <p:cNvSpPr>
            <a:spLocks noGrp="1"/>
          </p:cNvSpPr>
          <p:nvPr>
            <p:ph type="title"/>
          </p:nvPr>
        </p:nvSpPr>
        <p:spPr/>
        <p:txBody>
          <a:bodyPr/>
          <a:lstStyle/>
          <a:p>
            <a:pPr lvl="1"/>
            <a:r>
              <a:rPr lang="en-GB" dirty="0"/>
              <a:t>Pre-placement cervical priming with misoprostol</a:t>
            </a:r>
          </a:p>
        </p:txBody>
      </p:sp>
      <p:sp>
        <p:nvSpPr>
          <p:cNvPr id="3" name="Content Placeholder 2"/>
          <p:cNvSpPr>
            <a:spLocks noGrp="1"/>
          </p:cNvSpPr>
          <p:nvPr>
            <p:ph idx="1"/>
          </p:nvPr>
        </p:nvSpPr>
        <p:spPr/>
        <p:txBody>
          <a:bodyPr/>
          <a:lstStyle/>
          <a:p>
            <a:pPr>
              <a:buNone/>
            </a:pPr>
            <a:r>
              <a:rPr lang="en-GB" sz="2000" dirty="0">
                <a:solidFill>
                  <a:schemeClr val="bg1"/>
                </a:solidFill>
              </a:rPr>
              <a:t>Evidence:</a:t>
            </a:r>
          </a:p>
          <a:p>
            <a:pPr>
              <a:buNone/>
            </a:pPr>
            <a:r>
              <a:rPr lang="en-GB" sz="2000" dirty="0">
                <a:solidFill>
                  <a:schemeClr val="bg1"/>
                </a:solidFill>
              </a:rPr>
              <a:t>	Cervical priming with misoprostol (400</a:t>
            </a:r>
            <a:r>
              <a:rPr lang="en-GB" sz="2000" dirty="0">
                <a:solidFill>
                  <a:schemeClr val="bg1"/>
                </a:solidFill>
                <a:latin typeface="Calibri"/>
                <a:cs typeface="Calibri"/>
              </a:rPr>
              <a:t>µg)</a:t>
            </a:r>
            <a:r>
              <a:rPr lang="en-GB" sz="2000" dirty="0">
                <a:solidFill>
                  <a:schemeClr val="bg1"/>
                </a:solidFill>
              </a:rPr>
              <a:t> prior to IUC placement has been evaluated in four placebo-controlled RCTs</a:t>
            </a:r>
            <a:r>
              <a:rPr lang="en-GB" sz="2000" baseline="30000" dirty="0">
                <a:solidFill>
                  <a:schemeClr val="bg1"/>
                </a:solidFill>
              </a:rPr>
              <a:t>1-4</a:t>
            </a:r>
          </a:p>
          <a:p>
            <a:pPr>
              <a:buNone/>
            </a:pPr>
            <a:endParaRPr lang="en-GB" sz="2000" dirty="0">
              <a:solidFill>
                <a:srgbClr val="00274C"/>
              </a:solidFill>
            </a:endParaRPr>
          </a:p>
          <a:p>
            <a:r>
              <a:rPr lang="en-GB" sz="2000" dirty="0"/>
              <a:t>Misoprostol significantly improves ease of placement from the provider’s perspective</a:t>
            </a:r>
          </a:p>
          <a:p>
            <a:r>
              <a:rPr lang="en-GB" sz="2000" dirty="0"/>
              <a:t>There is no clear evidence to support cervical priming with misoprostol reduces pain from the woman’s perspective</a:t>
            </a:r>
          </a:p>
          <a:p>
            <a:r>
              <a:rPr lang="en-GB" sz="2000" dirty="0"/>
              <a:t>Pre-placement dose-dependent side-effects associated with misoprostol include nausea, cramping and shivering</a:t>
            </a:r>
          </a:p>
          <a:p>
            <a:r>
              <a:rPr lang="en-GB" sz="2000" dirty="0"/>
              <a:t>There is a lack of studies defining the optimal misoprostol regimen in the setting of IUC placements</a:t>
            </a:r>
          </a:p>
          <a:p>
            <a:pPr lvl="1"/>
            <a:endParaRPr lang="en-GB" sz="1800" dirty="0"/>
          </a:p>
          <a:p>
            <a:endParaRPr lang="en-GB" dirty="0"/>
          </a:p>
        </p:txBody>
      </p:sp>
      <p:sp>
        <p:nvSpPr>
          <p:cNvPr id="5" name="TextBox 4"/>
          <p:cNvSpPr txBox="1"/>
          <p:nvPr/>
        </p:nvSpPr>
        <p:spPr>
          <a:xfrm>
            <a:off x="0" y="6237312"/>
            <a:ext cx="6707088" cy="584775"/>
          </a:xfrm>
          <a:prstGeom prst="rect">
            <a:avLst/>
          </a:prstGeom>
          <a:noFill/>
        </p:spPr>
        <p:txBody>
          <a:bodyPr wrap="square" rtlCol="0">
            <a:spAutoFit/>
          </a:bodyPr>
          <a:lstStyle/>
          <a:p>
            <a:pPr marL="228600" indent="-228600">
              <a:buAutoNum type="arabicPeriod"/>
            </a:pPr>
            <a:r>
              <a:rPr lang="en-GB" sz="800" dirty="0">
                <a:solidFill>
                  <a:schemeClr val="bg1">
                    <a:lumMod val="50000"/>
                  </a:schemeClr>
                </a:solidFill>
              </a:rPr>
              <a:t>Edelman et al. 2011; </a:t>
            </a:r>
          </a:p>
          <a:p>
            <a:pPr marL="228600" indent="-228600">
              <a:buAutoNum type="arabicPeriod"/>
            </a:pPr>
            <a:r>
              <a:rPr lang="en-GB" sz="800" dirty="0" err="1">
                <a:solidFill>
                  <a:schemeClr val="bg1">
                    <a:lumMod val="50000"/>
                  </a:schemeClr>
                </a:solidFill>
              </a:rPr>
              <a:t>Dijkhuizen</a:t>
            </a:r>
            <a:r>
              <a:rPr lang="en-GB" sz="800" dirty="0">
                <a:solidFill>
                  <a:schemeClr val="bg1">
                    <a:lumMod val="50000"/>
                  </a:schemeClr>
                </a:solidFill>
              </a:rPr>
              <a:t> et al. 2011; </a:t>
            </a:r>
          </a:p>
          <a:p>
            <a:pPr marL="228600" indent="-228600">
              <a:buAutoNum type="arabicPeriod"/>
            </a:pPr>
            <a:r>
              <a:rPr lang="en-GB" sz="800" dirty="0" err="1">
                <a:solidFill>
                  <a:schemeClr val="bg1">
                    <a:lumMod val="50000"/>
                  </a:schemeClr>
                </a:solidFill>
              </a:rPr>
              <a:t>Heikinheimo</a:t>
            </a:r>
            <a:r>
              <a:rPr lang="en-GB" sz="800" dirty="0">
                <a:solidFill>
                  <a:schemeClr val="bg1">
                    <a:lumMod val="50000"/>
                  </a:schemeClr>
                </a:solidFill>
              </a:rPr>
              <a:t> et al. 2010;  </a:t>
            </a:r>
          </a:p>
          <a:p>
            <a:pPr marL="228600" indent="-228600">
              <a:buAutoNum type="arabicPeriod"/>
            </a:pPr>
            <a:r>
              <a:rPr lang="en-GB" sz="800" dirty="0" err="1">
                <a:solidFill>
                  <a:schemeClr val="bg1">
                    <a:lumMod val="50000"/>
                  </a:schemeClr>
                </a:solidFill>
              </a:rPr>
              <a:t>Saav</a:t>
            </a:r>
            <a:r>
              <a:rPr lang="en-GB" sz="800" dirty="0">
                <a:solidFill>
                  <a:schemeClr val="bg1">
                    <a:lumMod val="50000"/>
                  </a:schemeClr>
                </a:solidFill>
              </a:rPr>
              <a:t> et al. 2007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79512" y="1628800"/>
            <a:ext cx="8784976" cy="1296144"/>
          </a:xfrm>
          <a:prstGeom prst="roundRect">
            <a:avLst/>
          </a:prstGeom>
          <a:solidFill>
            <a:srgbClr val="00669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112" charset="-128"/>
            </a:endParaRPr>
          </a:p>
        </p:txBody>
      </p:sp>
      <p:sp>
        <p:nvSpPr>
          <p:cNvPr id="2" name="Title 1"/>
          <p:cNvSpPr>
            <a:spLocks noGrp="1"/>
          </p:cNvSpPr>
          <p:nvPr>
            <p:ph type="title"/>
          </p:nvPr>
        </p:nvSpPr>
        <p:spPr/>
        <p:txBody>
          <a:bodyPr/>
          <a:lstStyle/>
          <a:p>
            <a:pPr lvl="1"/>
            <a:r>
              <a:rPr lang="en-GB" dirty="0"/>
              <a:t>Pre-placement oral analgesia with NSAIDs</a:t>
            </a:r>
          </a:p>
        </p:txBody>
      </p:sp>
      <p:sp>
        <p:nvSpPr>
          <p:cNvPr id="3" name="Content Placeholder 2"/>
          <p:cNvSpPr>
            <a:spLocks noGrp="1"/>
          </p:cNvSpPr>
          <p:nvPr>
            <p:ph idx="1"/>
          </p:nvPr>
        </p:nvSpPr>
        <p:spPr/>
        <p:txBody>
          <a:bodyPr/>
          <a:lstStyle/>
          <a:p>
            <a:pPr>
              <a:buNone/>
            </a:pPr>
            <a:r>
              <a:rPr lang="en-GB" sz="2000" dirty="0">
                <a:solidFill>
                  <a:schemeClr val="bg1"/>
                </a:solidFill>
              </a:rPr>
              <a:t>Evidence:</a:t>
            </a:r>
          </a:p>
          <a:p>
            <a:pPr>
              <a:buNone/>
            </a:pPr>
            <a:r>
              <a:rPr lang="en-GB" sz="2000" dirty="0">
                <a:solidFill>
                  <a:schemeClr val="bg1"/>
                </a:solidFill>
              </a:rPr>
              <a:t>	Two RCTs versus placebo have evaluated the prophylactic use of oral analgesia for reducing pain associated with IUC placement</a:t>
            </a:r>
            <a:r>
              <a:rPr lang="en-GB" sz="2000" baseline="30000" dirty="0">
                <a:solidFill>
                  <a:schemeClr val="bg1"/>
                </a:solidFill>
              </a:rPr>
              <a:t>1,2</a:t>
            </a:r>
          </a:p>
          <a:p>
            <a:endParaRPr lang="en-GB" sz="2000" dirty="0"/>
          </a:p>
          <a:p>
            <a:r>
              <a:rPr lang="en-GB" sz="2000" dirty="0"/>
              <a:t>There is currently no evidence to recommend routine prophylactic use of oral analgesia because there is no clear evidence that pain associated with IUC placement is reduced</a:t>
            </a:r>
          </a:p>
          <a:p>
            <a:pPr lvl="1"/>
            <a:r>
              <a:rPr lang="en-GB" sz="1600" dirty="0"/>
              <a:t>NSAIDs should be given when using misoprostol for cervical priming to alleviate the pain associated with misoprostol-induced cramping</a:t>
            </a:r>
          </a:p>
        </p:txBody>
      </p:sp>
      <p:sp>
        <p:nvSpPr>
          <p:cNvPr id="4" name="TextBox 3"/>
          <p:cNvSpPr txBox="1"/>
          <p:nvPr/>
        </p:nvSpPr>
        <p:spPr>
          <a:xfrm>
            <a:off x="0" y="6525344"/>
            <a:ext cx="5292080" cy="477054"/>
          </a:xfrm>
          <a:prstGeom prst="rect">
            <a:avLst/>
          </a:prstGeom>
          <a:noFill/>
        </p:spPr>
        <p:txBody>
          <a:bodyPr wrap="square" rtlCol="0">
            <a:spAutoFit/>
          </a:bodyPr>
          <a:lstStyle/>
          <a:p>
            <a:pPr marL="228600" indent="-228600">
              <a:buAutoNum type="arabicPeriod"/>
            </a:pPr>
            <a:r>
              <a:rPr lang="en-GB" sz="800" dirty="0" err="1">
                <a:solidFill>
                  <a:schemeClr val="bg1">
                    <a:lumMod val="50000"/>
                  </a:schemeClr>
                </a:solidFill>
              </a:rPr>
              <a:t>Hubacher</a:t>
            </a:r>
            <a:r>
              <a:rPr lang="en-GB" sz="800" dirty="0">
                <a:solidFill>
                  <a:schemeClr val="bg1">
                    <a:lumMod val="50000"/>
                  </a:schemeClr>
                </a:solidFill>
              </a:rPr>
              <a:t> et al. 2006</a:t>
            </a:r>
          </a:p>
          <a:p>
            <a:pPr marL="228600" indent="-228600">
              <a:buAutoNum type="arabicPeriod"/>
            </a:pPr>
            <a:r>
              <a:rPr lang="en-GB" sz="800" dirty="0" err="1">
                <a:solidFill>
                  <a:schemeClr val="bg1">
                    <a:lumMod val="50000"/>
                  </a:schemeClr>
                </a:solidFill>
              </a:rPr>
              <a:t>Chor</a:t>
            </a:r>
            <a:r>
              <a:rPr lang="en-GB" sz="800" dirty="0">
                <a:solidFill>
                  <a:schemeClr val="bg1">
                    <a:lumMod val="50000"/>
                  </a:schemeClr>
                </a:solidFill>
              </a:rPr>
              <a:t> et al. 2011</a:t>
            </a:r>
          </a:p>
          <a:p>
            <a:endParaRPr lang="en-GB" sz="900" dirty="0">
              <a:solidFill>
                <a:schemeClr val="bg1">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79512" y="1628800"/>
            <a:ext cx="8784976" cy="1296144"/>
          </a:xfrm>
          <a:prstGeom prst="roundRect">
            <a:avLst/>
          </a:prstGeom>
          <a:solidFill>
            <a:srgbClr val="00669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112" charset="-128"/>
            </a:endParaRPr>
          </a:p>
        </p:txBody>
      </p:sp>
      <p:sp>
        <p:nvSpPr>
          <p:cNvPr id="2" name="Title 1"/>
          <p:cNvSpPr>
            <a:spLocks noGrp="1"/>
          </p:cNvSpPr>
          <p:nvPr>
            <p:ph type="title"/>
          </p:nvPr>
        </p:nvSpPr>
        <p:spPr/>
        <p:txBody>
          <a:bodyPr/>
          <a:lstStyle/>
          <a:p>
            <a:pPr lvl="1"/>
            <a:r>
              <a:rPr lang="en-GB" dirty="0"/>
              <a:t>Pre-placement local anaesthesia: lignocaine gel </a:t>
            </a:r>
          </a:p>
        </p:txBody>
      </p:sp>
      <p:sp>
        <p:nvSpPr>
          <p:cNvPr id="3" name="Content Placeholder 2"/>
          <p:cNvSpPr>
            <a:spLocks noGrp="1"/>
          </p:cNvSpPr>
          <p:nvPr>
            <p:ph idx="1"/>
          </p:nvPr>
        </p:nvSpPr>
        <p:spPr/>
        <p:txBody>
          <a:bodyPr/>
          <a:lstStyle/>
          <a:p>
            <a:pPr>
              <a:buNone/>
            </a:pPr>
            <a:r>
              <a:rPr lang="en-GB" sz="2000" dirty="0">
                <a:solidFill>
                  <a:schemeClr val="bg1"/>
                </a:solidFill>
              </a:rPr>
              <a:t>Evidence:</a:t>
            </a:r>
          </a:p>
          <a:p>
            <a:pPr>
              <a:buNone/>
            </a:pPr>
            <a:r>
              <a:rPr lang="en-GB" sz="2000" dirty="0">
                <a:solidFill>
                  <a:schemeClr val="bg1"/>
                </a:solidFill>
              </a:rPr>
              <a:t>	The application of 2% lignocaine gel intracervically before IUC placement has been evaluated in two RCTs, with differing results</a:t>
            </a:r>
            <a:r>
              <a:rPr lang="en-GB" sz="2000" baseline="30000" dirty="0">
                <a:solidFill>
                  <a:schemeClr val="bg1"/>
                </a:solidFill>
              </a:rPr>
              <a:t>1,2</a:t>
            </a:r>
          </a:p>
          <a:p>
            <a:pPr>
              <a:buNone/>
            </a:pPr>
            <a:endParaRPr lang="en-GB" sz="2000" dirty="0">
              <a:solidFill>
                <a:srgbClr val="00274C"/>
              </a:solidFill>
            </a:endParaRPr>
          </a:p>
          <a:p>
            <a:r>
              <a:rPr lang="en-GB" sz="1800" dirty="0"/>
              <a:t>In a small, single-centre UK-based study of 102 women, there was a significant reduction in pain compared with no active treatment (placebo gel or no treatment; x</a:t>
            </a:r>
            <a:r>
              <a:rPr lang="en-GB" sz="1800" baseline="30000" dirty="0"/>
              <a:t>2</a:t>
            </a:r>
            <a:r>
              <a:rPr lang="en-GB" sz="1800" dirty="0"/>
              <a:t>=8.84, </a:t>
            </a:r>
            <a:r>
              <a:rPr lang="en-GB" sz="1800" i="1" dirty="0"/>
              <a:t>P</a:t>
            </a:r>
            <a:r>
              <a:rPr lang="en-GB" sz="1800" dirty="0"/>
              <a:t>&lt;0.025)</a:t>
            </a:r>
          </a:p>
          <a:p>
            <a:pPr lvl="1"/>
            <a:r>
              <a:rPr lang="en-GB" sz="1600" dirty="0"/>
              <a:t>However, treatment was not blinded to providers, which may have influenced the results (e.g. knowing that active gel was being used may have allowed the provider to proceed with greater confidence)</a:t>
            </a:r>
          </a:p>
          <a:p>
            <a:r>
              <a:rPr lang="en-GB" sz="1800" dirty="0"/>
              <a:t>In a second study of 197 women treated with intracervical 2% lignocaine gel or placebo gel prior to uterine sounding and IUC placement, there was no decrease in IUC placement pain in the lignocaine group compared with the placebo group</a:t>
            </a:r>
            <a:endParaRPr lang="en-GB" sz="1800" dirty="0">
              <a:solidFill>
                <a:srgbClr val="00274C"/>
              </a:solidFill>
            </a:endParaRPr>
          </a:p>
          <a:p>
            <a:pPr>
              <a:buNone/>
            </a:pPr>
            <a:endParaRPr lang="en-GB" sz="2000" dirty="0">
              <a:solidFill>
                <a:srgbClr val="00274C"/>
              </a:solidFill>
            </a:endParaRPr>
          </a:p>
          <a:p>
            <a:endParaRPr lang="en-GB" sz="2000" dirty="0">
              <a:solidFill>
                <a:srgbClr val="00274C"/>
              </a:solidFill>
            </a:endParaRPr>
          </a:p>
          <a:p>
            <a:pPr>
              <a:buNone/>
            </a:pPr>
            <a:endParaRPr lang="en-GB" dirty="0"/>
          </a:p>
          <a:p>
            <a:endParaRPr lang="en-GB" dirty="0"/>
          </a:p>
        </p:txBody>
      </p:sp>
      <p:sp>
        <p:nvSpPr>
          <p:cNvPr id="4" name="TextBox 3"/>
          <p:cNvSpPr txBox="1"/>
          <p:nvPr/>
        </p:nvSpPr>
        <p:spPr>
          <a:xfrm>
            <a:off x="0" y="6525344"/>
            <a:ext cx="5292080" cy="338554"/>
          </a:xfrm>
          <a:prstGeom prst="rect">
            <a:avLst/>
          </a:prstGeom>
          <a:noFill/>
        </p:spPr>
        <p:txBody>
          <a:bodyPr wrap="square" rtlCol="0">
            <a:spAutoFit/>
          </a:bodyPr>
          <a:lstStyle/>
          <a:p>
            <a:pPr marL="228600" indent="-228600">
              <a:buAutoNum type="arabicPeriod"/>
            </a:pPr>
            <a:r>
              <a:rPr lang="en-GB" sz="800" dirty="0" err="1">
                <a:solidFill>
                  <a:schemeClr val="bg1">
                    <a:lumMod val="50000"/>
                  </a:schemeClr>
                </a:solidFill>
              </a:rPr>
              <a:t>Oloto</a:t>
            </a:r>
            <a:r>
              <a:rPr lang="en-GB" sz="800" dirty="0">
                <a:solidFill>
                  <a:schemeClr val="bg1">
                    <a:lumMod val="50000"/>
                  </a:schemeClr>
                </a:solidFill>
              </a:rPr>
              <a:t> et al. 1996</a:t>
            </a:r>
          </a:p>
          <a:p>
            <a:pPr marL="228600" indent="-228600">
              <a:buAutoNum type="arabicPeriod"/>
            </a:pPr>
            <a:r>
              <a:rPr lang="en-GB" sz="800" dirty="0">
                <a:solidFill>
                  <a:schemeClr val="bg1">
                    <a:lumMod val="50000"/>
                  </a:schemeClr>
                </a:solidFill>
              </a:rPr>
              <a:t>Maguire et al. 2012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179512" y="1628800"/>
            <a:ext cx="8784976" cy="1512168"/>
          </a:xfrm>
          <a:prstGeom prst="roundRect">
            <a:avLst/>
          </a:prstGeom>
          <a:solidFill>
            <a:srgbClr val="00669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112" charset="-128"/>
            </a:endParaRPr>
          </a:p>
        </p:txBody>
      </p:sp>
      <p:sp>
        <p:nvSpPr>
          <p:cNvPr id="2" name="Title 1"/>
          <p:cNvSpPr>
            <a:spLocks noGrp="1"/>
          </p:cNvSpPr>
          <p:nvPr>
            <p:ph type="title"/>
          </p:nvPr>
        </p:nvSpPr>
        <p:spPr/>
        <p:txBody>
          <a:bodyPr/>
          <a:lstStyle/>
          <a:p>
            <a:r>
              <a:rPr lang="en-GB" dirty="0"/>
              <a:t>Pre-placement local anaesthesia:</a:t>
            </a:r>
            <a:br>
              <a:rPr lang="en-GB" dirty="0"/>
            </a:br>
            <a:r>
              <a:rPr lang="en-GB" dirty="0" err="1"/>
              <a:t>injectables</a:t>
            </a:r>
            <a:endParaRPr lang="en-GB" dirty="0"/>
          </a:p>
        </p:txBody>
      </p:sp>
      <p:sp>
        <p:nvSpPr>
          <p:cNvPr id="3" name="Content Placeholder 2"/>
          <p:cNvSpPr>
            <a:spLocks noGrp="1"/>
          </p:cNvSpPr>
          <p:nvPr>
            <p:ph idx="1"/>
          </p:nvPr>
        </p:nvSpPr>
        <p:spPr/>
        <p:txBody>
          <a:bodyPr/>
          <a:lstStyle/>
          <a:p>
            <a:pPr>
              <a:buNone/>
            </a:pPr>
            <a:r>
              <a:rPr lang="en-GB" sz="2000" dirty="0">
                <a:solidFill>
                  <a:schemeClr val="bg1"/>
                </a:solidFill>
              </a:rPr>
              <a:t>Evidence:</a:t>
            </a:r>
          </a:p>
          <a:p>
            <a:pPr>
              <a:buNone/>
            </a:pPr>
            <a:r>
              <a:rPr lang="en-GB" sz="2000" dirty="0">
                <a:solidFill>
                  <a:schemeClr val="bg1"/>
                </a:solidFill>
              </a:rPr>
              <a:t>	No randomised studies have evaluated the impact of either a intracervical or </a:t>
            </a:r>
            <a:r>
              <a:rPr lang="en-GB" sz="2000" dirty="0" err="1">
                <a:solidFill>
                  <a:schemeClr val="bg1"/>
                </a:solidFill>
              </a:rPr>
              <a:t>paracervical</a:t>
            </a:r>
            <a:r>
              <a:rPr lang="en-GB" sz="2000" dirty="0">
                <a:solidFill>
                  <a:schemeClr val="bg1"/>
                </a:solidFill>
              </a:rPr>
              <a:t> block on pain associated with IUC placement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79512" y="1628800"/>
            <a:ext cx="8784976" cy="1800200"/>
          </a:xfrm>
          <a:prstGeom prst="roundRect">
            <a:avLst/>
          </a:prstGeom>
          <a:solidFill>
            <a:srgbClr val="00669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112" charset="-128"/>
            </a:endParaRPr>
          </a:p>
        </p:txBody>
      </p:sp>
      <p:sp>
        <p:nvSpPr>
          <p:cNvPr id="2" name="Title 1"/>
          <p:cNvSpPr>
            <a:spLocks noGrp="1"/>
          </p:cNvSpPr>
          <p:nvPr>
            <p:ph type="title"/>
          </p:nvPr>
        </p:nvSpPr>
        <p:spPr/>
        <p:txBody>
          <a:bodyPr/>
          <a:lstStyle/>
          <a:p>
            <a:pPr lvl="1"/>
            <a:r>
              <a:rPr lang="en-GB" dirty="0"/>
              <a:t>Post-placement pharmacological therapy with NSAIDs</a:t>
            </a:r>
          </a:p>
        </p:txBody>
      </p:sp>
      <p:sp>
        <p:nvSpPr>
          <p:cNvPr id="3" name="Content Placeholder 2"/>
          <p:cNvSpPr>
            <a:spLocks noGrp="1"/>
          </p:cNvSpPr>
          <p:nvPr>
            <p:ph idx="1"/>
          </p:nvPr>
        </p:nvSpPr>
        <p:spPr/>
        <p:txBody>
          <a:bodyPr/>
          <a:lstStyle/>
          <a:p>
            <a:pPr>
              <a:buNone/>
            </a:pPr>
            <a:r>
              <a:rPr lang="en-GB" sz="2000" dirty="0">
                <a:solidFill>
                  <a:schemeClr val="bg1"/>
                </a:solidFill>
              </a:rPr>
              <a:t>Evidence:</a:t>
            </a:r>
          </a:p>
          <a:p>
            <a:pPr>
              <a:buNone/>
            </a:pPr>
            <a:r>
              <a:rPr lang="en-GB" sz="2000" dirty="0">
                <a:solidFill>
                  <a:schemeClr val="bg1"/>
                </a:solidFill>
              </a:rPr>
              <a:t>	In an RCT of women fitted with a copper IUD, prophylactic use of ibuprofen (1200 mg daily during menses for the first 6 or 12 months) did not reduce the likelihood of women requesting IUD removal because of dysmenorrhoea and/or increased menstrual bleeding</a:t>
            </a:r>
            <a:r>
              <a:rPr lang="en-GB" sz="2000" baseline="30000" dirty="0">
                <a:solidFill>
                  <a:schemeClr val="bg1"/>
                </a:solidFill>
              </a:rPr>
              <a:t>1 </a:t>
            </a:r>
          </a:p>
          <a:p>
            <a:endParaRPr lang="en-GB" sz="2000" dirty="0">
              <a:solidFill>
                <a:schemeClr val="bg1"/>
              </a:solidFill>
            </a:endParaRPr>
          </a:p>
          <a:p>
            <a:r>
              <a:rPr lang="en-GB" sz="2000" dirty="0"/>
              <a:t>There is currently no evidence to recommend the routine prophylactic use of an NSAID immediately after IUC placement because there is no clear evidence of benefit</a:t>
            </a:r>
          </a:p>
        </p:txBody>
      </p:sp>
      <p:sp>
        <p:nvSpPr>
          <p:cNvPr id="4" name="TextBox 3"/>
          <p:cNvSpPr txBox="1"/>
          <p:nvPr/>
        </p:nvSpPr>
        <p:spPr>
          <a:xfrm>
            <a:off x="0" y="6618838"/>
            <a:ext cx="5292080" cy="338554"/>
          </a:xfrm>
          <a:prstGeom prst="rect">
            <a:avLst/>
          </a:prstGeom>
          <a:noFill/>
        </p:spPr>
        <p:txBody>
          <a:bodyPr wrap="square" rtlCol="0">
            <a:spAutoFit/>
          </a:bodyPr>
          <a:lstStyle/>
          <a:p>
            <a:pPr marL="228600" indent="-228600">
              <a:buAutoNum type="arabicPeriod"/>
            </a:pPr>
            <a:r>
              <a:rPr lang="en-GB" sz="800" dirty="0" err="1">
                <a:solidFill>
                  <a:schemeClr val="bg1">
                    <a:lumMod val="50000"/>
                  </a:schemeClr>
                </a:solidFill>
              </a:rPr>
              <a:t>Hubacher</a:t>
            </a:r>
            <a:r>
              <a:rPr lang="en-GB" sz="800" dirty="0">
                <a:solidFill>
                  <a:schemeClr val="bg1">
                    <a:lumMod val="50000"/>
                  </a:schemeClr>
                </a:solidFill>
              </a:rPr>
              <a:t> et al. 2006</a:t>
            </a:r>
          </a:p>
          <a:p>
            <a:endParaRPr lang="en-GB" sz="800" dirty="0">
              <a:solidFill>
                <a:schemeClr val="bg1">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of pharmacological strategies </a:t>
            </a:r>
          </a:p>
        </p:txBody>
      </p:sp>
      <p:graphicFrame>
        <p:nvGraphicFramePr>
          <p:cNvPr id="4" name="Table 3"/>
          <p:cNvGraphicFramePr>
            <a:graphicFrameLocks noGrp="1"/>
          </p:cNvGraphicFramePr>
          <p:nvPr>
            <p:extLst>
              <p:ext uri="{D42A27DB-BD31-4B8C-83A1-F6EECF244321}">
                <p14:modId xmlns:p14="http://schemas.microsoft.com/office/powerpoint/2010/main" val="1610888144"/>
              </p:ext>
            </p:extLst>
          </p:nvPr>
        </p:nvGraphicFramePr>
        <p:xfrm>
          <a:off x="395536" y="1628800"/>
          <a:ext cx="8389451" cy="3380952"/>
        </p:xfrm>
        <a:graphic>
          <a:graphicData uri="http://schemas.openxmlformats.org/drawingml/2006/table">
            <a:tbl>
              <a:tblPr firstRow="1" bandRow="1">
                <a:tableStyleId>{5C22544A-7EE6-4342-B048-85BDC9FD1C3A}</a:tableStyleId>
              </a:tblPr>
              <a:tblGrid>
                <a:gridCol w="568863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332667">
                  <a:extLst>
                    <a:ext uri="{9D8B030D-6E8A-4147-A177-3AD203B41FA5}">
                      <a16:colId xmlns:a16="http://schemas.microsoft.com/office/drawing/2014/main" val="20002"/>
                    </a:ext>
                  </a:extLst>
                </a:gridCol>
              </a:tblGrid>
              <a:tr h="1152128">
                <a:tc>
                  <a:txBody>
                    <a:bodyPr/>
                    <a:lstStyle/>
                    <a:p>
                      <a:r>
                        <a:rPr lang="en-GB" dirty="0"/>
                        <a:t>Strategies used</a:t>
                      </a:r>
                      <a:r>
                        <a:rPr lang="en-GB" baseline="0" dirty="0"/>
                        <a:t> for IUC placement</a:t>
                      </a:r>
                      <a:endParaRPr lang="en-GB" dirty="0"/>
                    </a:p>
                  </a:txBody>
                  <a:tcPr anchor="ctr">
                    <a:solidFill>
                      <a:srgbClr val="006693"/>
                    </a:solidFill>
                  </a:tcPr>
                </a:tc>
                <a:tc>
                  <a:txBody>
                    <a:bodyPr/>
                    <a:lstStyle/>
                    <a:p>
                      <a:pPr algn="ctr"/>
                      <a:r>
                        <a:rPr lang="en-GB" dirty="0"/>
                        <a:t>Evidence supports ease</a:t>
                      </a:r>
                      <a:r>
                        <a:rPr lang="en-GB" baseline="0" dirty="0"/>
                        <a:t> of </a:t>
                      </a:r>
                      <a:r>
                        <a:rPr lang="en-GB" dirty="0"/>
                        <a:t>placement </a:t>
                      </a:r>
                    </a:p>
                  </a:txBody>
                  <a:tcPr>
                    <a:solidFill>
                      <a:srgbClr val="006693"/>
                    </a:solidFill>
                  </a:tcPr>
                </a:tc>
                <a:tc>
                  <a:txBody>
                    <a:bodyPr/>
                    <a:lstStyle/>
                    <a:p>
                      <a:pPr algn="ctr"/>
                      <a:r>
                        <a:rPr lang="en-GB" dirty="0"/>
                        <a:t>Evidence supports reduction in pain</a:t>
                      </a:r>
                    </a:p>
                  </a:txBody>
                  <a:tcPr>
                    <a:solidFill>
                      <a:srgbClr val="006693"/>
                    </a:solidFill>
                  </a:tcPr>
                </a:tc>
                <a:extLst>
                  <a:ext uri="{0D108BD9-81ED-4DB2-BD59-A6C34878D82A}">
                    <a16:rowId xmlns:a16="http://schemas.microsoft.com/office/drawing/2014/main" val="10000"/>
                  </a:ext>
                </a:extLst>
              </a:tr>
              <a:tr h="640080">
                <a:tc>
                  <a:txBody>
                    <a:bodyPr/>
                    <a:lstStyle/>
                    <a:p>
                      <a:pPr algn="l"/>
                      <a:r>
                        <a:rPr lang="en-GB" dirty="0"/>
                        <a:t>Pre-placement</a:t>
                      </a:r>
                      <a:r>
                        <a:rPr lang="en-GB" baseline="0" dirty="0"/>
                        <a:t> cervical priming with misoprostol</a:t>
                      </a:r>
                      <a:endParaRPr lang="en-GB" dirty="0"/>
                    </a:p>
                  </a:txBody>
                  <a:tcPr anchor="ctr"/>
                </a:tc>
                <a:tc>
                  <a:txBody>
                    <a:bodyPr/>
                    <a:lstStyle/>
                    <a:p>
                      <a:pPr algn="ctr"/>
                      <a:r>
                        <a:rPr lang="en-GB" dirty="0"/>
                        <a:t>Yes</a:t>
                      </a:r>
                    </a:p>
                  </a:txBody>
                  <a:tcPr anchor="ctr"/>
                </a:tc>
                <a:tc>
                  <a:txBody>
                    <a:bodyPr/>
                    <a:lstStyle/>
                    <a:p>
                      <a:pPr algn="ctr"/>
                      <a:r>
                        <a:rPr lang="en-GB" dirty="0"/>
                        <a:t>No</a:t>
                      </a:r>
                    </a:p>
                  </a:txBody>
                  <a:tcPr anchor="ctr"/>
                </a:tc>
                <a:extLst>
                  <a:ext uri="{0D108BD9-81ED-4DB2-BD59-A6C34878D82A}">
                    <a16:rowId xmlns:a16="http://schemas.microsoft.com/office/drawing/2014/main" val="10001"/>
                  </a:ext>
                </a:extLst>
              </a:tr>
              <a:tr h="520040">
                <a:tc>
                  <a:txBody>
                    <a:bodyPr/>
                    <a:lstStyle/>
                    <a:p>
                      <a:pPr algn="l"/>
                      <a:r>
                        <a:rPr lang="en-GB" dirty="0"/>
                        <a:t>Pre-placement</a:t>
                      </a:r>
                      <a:r>
                        <a:rPr lang="en-GB" baseline="0" dirty="0"/>
                        <a:t> oral analgesia with NSAIDs</a:t>
                      </a:r>
                      <a:endParaRPr lang="en-GB" dirty="0"/>
                    </a:p>
                  </a:txBody>
                  <a:tcPr anchor="ctr"/>
                </a:tc>
                <a:tc>
                  <a:txBody>
                    <a:bodyPr/>
                    <a:lstStyle/>
                    <a:p>
                      <a:pPr algn="ctr"/>
                      <a:r>
                        <a:rPr lang="en-GB" dirty="0"/>
                        <a:t>No</a:t>
                      </a:r>
                    </a:p>
                  </a:txBody>
                  <a:tcPr anchor="ctr"/>
                </a:tc>
                <a:tc>
                  <a:txBody>
                    <a:bodyPr/>
                    <a:lstStyle/>
                    <a:p>
                      <a:pPr algn="ctr"/>
                      <a:r>
                        <a:rPr lang="en-GB" dirty="0"/>
                        <a:t>No</a:t>
                      </a:r>
                    </a:p>
                  </a:txBody>
                  <a:tcPr anchor="ctr"/>
                </a:tc>
                <a:extLst>
                  <a:ext uri="{0D108BD9-81ED-4DB2-BD59-A6C34878D82A}">
                    <a16:rowId xmlns:a16="http://schemas.microsoft.com/office/drawing/2014/main" val="10002"/>
                  </a:ext>
                </a:extLst>
              </a:tr>
              <a:tr h="516056">
                <a:tc>
                  <a:txBody>
                    <a:bodyPr/>
                    <a:lstStyle/>
                    <a:p>
                      <a:pPr algn="l"/>
                      <a:r>
                        <a:rPr lang="en-GB" dirty="0"/>
                        <a:t>Pre-placement local anaesthesia</a:t>
                      </a:r>
                    </a:p>
                  </a:txBody>
                  <a:tcPr anchor="ctr"/>
                </a:tc>
                <a:tc>
                  <a:txBody>
                    <a:bodyPr/>
                    <a:lstStyle/>
                    <a:p>
                      <a:pPr algn="ctr"/>
                      <a:r>
                        <a:rPr lang="en-GB" dirty="0"/>
                        <a:t>No</a:t>
                      </a:r>
                    </a:p>
                  </a:txBody>
                  <a:tcPr anchor="ctr"/>
                </a:tc>
                <a:tc>
                  <a:txBody>
                    <a:bodyPr/>
                    <a:lstStyle/>
                    <a:p>
                      <a:pPr algn="ctr"/>
                      <a:r>
                        <a:rPr lang="en-GB" dirty="0"/>
                        <a:t>Mixed</a:t>
                      </a:r>
                    </a:p>
                  </a:txBody>
                  <a:tcPr anchor="ctr"/>
                </a:tc>
                <a:extLst>
                  <a:ext uri="{0D108BD9-81ED-4DB2-BD59-A6C34878D82A}">
                    <a16:rowId xmlns:a16="http://schemas.microsoft.com/office/drawing/2014/main" val="10003"/>
                  </a:ext>
                </a:extLst>
              </a:tr>
              <a:tr h="516056">
                <a:tc>
                  <a:txBody>
                    <a:bodyPr/>
                    <a:lstStyle/>
                    <a:p>
                      <a:pPr algn="l"/>
                      <a:r>
                        <a:rPr lang="en-GB" dirty="0"/>
                        <a:t>Post-placement pharmacological therapy with NSAIDs</a:t>
                      </a:r>
                    </a:p>
                  </a:txBody>
                  <a:tcPr anchor="ctr"/>
                </a:tc>
                <a:tc>
                  <a:txBody>
                    <a:bodyPr/>
                    <a:lstStyle/>
                    <a:p>
                      <a:pPr algn="ctr"/>
                      <a:r>
                        <a:rPr lang="en-GB" dirty="0"/>
                        <a:t>No</a:t>
                      </a:r>
                    </a:p>
                  </a:txBody>
                  <a:tcPr anchor="ctr"/>
                </a:tc>
                <a:tc>
                  <a:txBody>
                    <a:bodyPr/>
                    <a:lstStyle/>
                    <a:p>
                      <a:pPr algn="ctr"/>
                      <a:r>
                        <a:rPr lang="en-GB" dirty="0"/>
                        <a:t>No</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58788" y="1443038"/>
            <a:ext cx="7900987"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cap="all">
                <a:solidFill>
                  <a:srgbClr val="00274C"/>
                </a:solidFill>
                <a:latin typeface="+mj-lt"/>
                <a:ea typeface="+mj-ea"/>
                <a:cs typeface="+mj-cs"/>
              </a:defRPr>
            </a:lvl1pPr>
            <a:lvl2pPr algn="l" rtl="0" eaLnBrk="1" fontAlgn="base" hangingPunct="1">
              <a:spcBef>
                <a:spcPct val="0"/>
              </a:spcBef>
              <a:spcAft>
                <a:spcPct val="0"/>
              </a:spcAft>
              <a:defRPr sz="3600">
                <a:solidFill>
                  <a:srgbClr val="00274C"/>
                </a:solidFill>
                <a:latin typeface="Arial" charset="0"/>
                <a:ea typeface="ＭＳ Ｐゴシック" pitchFamily="112" charset="-128"/>
              </a:defRPr>
            </a:lvl2pPr>
            <a:lvl3pPr algn="l" rtl="0" eaLnBrk="1" fontAlgn="base" hangingPunct="1">
              <a:spcBef>
                <a:spcPct val="0"/>
              </a:spcBef>
              <a:spcAft>
                <a:spcPct val="0"/>
              </a:spcAft>
              <a:defRPr sz="3600">
                <a:solidFill>
                  <a:srgbClr val="00274C"/>
                </a:solidFill>
                <a:latin typeface="Arial" charset="0"/>
                <a:ea typeface="ＭＳ Ｐゴシック" pitchFamily="112" charset="-128"/>
              </a:defRPr>
            </a:lvl3pPr>
            <a:lvl4pPr algn="l" rtl="0" eaLnBrk="1" fontAlgn="base" hangingPunct="1">
              <a:spcBef>
                <a:spcPct val="0"/>
              </a:spcBef>
              <a:spcAft>
                <a:spcPct val="0"/>
              </a:spcAft>
              <a:defRPr sz="3600">
                <a:solidFill>
                  <a:srgbClr val="00274C"/>
                </a:solidFill>
                <a:latin typeface="Arial" charset="0"/>
                <a:ea typeface="ＭＳ Ｐゴシック" pitchFamily="112" charset="-128"/>
              </a:defRPr>
            </a:lvl4pPr>
            <a:lvl5pPr algn="l" rtl="0" eaLnBrk="1" fontAlgn="base" hangingPunct="1">
              <a:spcBef>
                <a:spcPct val="0"/>
              </a:spcBef>
              <a:spcAft>
                <a:spcPct val="0"/>
              </a:spcAft>
              <a:defRPr sz="3600">
                <a:solidFill>
                  <a:srgbClr val="00274C"/>
                </a:solidFill>
                <a:latin typeface="Arial" charset="0"/>
                <a:ea typeface="ＭＳ Ｐゴシック" pitchFamily="112" charset="-128"/>
              </a:defRPr>
            </a:lvl5pPr>
            <a:lvl6pPr marL="457200" algn="l" rtl="0" eaLnBrk="1" fontAlgn="base" hangingPunct="1">
              <a:spcBef>
                <a:spcPct val="0"/>
              </a:spcBef>
              <a:spcAft>
                <a:spcPct val="0"/>
              </a:spcAft>
              <a:defRPr sz="3600">
                <a:solidFill>
                  <a:srgbClr val="00274C"/>
                </a:solidFill>
                <a:latin typeface="Arial" charset="0"/>
                <a:ea typeface="ＭＳ Ｐゴシック" pitchFamily="112" charset="-128"/>
              </a:defRPr>
            </a:lvl6pPr>
            <a:lvl7pPr marL="914400" algn="l" rtl="0" eaLnBrk="1" fontAlgn="base" hangingPunct="1">
              <a:spcBef>
                <a:spcPct val="0"/>
              </a:spcBef>
              <a:spcAft>
                <a:spcPct val="0"/>
              </a:spcAft>
              <a:defRPr sz="3600">
                <a:solidFill>
                  <a:srgbClr val="00274C"/>
                </a:solidFill>
                <a:latin typeface="Arial" charset="0"/>
                <a:ea typeface="ＭＳ Ｐゴシック" pitchFamily="112" charset="-128"/>
              </a:defRPr>
            </a:lvl7pPr>
            <a:lvl8pPr marL="1371600" algn="l" rtl="0" eaLnBrk="1" fontAlgn="base" hangingPunct="1">
              <a:spcBef>
                <a:spcPct val="0"/>
              </a:spcBef>
              <a:spcAft>
                <a:spcPct val="0"/>
              </a:spcAft>
              <a:defRPr sz="3600">
                <a:solidFill>
                  <a:srgbClr val="00274C"/>
                </a:solidFill>
                <a:latin typeface="Arial" charset="0"/>
                <a:ea typeface="ＭＳ Ｐゴシック" pitchFamily="112" charset="-128"/>
              </a:defRPr>
            </a:lvl8pPr>
            <a:lvl9pPr marL="1828800" algn="l" rtl="0" eaLnBrk="1" fontAlgn="base" hangingPunct="1">
              <a:spcBef>
                <a:spcPct val="0"/>
              </a:spcBef>
              <a:spcAft>
                <a:spcPct val="0"/>
              </a:spcAft>
              <a:defRPr sz="3600">
                <a:solidFill>
                  <a:srgbClr val="00274C"/>
                </a:solidFill>
                <a:latin typeface="Arial" charset="0"/>
                <a:ea typeface="ＭＳ Ｐゴシック" pitchFamily="112" charset="-128"/>
              </a:defRPr>
            </a:lvl9pPr>
          </a:lstStyle>
          <a:p>
            <a:r>
              <a:rPr lang="en-GB" sz="3200" kern="0" dirty="0"/>
              <a:t>Anxiety vs perception of pain</a:t>
            </a:r>
          </a:p>
        </p:txBody>
      </p:sp>
    </p:spTree>
    <p:extLst>
      <p:ext uri="{BB962C8B-B14F-4D97-AF65-F5344CB8AC3E}">
        <p14:creationId xmlns:p14="http://schemas.microsoft.com/office/powerpoint/2010/main" val="1202619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Increased anxiety and perception of pain</a:t>
            </a:r>
          </a:p>
        </p:txBody>
      </p:sp>
      <p:sp>
        <p:nvSpPr>
          <p:cNvPr id="3" name="Content Placeholder 2"/>
          <p:cNvSpPr>
            <a:spLocks noGrp="1"/>
          </p:cNvSpPr>
          <p:nvPr>
            <p:ph idx="1"/>
          </p:nvPr>
        </p:nvSpPr>
        <p:spPr/>
        <p:txBody>
          <a:bodyPr/>
          <a:lstStyle/>
          <a:p>
            <a:r>
              <a:rPr lang="en-GB" sz="2400" dirty="0"/>
              <a:t>Higher levels of anxiety in women may worsen perceived pain</a:t>
            </a:r>
          </a:p>
          <a:p>
            <a:pPr lvl="1"/>
            <a:r>
              <a:rPr lang="en-GB" sz="2000" dirty="0"/>
              <a:t>In a UK-based single-centre study of IUC placements, women who were more anxious and who anticipated that placement would be painful recalled 6 months later that it was a painful experience</a:t>
            </a:r>
            <a:r>
              <a:rPr lang="en-GB" sz="2000" baseline="30000" dirty="0"/>
              <a:t>1</a:t>
            </a:r>
          </a:p>
          <a:p>
            <a:r>
              <a:rPr lang="en-GB" sz="2400" dirty="0"/>
              <a:t>This highlights the importance of pre-placement counselling strategies aimed at reducing women’s anxiety before and during the placement procedure</a:t>
            </a:r>
          </a:p>
        </p:txBody>
      </p:sp>
      <p:sp>
        <p:nvSpPr>
          <p:cNvPr id="4" name="TextBox 3"/>
          <p:cNvSpPr txBox="1"/>
          <p:nvPr/>
        </p:nvSpPr>
        <p:spPr>
          <a:xfrm>
            <a:off x="-36512" y="6618838"/>
            <a:ext cx="5292080" cy="338554"/>
          </a:xfrm>
          <a:prstGeom prst="rect">
            <a:avLst/>
          </a:prstGeom>
          <a:noFill/>
        </p:spPr>
        <p:txBody>
          <a:bodyPr wrap="square" rtlCol="0">
            <a:spAutoFit/>
          </a:bodyPr>
          <a:lstStyle/>
          <a:p>
            <a:pPr marL="228600" indent="-228600">
              <a:buAutoNum type="arabicPeriod"/>
            </a:pPr>
            <a:r>
              <a:rPr lang="en-GB" sz="800" dirty="0" err="1">
                <a:solidFill>
                  <a:schemeClr val="bg1">
                    <a:lumMod val="50000"/>
                  </a:schemeClr>
                </a:solidFill>
              </a:rPr>
              <a:t>Murty</a:t>
            </a:r>
            <a:r>
              <a:rPr lang="en-GB" sz="800" dirty="0">
                <a:solidFill>
                  <a:schemeClr val="bg1">
                    <a:lumMod val="50000"/>
                  </a:schemeClr>
                </a:solidFill>
              </a:rPr>
              <a:t> et al. 2003</a:t>
            </a:r>
          </a:p>
          <a:p>
            <a:endParaRPr lang="en-GB" sz="800" dirty="0">
              <a:solidFill>
                <a:schemeClr val="bg1">
                  <a:lumMod val="50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458788" y="1443038"/>
            <a:ext cx="7900987"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cap="all">
                <a:solidFill>
                  <a:srgbClr val="00274C"/>
                </a:solidFill>
                <a:latin typeface="+mj-lt"/>
                <a:ea typeface="+mj-ea"/>
                <a:cs typeface="+mj-cs"/>
              </a:defRPr>
            </a:lvl1pPr>
            <a:lvl2pPr algn="l" rtl="0" eaLnBrk="1" fontAlgn="base" hangingPunct="1">
              <a:spcBef>
                <a:spcPct val="0"/>
              </a:spcBef>
              <a:spcAft>
                <a:spcPct val="0"/>
              </a:spcAft>
              <a:defRPr sz="3600">
                <a:solidFill>
                  <a:srgbClr val="00274C"/>
                </a:solidFill>
                <a:latin typeface="Arial" charset="0"/>
                <a:ea typeface="ＭＳ Ｐゴシック" pitchFamily="112" charset="-128"/>
              </a:defRPr>
            </a:lvl2pPr>
            <a:lvl3pPr algn="l" rtl="0" eaLnBrk="1" fontAlgn="base" hangingPunct="1">
              <a:spcBef>
                <a:spcPct val="0"/>
              </a:spcBef>
              <a:spcAft>
                <a:spcPct val="0"/>
              </a:spcAft>
              <a:defRPr sz="3600">
                <a:solidFill>
                  <a:srgbClr val="00274C"/>
                </a:solidFill>
                <a:latin typeface="Arial" charset="0"/>
                <a:ea typeface="ＭＳ Ｐゴシック" pitchFamily="112" charset="-128"/>
              </a:defRPr>
            </a:lvl3pPr>
            <a:lvl4pPr algn="l" rtl="0" eaLnBrk="1" fontAlgn="base" hangingPunct="1">
              <a:spcBef>
                <a:spcPct val="0"/>
              </a:spcBef>
              <a:spcAft>
                <a:spcPct val="0"/>
              </a:spcAft>
              <a:defRPr sz="3600">
                <a:solidFill>
                  <a:srgbClr val="00274C"/>
                </a:solidFill>
                <a:latin typeface="Arial" charset="0"/>
                <a:ea typeface="ＭＳ Ｐゴシック" pitchFamily="112" charset="-128"/>
              </a:defRPr>
            </a:lvl4pPr>
            <a:lvl5pPr algn="l" rtl="0" eaLnBrk="1" fontAlgn="base" hangingPunct="1">
              <a:spcBef>
                <a:spcPct val="0"/>
              </a:spcBef>
              <a:spcAft>
                <a:spcPct val="0"/>
              </a:spcAft>
              <a:defRPr sz="3600">
                <a:solidFill>
                  <a:srgbClr val="00274C"/>
                </a:solidFill>
                <a:latin typeface="Arial" charset="0"/>
                <a:ea typeface="ＭＳ Ｐゴシック" pitchFamily="112" charset="-128"/>
              </a:defRPr>
            </a:lvl5pPr>
            <a:lvl6pPr marL="457200" algn="l" rtl="0" eaLnBrk="1" fontAlgn="base" hangingPunct="1">
              <a:spcBef>
                <a:spcPct val="0"/>
              </a:spcBef>
              <a:spcAft>
                <a:spcPct val="0"/>
              </a:spcAft>
              <a:defRPr sz="3600">
                <a:solidFill>
                  <a:srgbClr val="00274C"/>
                </a:solidFill>
                <a:latin typeface="Arial" charset="0"/>
                <a:ea typeface="ＭＳ Ｐゴシック" pitchFamily="112" charset="-128"/>
              </a:defRPr>
            </a:lvl6pPr>
            <a:lvl7pPr marL="914400" algn="l" rtl="0" eaLnBrk="1" fontAlgn="base" hangingPunct="1">
              <a:spcBef>
                <a:spcPct val="0"/>
              </a:spcBef>
              <a:spcAft>
                <a:spcPct val="0"/>
              </a:spcAft>
              <a:defRPr sz="3600">
                <a:solidFill>
                  <a:srgbClr val="00274C"/>
                </a:solidFill>
                <a:latin typeface="Arial" charset="0"/>
                <a:ea typeface="ＭＳ Ｐゴシック" pitchFamily="112" charset="-128"/>
              </a:defRPr>
            </a:lvl7pPr>
            <a:lvl8pPr marL="1371600" algn="l" rtl="0" eaLnBrk="1" fontAlgn="base" hangingPunct="1">
              <a:spcBef>
                <a:spcPct val="0"/>
              </a:spcBef>
              <a:spcAft>
                <a:spcPct val="0"/>
              </a:spcAft>
              <a:defRPr sz="3600">
                <a:solidFill>
                  <a:srgbClr val="00274C"/>
                </a:solidFill>
                <a:latin typeface="Arial" charset="0"/>
                <a:ea typeface="ＭＳ Ｐゴシック" pitchFamily="112" charset="-128"/>
              </a:defRPr>
            </a:lvl8pPr>
            <a:lvl9pPr marL="1828800" algn="l" rtl="0" eaLnBrk="1" fontAlgn="base" hangingPunct="1">
              <a:spcBef>
                <a:spcPct val="0"/>
              </a:spcBef>
              <a:spcAft>
                <a:spcPct val="0"/>
              </a:spcAft>
              <a:defRPr sz="3600">
                <a:solidFill>
                  <a:srgbClr val="00274C"/>
                </a:solidFill>
                <a:latin typeface="Arial" charset="0"/>
                <a:ea typeface="ＭＳ Ｐゴシック" pitchFamily="112" charset="-128"/>
              </a:defRPr>
            </a:lvl9pPr>
          </a:lstStyle>
          <a:p>
            <a:r>
              <a:rPr lang="en-GB" sz="3200" kern="0" dirty="0"/>
              <a:t>recommendations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a:t>
            </a:r>
          </a:p>
        </p:txBody>
      </p:sp>
      <p:sp>
        <p:nvSpPr>
          <p:cNvPr id="3" name="Content Placeholder 2"/>
          <p:cNvSpPr>
            <a:spLocks noGrp="1"/>
          </p:cNvSpPr>
          <p:nvPr>
            <p:ph idx="1"/>
          </p:nvPr>
        </p:nvSpPr>
        <p:spPr/>
        <p:txBody>
          <a:bodyPr/>
          <a:lstStyle/>
          <a:p>
            <a:r>
              <a:rPr lang="en-GB" sz="2000" dirty="0"/>
              <a:t>These recommendations from the INTRA Group aim to:</a:t>
            </a:r>
          </a:p>
          <a:p>
            <a:pPr lvl="1"/>
            <a:r>
              <a:rPr lang="en-GB" sz="1600" dirty="0"/>
              <a:t>Improve ease of IUC placement </a:t>
            </a:r>
          </a:p>
          <a:p>
            <a:pPr lvl="1"/>
            <a:r>
              <a:rPr lang="en-GB" sz="1600" dirty="0"/>
              <a:t>Reduce placement-related pain </a:t>
            </a:r>
          </a:p>
          <a:p>
            <a:pPr lvl="1"/>
            <a:r>
              <a:rPr lang="en-GB" sz="1600" dirty="0"/>
              <a:t>Improve a women’s overall experience of the placement procedure</a:t>
            </a:r>
          </a:p>
          <a:p>
            <a:endParaRPr lang="en-GB" sz="2400" dirty="0"/>
          </a:p>
          <a:p>
            <a:endParaRPr lang="en-GB" dirty="0"/>
          </a:p>
        </p:txBody>
      </p:sp>
      <p:sp>
        <p:nvSpPr>
          <p:cNvPr id="4" name="Rounded Rectangle 3"/>
          <p:cNvSpPr/>
          <p:nvPr/>
        </p:nvSpPr>
        <p:spPr bwMode="auto">
          <a:xfrm>
            <a:off x="611560" y="3573016"/>
            <a:ext cx="8075240" cy="1440160"/>
          </a:xfrm>
          <a:prstGeom prst="roundRect">
            <a:avLst/>
          </a:prstGeom>
          <a:solidFill>
            <a:srgbClr val="EC297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r>
              <a:rPr lang="en-GB" sz="2000" i="1" dirty="0">
                <a:solidFill>
                  <a:schemeClr val="bg1"/>
                </a:solidFill>
              </a:rPr>
              <a:t>Please note that these statements and practical recommendations are based on the INTRA Group’s expert opinion, and therefore may not be in line with the labelling information of intrauterine contraceptive devices in your country</a:t>
            </a:r>
            <a:endParaRPr lang="en-GB" sz="16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z="2800" dirty="0"/>
              <a:t>INTRA group: </a:t>
            </a:r>
            <a:r>
              <a:rPr lang="en-GB" sz="2800" u="sng" dirty="0"/>
              <a:t>I</a:t>
            </a:r>
            <a:r>
              <a:rPr lang="en-GB" sz="2800" dirty="0"/>
              <a:t>ntrauterine </a:t>
            </a:r>
            <a:r>
              <a:rPr lang="en-GB" sz="2800" dirty="0" err="1"/>
              <a:t>co</a:t>
            </a:r>
            <a:r>
              <a:rPr lang="en-GB" sz="2800" u="sng" dirty="0" err="1"/>
              <a:t>N</a:t>
            </a:r>
            <a:r>
              <a:rPr lang="en-GB" sz="2800" dirty="0" err="1"/>
              <a:t>traception</a:t>
            </a:r>
            <a:r>
              <a:rPr lang="en-GB" sz="2800" dirty="0"/>
              <a:t>: </a:t>
            </a:r>
            <a:r>
              <a:rPr lang="en-GB" sz="2800" u="sng" dirty="0"/>
              <a:t>T</a:t>
            </a:r>
            <a:r>
              <a:rPr lang="en-GB" sz="2800" dirty="0"/>
              <a:t>ranslating </a:t>
            </a:r>
            <a:r>
              <a:rPr lang="en-GB" sz="2800" u="sng" dirty="0"/>
              <a:t>R</a:t>
            </a:r>
            <a:r>
              <a:rPr lang="en-GB" sz="2800" dirty="0"/>
              <a:t>esearch into </a:t>
            </a:r>
            <a:r>
              <a:rPr lang="en-GB" sz="2800" u="sng" dirty="0"/>
              <a:t>A</a:t>
            </a:r>
            <a:r>
              <a:rPr lang="en-GB" sz="2800" dirty="0"/>
              <a:t>ction</a:t>
            </a:r>
          </a:p>
        </p:txBody>
      </p:sp>
      <p:sp>
        <p:nvSpPr>
          <p:cNvPr id="5" name="Content Placeholder 2"/>
          <p:cNvSpPr>
            <a:spLocks noGrp="1"/>
          </p:cNvSpPr>
          <p:nvPr>
            <p:ph idx="1"/>
          </p:nvPr>
        </p:nvSpPr>
        <p:spPr>
          <a:xfrm>
            <a:off x="457200" y="1902296"/>
            <a:ext cx="8229600" cy="4191000"/>
          </a:xfrm>
        </p:spPr>
        <p:txBody>
          <a:bodyPr/>
          <a:lstStyle/>
          <a:p>
            <a:r>
              <a:rPr lang="en-GB" sz="2400" dirty="0"/>
              <a:t>A panel of independent physicians with expert interest in intrauterine contraception</a:t>
            </a:r>
          </a:p>
          <a:p>
            <a:pPr lvl="1"/>
            <a:r>
              <a:rPr lang="en-GB" sz="2000" dirty="0"/>
              <a:t>Formation of the INTRA group and its ongoing work is supported by Bayer Pharma</a:t>
            </a:r>
          </a:p>
          <a:p>
            <a:r>
              <a:rPr lang="en-GB" sz="2400" dirty="0"/>
              <a:t>Purpose:</a:t>
            </a:r>
          </a:p>
          <a:p>
            <a:pPr lvl="1"/>
            <a:r>
              <a:rPr lang="en-GB" sz="2000" dirty="0"/>
              <a:t>To encourage more widespread use of IUC methods in a broad range of women through medical education</a:t>
            </a:r>
          </a:p>
        </p:txBody>
      </p:sp>
    </p:spTree>
    <p:extLst>
      <p:ext uri="{BB962C8B-B14F-4D97-AF65-F5344CB8AC3E}">
        <p14:creationId xmlns:p14="http://schemas.microsoft.com/office/powerpoint/2010/main" val="1288307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Pre-placement considerations</a:t>
            </a:r>
          </a:p>
        </p:txBody>
      </p:sp>
      <p:sp>
        <p:nvSpPr>
          <p:cNvPr id="5" name="Text Placeholder 4"/>
          <p:cNvSpPr>
            <a:spLocks noGrp="1"/>
          </p:cNvSpPr>
          <p:nvPr>
            <p:ph type="body" idx="1"/>
          </p:nvPr>
        </p:nvSpPr>
        <p:spPr/>
        <p:txBody>
          <a:bodyPr/>
          <a:lstStyle/>
          <a:p>
            <a:r>
              <a:rPr lang="en-GB" dirty="0"/>
              <a:t>INTRA Group Recommendations</a:t>
            </a:r>
          </a:p>
        </p:txBody>
      </p:sp>
      <p:sp>
        <p:nvSpPr>
          <p:cNvPr id="7" name="TextBox 6"/>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Scheduling of the placement procedure</a:t>
            </a:r>
          </a:p>
        </p:txBody>
      </p:sp>
      <p:sp>
        <p:nvSpPr>
          <p:cNvPr id="3" name="Content Placeholder 2"/>
          <p:cNvSpPr>
            <a:spLocks noGrp="1"/>
          </p:cNvSpPr>
          <p:nvPr>
            <p:ph idx="1"/>
          </p:nvPr>
        </p:nvSpPr>
        <p:spPr/>
        <p:txBody>
          <a:bodyPr/>
          <a:lstStyle/>
          <a:p>
            <a:r>
              <a:rPr lang="en-GB" sz="2400" dirty="0"/>
              <a:t>IUC placement is not restricted to during menses</a:t>
            </a:r>
          </a:p>
          <a:p>
            <a:pPr lvl="1"/>
            <a:r>
              <a:rPr lang="en-GB" sz="2000" dirty="0"/>
              <a:t>Placement can be performed at any point in the menstrual cycle provided the woman:</a:t>
            </a:r>
          </a:p>
          <a:p>
            <a:pPr lvl="2"/>
            <a:r>
              <a:rPr lang="en-GB" sz="1800" dirty="0"/>
              <a:t>Has </a:t>
            </a:r>
            <a:r>
              <a:rPr lang="en-GB" sz="1800" b="1" dirty="0"/>
              <a:t>NOT</a:t>
            </a:r>
            <a:r>
              <a:rPr lang="en-GB" sz="1800" dirty="0"/>
              <a:t> had unprotected sex (and may be pregnant) since her last menses</a:t>
            </a:r>
          </a:p>
          <a:p>
            <a:pPr lvl="2"/>
            <a:r>
              <a:rPr lang="en-GB" sz="1800" dirty="0"/>
              <a:t>Agrees to continue with her current method of contraception until after IUC placement</a:t>
            </a:r>
          </a:p>
          <a:p>
            <a:pPr lvl="1"/>
            <a:r>
              <a:rPr lang="en-GB" sz="2000" dirty="0"/>
              <a:t>However, the placement procedure may be slightly easier </a:t>
            </a:r>
            <a:r>
              <a:rPr lang="en-CA" sz="2000" dirty="0"/>
              <a:t>during or at the end of menses when the cervix is more dilated</a:t>
            </a:r>
            <a:endParaRPr lang="en-GB" sz="2000" dirty="0"/>
          </a:p>
          <a:p>
            <a:pPr lvl="1"/>
            <a:endParaRPr lang="en-GB"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Pre-placement counselling</a:t>
            </a:r>
          </a:p>
        </p:txBody>
      </p:sp>
      <p:sp>
        <p:nvSpPr>
          <p:cNvPr id="3" name="Content Placeholder 2"/>
          <p:cNvSpPr>
            <a:spLocks noGrp="1"/>
          </p:cNvSpPr>
          <p:nvPr>
            <p:ph idx="1"/>
          </p:nvPr>
        </p:nvSpPr>
        <p:spPr/>
        <p:txBody>
          <a:bodyPr/>
          <a:lstStyle/>
          <a:p>
            <a:r>
              <a:rPr lang="en-CA" sz="2000" dirty="0"/>
              <a:t>Psychological preparation may</a:t>
            </a:r>
            <a:r>
              <a:rPr lang="en-CA" sz="2000" baseline="30000" dirty="0"/>
              <a:t>1</a:t>
            </a:r>
            <a:r>
              <a:rPr lang="en-CA" sz="2000" dirty="0"/>
              <a:t>:</a:t>
            </a:r>
          </a:p>
          <a:p>
            <a:pPr lvl="1"/>
            <a:r>
              <a:rPr lang="en-CA" sz="1600" dirty="0"/>
              <a:t>Reduce the perception of pain by reducing uncertainty</a:t>
            </a:r>
          </a:p>
          <a:p>
            <a:pPr lvl="1"/>
            <a:r>
              <a:rPr lang="en-CA" sz="1600" dirty="0"/>
              <a:t>Provide information/reassurance on what to expect </a:t>
            </a:r>
          </a:p>
          <a:p>
            <a:pPr lvl="1"/>
            <a:r>
              <a:rPr lang="en-CA" sz="1600" dirty="0"/>
              <a:t>Increase motivation leading to higher tolerance of discomfort</a:t>
            </a:r>
            <a:endParaRPr lang="en-GB" sz="1600" dirty="0"/>
          </a:p>
          <a:p>
            <a:endParaRPr lang="en-GB" dirty="0"/>
          </a:p>
        </p:txBody>
      </p:sp>
      <p:sp>
        <p:nvSpPr>
          <p:cNvPr id="4" name="TextBox 3"/>
          <p:cNvSpPr txBox="1"/>
          <p:nvPr/>
        </p:nvSpPr>
        <p:spPr>
          <a:xfrm>
            <a:off x="-36512" y="6669940"/>
            <a:ext cx="5292080" cy="215444"/>
          </a:xfrm>
          <a:prstGeom prst="rect">
            <a:avLst/>
          </a:prstGeom>
          <a:noFill/>
        </p:spPr>
        <p:txBody>
          <a:bodyPr wrap="square" rtlCol="0">
            <a:spAutoFit/>
          </a:bodyPr>
          <a:lstStyle/>
          <a:p>
            <a:pPr marL="228600" indent="-228600">
              <a:buAutoNum type="arabicPeriod"/>
            </a:pPr>
            <a:r>
              <a:rPr lang="en-GB" sz="800" dirty="0">
                <a:solidFill>
                  <a:schemeClr val="bg1">
                    <a:lumMod val="50000"/>
                  </a:schemeClr>
                </a:solidFill>
              </a:rPr>
              <a:t>Newton and Reading 1977</a:t>
            </a:r>
          </a:p>
        </p:txBody>
      </p:sp>
      <p:graphicFrame>
        <p:nvGraphicFramePr>
          <p:cNvPr id="5" name="Table 4"/>
          <p:cNvGraphicFramePr>
            <a:graphicFrameLocks noGrp="1"/>
          </p:cNvGraphicFramePr>
          <p:nvPr>
            <p:extLst>
              <p:ext uri="{D42A27DB-BD31-4B8C-83A1-F6EECF244321}">
                <p14:modId xmlns:p14="http://schemas.microsoft.com/office/powerpoint/2010/main" val="3579571648"/>
              </p:ext>
            </p:extLst>
          </p:nvPr>
        </p:nvGraphicFramePr>
        <p:xfrm>
          <a:off x="827584" y="3284984"/>
          <a:ext cx="7416824" cy="2219960"/>
        </p:xfrm>
        <a:graphic>
          <a:graphicData uri="http://schemas.openxmlformats.org/drawingml/2006/table">
            <a:tbl>
              <a:tblPr firstRow="1" bandRow="1">
                <a:tableStyleId>{5C22544A-7EE6-4342-B048-85BDC9FD1C3A}</a:tableStyleId>
              </a:tblPr>
              <a:tblGrid>
                <a:gridCol w="613270">
                  <a:extLst>
                    <a:ext uri="{9D8B030D-6E8A-4147-A177-3AD203B41FA5}">
                      <a16:colId xmlns:a16="http://schemas.microsoft.com/office/drawing/2014/main" val="20000"/>
                    </a:ext>
                  </a:extLst>
                </a:gridCol>
                <a:gridCol w="6803554">
                  <a:extLst>
                    <a:ext uri="{9D8B030D-6E8A-4147-A177-3AD203B41FA5}">
                      <a16:colId xmlns:a16="http://schemas.microsoft.com/office/drawing/2014/main" val="20001"/>
                    </a:ext>
                  </a:extLst>
                </a:gridCol>
              </a:tblGrid>
              <a:tr h="360040">
                <a:tc gridSpan="2">
                  <a:txBody>
                    <a:bodyPr/>
                    <a:lstStyle/>
                    <a:p>
                      <a:pPr algn="l"/>
                      <a:r>
                        <a:rPr lang="en-GB" dirty="0"/>
                        <a:t>Pre-placement Counselling Checklist</a:t>
                      </a:r>
                    </a:p>
                  </a:txBody>
                  <a:tcPr>
                    <a:solidFill>
                      <a:srgbClr val="006693"/>
                    </a:solidFill>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pPr algn="ctr"/>
                      <a:r>
                        <a:rPr lang="en-GB" dirty="0">
                          <a:sym typeface="Wingdings"/>
                        </a:rPr>
                        <a:t></a:t>
                      </a:r>
                      <a:endParaRPr lang="en-GB"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Mode of action (not abortifacient)</a:t>
                      </a:r>
                      <a:endParaRPr lang="en-GB" dirty="0"/>
                    </a:p>
                  </a:txBody>
                  <a:tcPr/>
                </a:tc>
                <a:extLst>
                  <a:ext uri="{0D108BD9-81ED-4DB2-BD59-A6C34878D82A}">
                    <a16:rowId xmlns:a16="http://schemas.microsoft.com/office/drawing/2014/main" val="10001"/>
                  </a:ext>
                </a:extLst>
              </a:tr>
              <a:tr h="370840">
                <a:tc>
                  <a:txBody>
                    <a:bodyPr/>
                    <a:lstStyle/>
                    <a:p>
                      <a:pPr algn="ctr"/>
                      <a:r>
                        <a:rPr lang="en-GB" dirty="0">
                          <a:sym typeface="Wingdings"/>
                        </a:rPr>
                        <a:t></a:t>
                      </a:r>
                      <a:endParaRPr lang="en-GB"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What to expect during and after placement</a:t>
                      </a:r>
                      <a:endParaRPr lang="en-GB" dirty="0"/>
                    </a:p>
                  </a:txBody>
                  <a:tcPr/>
                </a:tc>
                <a:extLst>
                  <a:ext uri="{0D108BD9-81ED-4DB2-BD59-A6C34878D82A}">
                    <a16:rowId xmlns:a16="http://schemas.microsoft.com/office/drawing/2014/main" val="10002"/>
                  </a:ext>
                </a:extLst>
              </a:tr>
              <a:tr h="370840">
                <a:tc>
                  <a:txBody>
                    <a:bodyPr/>
                    <a:lstStyle/>
                    <a:p>
                      <a:pPr algn="ctr"/>
                      <a:r>
                        <a:rPr lang="en-GB" dirty="0">
                          <a:sym typeface="Wingdings"/>
                        </a:rPr>
                        <a:t></a:t>
                      </a:r>
                      <a:endParaRPr lang="en-GB"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Benefits and risks</a:t>
                      </a:r>
                      <a:endParaRPr lang="en-GB" dirty="0"/>
                    </a:p>
                  </a:txBody>
                  <a:tcPr/>
                </a:tc>
                <a:extLst>
                  <a:ext uri="{0D108BD9-81ED-4DB2-BD59-A6C34878D82A}">
                    <a16:rowId xmlns:a16="http://schemas.microsoft.com/office/drawing/2014/main" val="10003"/>
                  </a:ext>
                </a:extLst>
              </a:tr>
              <a:tr h="370840">
                <a:tc>
                  <a:txBody>
                    <a:bodyPr/>
                    <a:lstStyle/>
                    <a:p>
                      <a:pPr algn="ctr"/>
                      <a:r>
                        <a:rPr lang="en-GB" dirty="0">
                          <a:sym typeface="Wingdings"/>
                        </a:rPr>
                        <a:t></a:t>
                      </a:r>
                      <a:endParaRPr lang="en-GB"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Effect on bleeding profile after placement</a:t>
                      </a:r>
                      <a:endParaRPr lang="en-GB" dirty="0"/>
                    </a:p>
                  </a:txBody>
                  <a:tcPr/>
                </a:tc>
                <a:extLst>
                  <a:ext uri="{0D108BD9-81ED-4DB2-BD59-A6C34878D82A}">
                    <a16:rowId xmlns:a16="http://schemas.microsoft.com/office/drawing/2014/main" val="10004"/>
                  </a:ext>
                </a:extLst>
              </a:tr>
              <a:tr h="370840">
                <a:tc>
                  <a:txBody>
                    <a:bodyPr/>
                    <a:lstStyle/>
                    <a:p>
                      <a:pPr algn="ctr"/>
                      <a:r>
                        <a:rPr lang="en-GB" dirty="0">
                          <a:sym typeface="Wingdings"/>
                        </a:rPr>
                        <a:t></a:t>
                      </a:r>
                      <a:endParaRPr lang="en-GB"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Reassurance on the size of device despite size of packet</a:t>
                      </a:r>
                      <a:endParaRPr lang="en-GB" dirty="0"/>
                    </a:p>
                  </a:txBody>
                  <a:tcPr/>
                </a:tc>
                <a:extLst>
                  <a:ext uri="{0D108BD9-81ED-4DB2-BD59-A6C34878D82A}">
                    <a16:rowId xmlns:a16="http://schemas.microsoft.com/office/drawing/2014/main" val="10005"/>
                  </a:ext>
                </a:extLst>
              </a:tr>
            </a:tbl>
          </a:graphicData>
        </a:graphic>
      </p:graphicFrame>
      <p:pic>
        <p:nvPicPr>
          <p:cNvPr id="6" name="Content Placeholder 2" descr="Mirena in Hand copy.png"/>
          <p:cNvPicPr>
            <a:picLocks noChangeAspect="1"/>
          </p:cNvPicPr>
          <p:nvPr/>
        </p:nvPicPr>
        <p:blipFill rotWithShape="1">
          <a:blip r:embed="rId3">
            <a:extLst>
              <a:ext uri="{28A0092B-C50C-407E-A947-70E740481C1C}">
                <a14:useLocalDpi xmlns:a14="http://schemas.microsoft.com/office/drawing/2010/main" val="0"/>
              </a:ext>
            </a:extLst>
          </a:blip>
          <a:srcRect t="6374" b="22067"/>
          <a:stretch/>
        </p:blipFill>
        <p:spPr>
          <a:xfrm>
            <a:off x="5868144" y="1105350"/>
            <a:ext cx="3275856" cy="3442091"/>
          </a:xfrm>
          <a:prstGeom prst="rect">
            <a:avLst/>
          </a:prstGeom>
        </p:spPr>
      </p:pic>
      <p:sp>
        <p:nvSpPr>
          <p:cNvPr id="8" name="TextBox 7"/>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Pre-placement screening</a:t>
            </a:r>
          </a:p>
        </p:txBody>
      </p:sp>
      <p:sp>
        <p:nvSpPr>
          <p:cNvPr id="3" name="Content Placeholder 2"/>
          <p:cNvSpPr>
            <a:spLocks noGrp="1"/>
          </p:cNvSpPr>
          <p:nvPr>
            <p:ph idx="1"/>
          </p:nvPr>
        </p:nvSpPr>
        <p:spPr/>
        <p:txBody>
          <a:bodyPr/>
          <a:lstStyle/>
          <a:p>
            <a:r>
              <a:rPr lang="en-GB" sz="2400" dirty="0"/>
              <a:t>Pre-placement Pap screening is </a:t>
            </a:r>
            <a:r>
              <a:rPr lang="en-GB" sz="2400" b="1" dirty="0"/>
              <a:t>not</a:t>
            </a:r>
            <a:r>
              <a:rPr lang="en-GB" sz="2400" dirty="0"/>
              <a:t> evidence based</a:t>
            </a:r>
          </a:p>
          <a:p>
            <a:r>
              <a:rPr lang="en-GB" sz="2400" dirty="0"/>
              <a:t>Absence of a Pap smear should not be a barrier to provision of IUC</a:t>
            </a:r>
          </a:p>
          <a:p>
            <a:pPr lvl="1"/>
            <a:r>
              <a:rPr lang="en-GB" sz="2000" dirty="0"/>
              <a:t>STI testing can be performed at the time of IUC placement</a:t>
            </a:r>
          </a:p>
          <a:p>
            <a:pPr lvl="1"/>
            <a:r>
              <a:rPr lang="en-GB" sz="2000" dirty="0"/>
              <a:t>If the screen comes back positive, the infection can be treated with the device/system</a:t>
            </a:r>
            <a:r>
              <a:rPr lang="en-GB" sz="2000" i="1" dirty="0"/>
              <a:t> in situ</a:t>
            </a:r>
          </a:p>
          <a:p>
            <a:pPr lvl="1"/>
            <a:endParaRPr lang="en-GB" sz="2000"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Cervical priming </a:t>
            </a:r>
            <a:endParaRPr lang="en-GB" dirty="0"/>
          </a:p>
        </p:txBody>
      </p:sp>
      <p:sp>
        <p:nvSpPr>
          <p:cNvPr id="3" name="Content Placeholder 2"/>
          <p:cNvSpPr>
            <a:spLocks noGrp="1"/>
          </p:cNvSpPr>
          <p:nvPr>
            <p:ph idx="1"/>
          </p:nvPr>
        </p:nvSpPr>
        <p:spPr/>
        <p:txBody>
          <a:bodyPr/>
          <a:lstStyle/>
          <a:p>
            <a:r>
              <a:rPr lang="en-GB" sz="2400" dirty="0"/>
              <a:t>IUC placement can be performed without the need for cervical priming in the majority women</a:t>
            </a:r>
          </a:p>
          <a:p>
            <a:r>
              <a:rPr lang="en-GB" sz="2400" dirty="0"/>
              <a:t>Use of misoprostol for the sole purpose of reducing placement-related pain is </a:t>
            </a:r>
            <a:r>
              <a:rPr lang="en-GB" sz="2400" b="1" dirty="0"/>
              <a:t>not</a:t>
            </a:r>
            <a:r>
              <a:rPr lang="en-GB" sz="2400" dirty="0"/>
              <a:t> evidence based</a:t>
            </a:r>
          </a:p>
          <a:p>
            <a:pPr lvl="1"/>
            <a:r>
              <a:rPr lang="en-GB" sz="2000" dirty="0"/>
              <a:t>Misoprostol may be useful to facilitate ease of insertion in </a:t>
            </a:r>
            <a:r>
              <a:rPr lang="en-GB" sz="2000" b="1" u="sng" dirty="0"/>
              <a:t>select cases </a:t>
            </a:r>
            <a:r>
              <a:rPr lang="en-GB" sz="2000" dirty="0"/>
              <a:t>where the cervical canal is particularly tight and/or resistant to cervical dilation (e.g. some nulliparous women, women with cervical stenosis)</a:t>
            </a:r>
          </a:p>
          <a:p>
            <a:r>
              <a:rPr lang="en-GB" sz="2400" dirty="0"/>
              <a:t>Vaginal administration of misoprostol 4</a:t>
            </a:r>
            <a:r>
              <a:rPr lang="en-GB" sz="2400" dirty="0">
                <a:latin typeface="Arial"/>
                <a:cs typeface="Arial"/>
              </a:rPr>
              <a:t>‒</a:t>
            </a:r>
            <a:r>
              <a:rPr lang="en-GB" sz="2400" dirty="0"/>
              <a:t>8 hours before IUC placement is preferable to sublingual</a:t>
            </a:r>
          </a:p>
          <a:p>
            <a:pPr lvl="1"/>
            <a:r>
              <a:rPr lang="en-GB" sz="2000" dirty="0"/>
              <a:t>More effective, less uterine cramping</a:t>
            </a:r>
          </a:p>
          <a:p>
            <a:endParaRPr lang="en-GB" sz="2400"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420020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 Pre-placement oral analgesia</a:t>
            </a:r>
            <a:endParaRPr lang="en-GB" dirty="0"/>
          </a:p>
        </p:txBody>
      </p:sp>
      <p:sp>
        <p:nvSpPr>
          <p:cNvPr id="3" name="Content Placeholder 2"/>
          <p:cNvSpPr>
            <a:spLocks noGrp="1"/>
          </p:cNvSpPr>
          <p:nvPr>
            <p:ph idx="1"/>
          </p:nvPr>
        </p:nvSpPr>
        <p:spPr/>
        <p:txBody>
          <a:bodyPr/>
          <a:lstStyle/>
          <a:p>
            <a:r>
              <a:rPr lang="en-US" sz="2400" dirty="0"/>
              <a:t>Although </a:t>
            </a:r>
            <a:r>
              <a:rPr lang="en-US" sz="2400" b="1" dirty="0"/>
              <a:t>not</a:t>
            </a:r>
            <a:r>
              <a:rPr lang="en-US" sz="2400" dirty="0"/>
              <a:t> evidence-based, administration of an NSAID such as </a:t>
            </a:r>
            <a:r>
              <a:rPr lang="en-GB" sz="2400" dirty="0"/>
              <a:t>ibuprofen 400-600 mg or 1000 mg of paracetamol,</a:t>
            </a:r>
            <a:r>
              <a:rPr lang="en-US" sz="2400" dirty="0"/>
              <a:t> 1</a:t>
            </a:r>
            <a:r>
              <a:rPr lang="en-US" sz="2400" dirty="0">
                <a:sym typeface="Symbol"/>
              </a:rPr>
              <a:t></a:t>
            </a:r>
            <a:r>
              <a:rPr lang="en-US" sz="2400" dirty="0"/>
              <a:t>2 hours before placement may:</a:t>
            </a:r>
          </a:p>
          <a:p>
            <a:pPr lvl="1"/>
            <a:r>
              <a:rPr lang="en-US" sz="2000" dirty="0"/>
              <a:t>Increase women’s confidence </a:t>
            </a:r>
          </a:p>
          <a:p>
            <a:pPr lvl="1"/>
            <a:r>
              <a:rPr lang="en-US" sz="2000" dirty="0"/>
              <a:t>Have a placebo effect with regard to minimizing pain associated with placement</a:t>
            </a:r>
            <a:endParaRPr lang="en-GB" sz="2000" dirty="0"/>
          </a:p>
          <a:p>
            <a:r>
              <a:rPr lang="en-US" sz="2400" dirty="0"/>
              <a:t>An NSAID should always be given if misoprostol is used, to minimize misoprostol-induced uterine cramping</a:t>
            </a:r>
            <a:endParaRPr lang="en-GB" sz="2400"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3953889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Uterine Sounding and IUC placement </a:t>
            </a:r>
          </a:p>
        </p:txBody>
      </p:sp>
      <p:sp>
        <p:nvSpPr>
          <p:cNvPr id="5" name="Text Placeholder 4"/>
          <p:cNvSpPr>
            <a:spLocks noGrp="1"/>
          </p:cNvSpPr>
          <p:nvPr>
            <p:ph type="body" idx="1"/>
          </p:nvPr>
        </p:nvSpPr>
        <p:spPr/>
        <p:txBody>
          <a:bodyPr/>
          <a:lstStyle/>
          <a:p>
            <a:r>
              <a:rPr lang="en-GB" dirty="0"/>
              <a:t>INTRA Group Recommendations</a:t>
            </a:r>
          </a:p>
        </p:txBody>
      </p:sp>
      <p:sp>
        <p:nvSpPr>
          <p:cNvPr id="8" name="TextBox 7"/>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2134628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position of the uterus</a:t>
            </a:r>
          </a:p>
        </p:txBody>
      </p:sp>
      <p:sp>
        <p:nvSpPr>
          <p:cNvPr id="3" name="Content Placeholder 2"/>
          <p:cNvSpPr>
            <a:spLocks noGrp="1"/>
          </p:cNvSpPr>
          <p:nvPr>
            <p:ph idx="1"/>
          </p:nvPr>
        </p:nvSpPr>
        <p:spPr/>
        <p:txBody>
          <a:bodyPr/>
          <a:lstStyle/>
          <a:p>
            <a:pPr lvl="0"/>
            <a:r>
              <a:rPr lang="en-CA" sz="2400" dirty="0"/>
              <a:t>Good visualisation and lighting are important</a:t>
            </a:r>
            <a:endParaRPr lang="en-GB" sz="2400" dirty="0"/>
          </a:p>
          <a:p>
            <a:r>
              <a:rPr lang="en-CA" sz="2400" dirty="0"/>
              <a:t>Techniques for assisting lateral retraction when there is obstruction to visualisation:</a:t>
            </a:r>
          </a:p>
          <a:p>
            <a:pPr lvl="1"/>
            <a:r>
              <a:rPr lang="en-CA" sz="2000" dirty="0"/>
              <a:t>A ring </a:t>
            </a:r>
            <a:r>
              <a:rPr lang="en-CA" sz="2000" dirty="0" err="1"/>
              <a:t>forcep</a:t>
            </a:r>
            <a:r>
              <a:rPr lang="en-CA" sz="2000" dirty="0"/>
              <a:t> opened to push laterally the </a:t>
            </a:r>
            <a:br>
              <a:rPr lang="en-CA" sz="2000" dirty="0"/>
            </a:br>
            <a:r>
              <a:rPr lang="en-CA" sz="2000" dirty="0"/>
              <a:t>vaginal walls with the speculum in place</a:t>
            </a:r>
            <a:endParaRPr lang="en-GB" sz="2000" dirty="0"/>
          </a:p>
          <a:p>
            <a:pPr lvl="1"/>
            <a:r>
              <a:rPr lang="en-CA" sz="2000" dirty="0"/>
              <a:t>A sidewall retractor device</a:t>
            </a:r>
            <a:endParaRPr lang="en-GB" sz="2000" dirty="0"/>
          </a:p>
          <a:p>
            <a:pPr lvl="1"/>
            <a:r>
              <a:rPr lang="en-CA" sz="2000" dirty="0"/>
              <a:t>A condom with the end cut off placed over </a:t>
            </a:r>
            <a:br>
              <a:rPr lang="en-CA" sz="2000" dirty="0"/>
            </a:br>
            <a:r>
              <a:rPr lang="en-CA" sz="2000" dirty="0"/>
              <a:t>the top of the speculum</a:t>
            </a:r>
            <a:endParaRPr lang="en-GB" sz="2000" dirty="0"/>
          </a:p>
        </p:txBody>
      </p:sp>
      <p:sp>
        <p:nvSpPr>
          <p:cNvPr id="5" name="AutoShape 4" descr="data:image/jpeg;base64,/9j/4AAQSkZJRgABAQAAAQABAAD/2wBDAAkGBwgHBgkIBwgKCgkLDRYPDQwMDRsUFRAWIB0iIiAdHx8kKDQsJCYxJx8fLT0tMTU3Ojo6Iys/RD84QzQ5Ojf/2wBDAQoKCg0MDRoPDxo3JR8lNzc3Nzc3Nzc3Nzc3Nzc3Nzc3Nzc3Nzc3Nzc3Nzc3Nzc3Nzc3Nzc3Nzc3Nzc3Nzc3Nzf/wAARCAB9ANADASIAAhEBAxEB/8QAGwABAAMAAwEAAAAAAAAAAAAAAAEEBQIDBgf/xAA6EAACAgECAwYEAwUIAwAAAAAAAQIDBAURBhIxExQhUWFxMkGBkQcioRVykqKxFiMkNGODhMGT0fD/xAAYAQEBAQEBAAAAAAAAAAAAAAAAAgMBBP/EACMRAQACAgAEBwAAAAAAAAAAAAABAgMRFDGR0QQhIkFxwfD/2gAMAwEAAhEDEQA/APuIAAAAAAAAAAAAAAAAAAAAAAAAAAAAAAAAAAAACGQSyAG/qN/Uo6xk24uG5Y6TvnONdSfTmlJJb+nj4lSHDmLY+01K2/OvfWy22SS/dgmlFfr6gbO4Mi3Fs0qPb4dts8eHjZj2Tc0o/Nxb3aa8jVhJThGUXvFrdMDkAAAAAAAAAAAAAAAAAABKIJXQCQAAAAEMglkAUtWxJZmMo1SUbq5xsrb6cyfR+j6FfH1zH7WONnvuWW/BVX/lU/3JdJfR7+aRqnXkUVZNUqsiqFtcvBwnFSTXswKuq5MqcZwqh2lt393Un0cn5+nz9ky1j19jRXUnvyRUd/PZHj9SzbNE1zH0vS8R5NVijZHHVnK6Zfm+By8Eml8L8Pbc9BDV41L/AB+NfiPbxdsPy/xRbj+oGoDroyKcitTpshOL6OL3TOzcAAAAAAAAAAAAAAAAASuhBK6ASAAAAAhkEsgADqvyKMePNfdXVHznNRX6nCObjTr7Su6uyPnXLmX3QGNi6RKfFGTq12QrYRgo01KO3JLbZvfp0T292eg2W3uYEdcxsO2yp1ZWRLfaTx8eyxRa+TcU0n9S0tci1+XAz3/xpr/oCxdpGHbN2QrdFr62USdcn77eD+u5WeLq+L/lMyvLgl4Qyo8sv44+H8py/bMn003Pf+yzjLXHH4tM1D/wSf8ARAdFnEUsJ7avp+VirfZ2qHaV+7lHfZe+xoafq+n6lTG7By6r65LdSrmpLb3RRlxJVD4tP1Je2Fa/6RZlahkcOahLt8zSsmF2zXb9yupsjv12mopr7gewi1Jbppr0ZJ87u1PAwU3pvFDokltCvUX2sF9Woz/mNvC4pwra629RxlKS6Oa5W/nyt9VuB6kGZ+1HydonTKC6yUvD7mDq34g6fpV1dN2NlTulJqUI1tbbJPdNpKS8esWyq1m06hNrRWNy9iDxuL+JvDF7UbcueNJvba6v/wBbo3MTiTRczbu2qYk2/wDVS/qVOK8c4TGWluUtYHCuyFseaucZxfzi90czNcTEgADoSuhBK6ASAAAAAhlTULZwhXXS1G26fJCT6R8N2/smW2UdUxrr6q540oxyKZ9pXzfDJ7bNP0afX5evQCtXw7pas7fIxa8rIfxX5MVZN/V9F6LZFfUNAwsaq3N0rHrxM2uDlGdMeVWbLflml4ST9em/hszt/tFjUt159GViWx6qePOUX7TinF/c6cnVp6nTPG02i/axcsr7aZVwin1a5knLw8t/p1A09HnGzTMayEeSMq04x8kXCnTbVRTCqHwwior2RyeZFAWgU++xI79AC6PqUe/wI7/AC+dFuHi3QcLsemcX1Uq00yv3+HoO/wAPQDPu4L4dtcpQ0yrGnN7ynhzljyb9ZVtMzdV/D/Dz+xdeqalQ6d+z3v7Tl+sk3+p6Lv8AAnv0Cq2ms7hNqxaNS8bZwVxHjJ9x4lhkRXw15uPz/dvm/oVbOH9chvLVOFuHtUaXx421c39Wl/0e+WbF/MnvcGa8Rf3107MuHrHLb5dZpnDuHd2uocKcQ6RY/F34l1llcfrGTS+xXy/2PkVTei/iFqeHZttGvLcpxXutk/1PrXeosyda4e0HXq+TVdNoufysS5Zx9pR2a+5ceI3Pq317uTg+Oj5XiapbiwjVm6nk5976XYOsuPN5PlnFbfU+g/h3LiWyGZPXd+4txeE7rITu28d+Zw/K102+pRyeBMquju+gcRW4ePtt3fKxK8qCXl+Zb/fc3OBeF58L6ddjWajPNsutdspdmq4Rb+UILflX/wB6FZslLV8p/fScWKa23L0pK6EEroeN6kgAAAABD6EgDoshJ9NytOmbfizQI2QGZLHm/mdcsWZr7ew2XkgMV4s/U4vEn6m5yryRHKvJAYLw7PUh4dnqb/IvJDkj5IDA7nZ6kdzs9T0HJHyQ5I+SAwFh2epyWJZ6m7yR8kOVeSAxViT9TmsWfqbHKvJDZeSAyo48zsjRLzNHZeSGwFSumS6lmEdkctkSAAAAAAAAAAAAAAAAAAAAAAAAAAAAAAAAAAAAAAAAAAAAAAAAAAAAAAAAAAAAAAAAAAAAAAAAAAAH/9k="/>
          <p:cNvSpPr>
            <a:spLocks noChangeAspect="1" noChangeArrowheads="1"/>
          </p:cNvSpPr>
          <p:nvPr/>
        </p:nvSpPr>
        <p:spPr bwMode="auto">
          <a:xfrm>
            <a:off x="63500" y="-566738"/>
            <a:ext cx="1933575" cy="1162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0478" t="15470" r="10971" b="23822"/>
          <a:stretch/>
        </p:blipFill>
        <p:spPr>
          <a:xfrm>
            <a:off x="6592897" y="3068960"/>
            <a:ext cx="2535357" cy="1244058"/>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4293429"/>
            <a:ext cx="1085850" cy="1619250"/>
          </a:xfrm>
          <a:prstGeom prst="rect">
            <a:avLst/>
          </a:prstGeom>
        </p:spPr>
      </p:pic>
      <p:sp>
        <p:nvSpPr>
          <p:cNvPr id="11" name="TextBox 10"/>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1684303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Cleansing the cervix</a:t>
            </a:r>
          </a:p>
        </p:txBody>
      </p:sp>
      <p:sp>
        <p:nvSpPr>
          <p:cNvPr id="3" name="Content Placeholder 2"/>
          <p:cNvSpPr>
            <a:spLocks noGrp="1"/>
          </p:cNvSpPr>
          <p:nvPr>
            <p:ph idx="1"/>
          </p:nvPr>
        </p:nvSpPr>
        <p:spPr/>
        <p:txBody>
          <a:bodyPr/>
          <a:lstStyle/>
          <a:p>
            <a:r>
              <a:rPr lang="en-CA" sz="2400" dirty="0"/>
              <a:t>Cleaning the cervix is </a:t>
            </a:r>
            <a:r>
              <a:rPr lang="en-CA" sz="2400" b="1" dirty="0"/>
              <a:t>not</a:t>
            </a:r>
            <a:r>
              <a:rPr lang="en-CA" sz="2400" dirty="0"/>
              <a:t> evidence-based, but some providers believe it is: </a:t>
            </a:r>
          </a:p>
          <a:p>
            <a:pPr lvl="1"/>
            <a:r>
              <a:rPr lang="en-CA" sz="2000" dirty="0"/>
              <a:t>Good defensive practice </a:t>
            </a:r>
          </a:p>
          <a:p>
            <a:pPr lvl="1"/>
            <a:r>
              <a:rPr lang="en-CA" sz="2000" dirty="0"/>
              <a:t>Reassuring to women</a:t>
            </a:r>
            <a:endParaRPr lang="en-GB" sz="2000" dirty="0"/>
          </a:p>
          <a:p>
            <a:endParaRPr lang="en-GB"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1751055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Sounding the uterus (1)</a:t>
            </a:r>
          </a:p>
        </p:txBody>
      </p:sp>
      <p:sp>
        <p:nvSpPr>
          <p:cNvPr id="3" name="Content Placeholder 2"/>
          <p:cNvSpPr>
            <a:spLocks noGrp="1"/>
          </p:cNvSpPr>
          <p:nvPr>
            <p:ph idx="1"/>
          </p:nvPr>
        </p:nvSpPr>
        <p:spPr/>
        <p:txBody>
          <a:bodyPr/>
          <a:lstStyle/>
          <a:p>
            <a:pPr lvl="0"/>
            <a:r>
              <a:rPr lang="en-GB" sz="2400" dirty="0"/>
              <a:t>The uterus should be sounded before IUC placement</a:t>
            </a:r>
          </a:p>
          <a:p>
            <a:pPr lvl="1"/>
            <a:r>
              <a:rPr lang="en-GB" sz="2000" dirty="0"/>
              <a:t>The LNG-IUS/Cu-IUD package should not be opened until the uterus has been successfully sounded</a:t>
            </a:r>
          </a:p>
          <a:p>
            <a:r>
              <a:rPr lang="en-GB" sz="2400" dirty="0"/>
              <a:t>Dilation is </a:t>
            </a:r>
            <a:r>
              <a:rPr lang="en-GB" sz="2400" b="1" dirty="0"/>
              <a:t>not required </a:t>
            </a:r>
            <a:r>
              <a:rPr lang="en-GB" sz="2400" dirty="0"/>
              <a:t>in the majority of cases, even in nulliparous women with tighter cervical canals</a:t>
            </a:r>
          </a:p>
          <a:p>
            <a:r>
              <a:rPr lang="en-GB" sz="2400" dirty="0"/>
              <a:t>Dilation should not be performed routinely as cervical stretching increases risk of vasovagal reactions</a:t>
            </a:r>
          </a:p>
        </p:txBody>
      </p:sp>
      <p:sp>
        <p:nvSpPr>
          <p:cNvPr id="4" name="TextBox 3"/>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77552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Core Slide Kit: Terms of use</a:t>
            </a:r>
          </a:p>
        </p:txBody>
      </p:sp>
      <p:sp>
        <p:nvSpPr>
          <p:cNvPr id="5" name="Content Placeholder 4"/>
          <p:cNvSpPr>
            <a:spLocks noGrp="1"/>
          </p:cNvSpPr>
          <p:nvPr>
            <p:ph idx="1"/>
          </p:nvPr>
        </p:nvSpPr>
        <p:spPr>
          <a:xfrm>
            <a:off x="457200" y="1484784"/>
            <a:ext cx="8432038" cy="5257800"/>
          </a:xfrm>
        </p:spPr>
        <p:txBody>
          <a:bodyPr>
            <a:normAutofit/>
          </a:bodyPr>
          <a:lstStyle/>
          <a:p>
            <a:pPr lvl="0"/>
            <a:r>
              <a:rPr lang="en-GB" sz="1800" dirty="0"/>
              <a:t>If any adjustments are made to the originals, neither Bayer Pharma nor the INTRA Group can accept responsibility whatsoever for their content.</a:t>
            </a:r>
          </a:p>
          <a:p>
            <a:pPr lvl="1"/>
            <a:r>
              <a:rPr lang="en-GB" sz="1600" dirty="0"/>
              <a:t>If you make changes you </a:t>
            </a:r>
            <a:r>
              <a:rPr lang="en-GB" sz="1600" b="1" u="sng" dirty="0">
                <a:solidFill>
                  <a:schemeClr val="accent6"/>
                </a:solidFill>
              </a:rPr>
              <a:t>should not use the INTRA slide template.</a:t>
            </a:r>
          </a:p>
          <a:p>
            <a:r>
              <a:rPr lang="en-GB" sz="1800" dirty="0"/>
              <a:t>When using any of these slides, even if you modify them in some way, please acknowledge to your audience that the original slides were provided by the INTRA Group:</a:t>
            </a:r>
          </a:p>
          <a:p>
            <a:pPr lvl="1"/>
            <a:r>
              <a:rPr lang="en-US" sz="1600" dirty="0"/>
              <a:t>“The global INTRA group is a panel of independent physicians with expert interest in intrauterine contraception. Formation of the INTRA group and its ongoing work is supported by Bayer Pharma”.</a:t>
            </a:r>
          </a:p>
          <a:p>
            <a:pPr lvl="0"/>
            <a:r>
              <a:rPr lang="en-GB" sz="1800" dirty="0"/>
              <a:t>You may select any combination of slides to present on to others; however, the context of the slides should be maintained wherever possible.</a:t>
            </a:r>
          </a:p>
          <a:p>
            <a:pPr lvl="0"/>
            <a:r>
              <a:rPr lang="en-GB" sz="1800" dirty="0"/>
              <a:t>Please be aware that recommendations and regulations around communications on contraception as well as product labels vary globally, and ensure that the content and recommendations included in the slides are aligned to the local regulations and product labels of the country where you are presenting.</a:t>
            </a:r>
          </a:p>
        </p:txBody>
      </p:sp>
    </p:spTree>
    <p:extLst>
      <p:ext uri="{BB962C8B-B14F-4D97-AF65-F5344CB8AC3E}">
        <p14:creationId xmlns:p14="http://schemas.microsoft.com/office/powerpoint/2010/main" val="2985534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Sounding the uterus (2)</a:t>
            </a:r>
          </a:p>
        </p:txBody>
      </p:sp>
      <p:sp>
        <p:nvSpPr>
          <p:cNvPr id="3" name="Content Placeholder 2"/>
          <p:cNvSpPr>
            <a:spLocks noGrp="1"/>
          </p:cNvSpPr>
          <p:nvPr>
            <p:ph idx="1"/>
          </p:nvPr>
        </p:nvSpPr>
        <p:spPr/>
        <p:txBody>
          <a:bodyPr/>
          <a:lstStyle/>
          <a:p>
            <a:pPr lvl="0"/>
            <a:r>
              <a:rPr lang="en-GB" sz="2400" dirty="0"/>
              <a:t>If the uterus is sharply </a:t>
            </a:r>
            <a:r>
              <a:rPr lang="en-GB" sz="2400" dirty="0" err="1"/>
              <a:t>anteverted</a:t>
            </a:r>
            <a:r>
              <a:rPr lang="en-GB" sz="2400" dirty="0"/>
              <a:t> or </a:t>
            </a:r>
            <a:r>
              <a:rPr lang="en-GB" sz="2400" dirty="0" err="1"/>
              <a:t>retroverted</a:t>
            </a:r>
            <a:r>
              <a:rPr lang="en-GB" sz="2400" dirty="0"/>
              <a:t> and sounding or placement of the insertion tube (</a:t>
            </a:r>
            <a:r>
              <a:rPr lang="en-GB" sz="2400" dirty="0" err="1"/>
              <a:t>canulation</a:t>
            </a:r>
            <a:r>
              <a:rPr lang="en-GB" sz="2400" dirty="0"/>
              <a:t>) is difficult, the following techniques may be useful:</a:t>
            </a:r>
          </a:p>
          <a:p>
            <a:pPr lvl="1"/>
            <a:r>
              <a:rPr lang="en-GB" sz="2000" dirty="0"/>
              <a:t>Place the tenaculum on the posterior lip of the cervix</a:t>
            </a:r>
          </a:p>
          <a:p>
            <a:pPr lvl="1"/>
            <a:r>
              <a:rPr lang="en-GB" sz="2000" dirty="0"/>
              <a:t>Place a pillow or other material under the hips to change the angle of the pelvis</a:t>
            </a:r>
          </a:p>
          <a:p>
            <a:pPr lvl="1"/>
            <a:r>
              <a:rPr lang="en-GB" sz="2000" dirty="0"/>
              <a:t>Apply suprapubic pressure</a:t>
            </a:r>
          </a:p>
          <a:p>
            <a:pPr lvl="1"/>
            <a:r>
              <a:rPr lang="en-GB" sz="2000" dirty="0"/>
              <a:t>Use an ultrasound to guide further attempts </a:t>
            </a:r>
          </a:p>
          <a:p>
            <a:pPr lvl="2"/>
            <a:endParaRPr lang="en-GB" dirty="0"/>
          </a:p>
        </p:txBody>
      </p:sp>
      <p:sp>
        <p:nvSpPr>
          <p:cNvPr id="4" name="TextBox 3"/>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1637001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of pain</a:t>
            </a:r>
          </a:p>
        </p:txBody>
      </p:sp>
      <p:sp>
        <p:nvSpPr>
          <p:cNvPr id="3" name="Content Placeholder 2"/>
          <p:cNvSpPr>
            <a:spLocks noGrp="1"/>
          </p:cNvSpPr>
          <p:nvPr>
            <p:ph idx="1"/>
          </p:nvPr>
        </p:nvSpPr>
        <p:spPr/>
        <p:txBody>
          <a:bodyPr/>
          <a:lstStyle/>
          <a:p>
            <a:r>
              <a:rPr lang="en-GB" sz="2400" dirty="0"/>
              <a:t>Pain may be managed using various methods:</a:t>
            </a:r>
          </a:p>
          <a:p>
            <a:pPr lvl="1"/>
            <a:r>
              <a:rPr lang="en-GB" sz="2000" dirty="0"/>
              <a:t>Verbal anaesthesia and distraction techniques</a:t>
            </a:r>
          </a:p>
          <a:p>
            <a:pPr lvl="1"/>
            <a:r>
              <a:rPr lang="en-GB" sz="2000" dirty="0"/>
              <a:t>Intracervical injection of local anaesthetic gel </a:t>
            </a:r>
          </a:p>
          <a:p>
            <a:pPr lvl="2"/>
            <a:r>
              <a:rPr lang="en-GB" sz="1800" dirty="0"/>
              <a:t>May make </a:t>
            </a:r>
            <a:r>
              <a:rPr lang="en-GB" sz="1800" dirty="0" err="1"/>
              <a:t>cannulation</a:t>
            </a:r>
            <a:r>
              <a:rPr lang="en-GB" sz="1800" dirty="0"/>
              <a:t> of the cervical canal more comfortable, but there is limited clinical evidence</a:t>
            </a:r>
          </a:p>
          <a:p>
            <a:pPr lvl="1"/>
            <a:r>
              <a:rPr lang="en-GB" sz="2000" dirty="0"/>
              <a:t>Injectable local anaesthesia</a:t>
            </a:r>
          </a:p>
          <a:p>
            <a:pPr lvl="2"/>
            <a:r>
              <a:rPr lang="en-GB" sz="1800" dirty="0"/>
              <a:t>No randomised studies have evaluated the impact of pre-placement intracervical or </a:t>
            </a:r>
            <a:r>
              <a:rPr lang="en-GB" sz="1800" dirty="0" err="1"/>
              <a:t>paracervical</a:t>
            </a:r>
            <a:r>
              <a:rPr lang="en-GB" sz="1800" dirty="0"/>
              <a:t> block on pain associated with IUC placement</a:t>
            </a:r>
          </a:p>
          <a:p>
            <a:pPr lvl="2"/>
            <a:r>
              <a:rPr lang="en-GB" sz="1800" dirty="0"/>
              <a:t>However, complications and pain can be difficult to predict, therefore injectable local anaesthesia should be kept to hand for reactive use in the instance of a women experiencing pain during the procedure</a:t>
            </a:r>
          </a:p>
          <a:p>
            <a:pPr lvl="1"/>
            <a:endParaRPr lang="en-GB" dirty="0"/>
          </a:p>
          <a:p>
            <a:endParaRPr lang="en-GB" dirty="0"/>
          </a:p>
        </p:txBody>
      </p:sp>
      <p:sp>
        <p:nvSpPr>
          <p:cNvPr id="4" name="TextBox 3"/>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166616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Paracervical</a:t>
            </a:r>
            <a:r>
              <a:rPr lang="en-GB" dirty="0"/>
              <a:t> block – Anaesthetic agents</a:t>
            </a:r>
          </a:p>
        </p:txBody>
      </p:sp>
      <p:sp>
        <p:nvSpPr>
          <p:cNvPr id="3" name="Content Placeholder 2"/>
          <p:cNvSpPr>
            <a:spLocks noGrp="1"/>
          </p:cNvSpPr>
          <p:nvPr>
            <p:ph idx="1"/>
          </p:nvPr>
        </p:nvSpPr>
        <p:spPr/>
        <p:txBody>
          <a:bodyPr/>
          <a:lstStyle/>
          <a:p>
            <a:r>
              <a:rPr lang="en-GB" sz="2400" dirty="0"/>
              <a:t>1% lignocaine is adequate; &lt;10 ml is not toxic, even if it is mistakenly administered into the vasculature</a:t>
            </a:r>
          </a:p>
          <a:p>
            <a:r>
              <a:rPr lang="en-GB" sz="2400" dirty="0"/>
              <a:t>The woman should be informed that mild ringing in the ears and/or tingling or numbness of the tongue or lips may occur, and that this is of no concern </a:t>
            </a:r>
          </a:p>
          <a:p>
            <a:r>
              <a:rPr lang="en-GB" sz="2400" dirty="0"/>
              <a:t>Avoid concomitant use of adrenaline </a:t>
            </a:r>
          </a:p>
          <a:p>
            <a:pPr lvl="1"/>
            <a:r>
              <a:rPr lang="en-GB" sz="2000" dirty="0"/>
              <a:t>The risk of adrenaline-induced tachycardia, which can be distressing for the woman, outweighs the benefit</a:t>
            </a:r>
          </a:p>
          <a:p>
            <a:pPr lvl="1"/>
            <a:endParaRPr lang="en-GB" dirty="0"/>
          </a:p>
          <a:p>
            <a:endParaRPr lang="en-GB" sz="2400"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444248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Paracervical</a:t>
            </a:r>
            <a:r>
              <a:rPr lang="en-GB" dirty="0"/>
              <a:t> block – Instruments </a:t>
            </a:r>
          </a:p>
        </p:txBody>
      </p:sp>
      <p:sp>
        <p:nvSpPr>
          <p:cNvPr id="3" name="Content Placeholder 2"/>
          <p:cNvSpPr>
            <a:spLocks noGrp="1"/>
          </p:cNvSpPr>
          <p:nvPr>
            <p:ph idx="1"/>
          </p:nvPr>
        </p:nvSpPr>
        <p:spPr/>
        <p:txBody>
          <a:bodyPr/>
          <a:lstStyle/>
          <a:p>
            <a:r>
              <a:rPr lang="en-GB" sz="2400" dirty="0"/>
              <a:t>A 22 gauge needle has sufficient diameter to allow fast enough aspiration without being too large</a:t>
            </a:r>
          </a:p>
          <a:p>
            <a:r>
              <a:rPr lang="en-GB" sz="2400" dirty="0"/>
              <a:t>A needle that is 40 mm (1.5 inches) long is most appropriate; full penetration of the needle achieves the appropriate anatomical depth</a:t>
            </a:r>
            <a:r>
              <a:rPr lang="en-GB" sz="1800" dirty="0"/>
              <a:t>  </a:t>
            </a:r>
            <a:endParaRPr lang="en-GB" sz="2400" dirty="0"/>
          </a:p>
          <a:p>
            <a:r>
              <a:rPr lang="en-GB" sz="2400" dirty="0"/>
              <a:t>A 3 or 5 ml syringe is easy to use with any speculum; a larger volume syringe may make visualisation of the cervix with a narrow speculum difficult</a:t>
            </a:r>
          </a:p>
          <a:p>
            <a:endParaRPr lang="en-GB" dirty="0"/>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3333395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Paracervical</a:t>
            </a:r>
            <a:r>
              <a:rPr lang="en-GB" dirty="0"/>
              <a:t> block – Administration technique</a:t>
            </a:r>
          </a:p>
        </p:txBody>
      </p:sp>
      <p:sp>
        <p:nvSpPr>
          <p:cNvPr id="3" name="Content Placeholder 2"/>
          <p:cNvSpPr>
            <a:spLocks noGrp="1"/>
          </p:cNvSpPr>
          <p:nvPr>
            <p:ph idx="1"/>
          </p:nvPr>
        </p:nvSpPr>
        <p:spPr/>
        <p:txBody>
          <a:bodyPr/>
          <a:lstStyle/>
          <a:p>
            <a:r>
              <a:rPr lang="en-GB" sz="2000" dirty="0"/>
              <a:t>A </a:t>
            </a:r>
            <a:r>
              <a:rPr lang="en-GB" sz="2000" dirty="0" err="1"/>
              <a:t>paracervical</a:t>
            </a:r>
            <a:r>
              <a:rPr lang="en-GB" sz="2000" dirty="0"/>
              <a:t> block can be performed with or without applying traction to the cervix using a tenaculum </a:t>
            </a:r>
          </a:p>
          <a:p>
            <a:pPr lvl="1"/>
            <a:r>
              <a:rPr lang="en-GB" sz="1800" dirty="0"/>
              <a:t>If a tenaculum is to be used, a small injection of lignocaine (&lt;1 ml </a:t>
            </a:r>
            <a:r>
              <a:rPr lang="en-GB" sz="1800" dirty="0" err="1"/>
              <a:t>submucosally</a:t>
            </a:r>
            <a:r>
              <a:rPr lang="en-GB" sz="1800" dirty="0"/>
              <a:t>) to the tenaculum site will eliminate any pain associated with tenaculum placement</a:t>
            </a:r>
          </a:p>
          <a:p>
            <a:r>
              <a:rPr lang="en-GB" sz="2000" dirty="0"/>
              <a:t>When administering the </a:t>
            </a:r>
            <a:r>
              <a:rPr lang="en-GB" sz="2000" dirty="0" err="1"/>
              <a:t>paracervical</a:t>
            </a:r>
            <a:r>
              <a:rPr lang="en-GB" sz="2000" dirty="0"/>
              <a:t> block, the needle should:</a:t>
            </a:r>
          </a:p>
          <a:p>
            <a:pPr lvl="1"/>
            <a:r>
              <a:rPr lang="en-GB" sz="1800" dirty="0"/>
              <a:t>Enter the cervix directly into the structure of the cervix, rather than laterally, at the 4 and 8 o’clock positions   </a:t>
            </a:r>
          </a:p>
          <a:p>
            <a:pPr lvl="1"/>
            <a:r>
              <a:rPr lang="en-GB" sz="1800" dirty="0"/>
              <a:t>Course parallel to the cervical canal to the full depth of the 40 mm (1.5 inch) needle thus blocking the internal </a:t>
            </a:r>
            <a:r>
              <a:rPr lang="en-GB" sz="1800" dirty="0" err="1"/>
              <a:t>os</a:t>
            </a:r>
            <a:r>
              <a:rPr lang="en-GB" sz="1800" dirty="0"/>
              <a:t> </a:t>
            </a:r>
          </a:p>
          <a:p>
            <a:r>
              <a:rPr lang="en-GB" sz="2000" dirty="0"/>
              <a:t>Administration of 3 ml on each side is adequate</a:t>
            </a:r>
          </a:p>
          <a:p>
            <a:r>
              <a:rPr lang="en-GB" sz="2000" dirty="0"/>
              <a:t>Continuously deliver anaesthetic as the needle is advanced and withdrawn </a:t>
            </a:r>
          </a:p>
          <a:p>
            <a:r>
              <a:rPr lang="en-GB" sz="2000" dirty="0"/>
              <a:t>Aspiration back is not necessary</a:t>
            </a:r>
          </a:p>
          <a:p>
            <a:endParaRPr lang="en-GB" sz="2400" dirty="0"/>
          </a:p>
        </p:txBody>
      </p:sp>
      <p:sp>
        <p:nvSpPr>
          <p:cNvPr id="4" name="TextBox 3"/>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776520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Cutting the threads</a:t>
            </a:r>
          </a:p>
        </p:txBody>
      </p:sp>
      <p:sp>
        <p:nvSpPr>
          <p:cNvPr id="3" name="Content Placeholder 2"/>
          <p:cNvSpPr>
            <a:spLocks noGrp="1"/>
          </p:cNvSpPr>
          <p:nvPr>
            <p:ph idx="1"/>
          </p:nvPr>
        </p:nvSpPr>
        <p:spPr/>
        <p:txBody>
          <a:bodyPr/>
          <a:lstStyle/>
          <a:p>
            <a:r>
              <a:rPr lang="en-GB" sz="2400" dirty="0"/>
              <a:t>Ensure that both threads have been cut rather than just one, to avoid the device/system being pulled out through the cervix as the ‘cut’ threads are pulled away</a:t>
            </a:r>
          </a:p>
          <a:p>
            <a:r>
              <a:rPr lang="en-GB" sz="2400" dirty="0"/>
              <a:t>Cut the threads to approximately 2.5 cm in length to: </a:t>
            </a:r>
          </a:p>
          <a:p>
            <a:pPr lvl="1"/>
            <a:r>
              <a:rPr lang="en-GB" sz="2000" dirty="0"/>
              <a:t>Minimise any perception by the male partner during sexual intercourse </a:t>
            </a:r>
          </a:p>
          <a:p>
            <a:pPr lvl="1"/>
            <a:r>
              <a:rPr lang="en-GB" sz="2000" dirty="0"/>
              <a:t>Ensure that the threads can be found when the device comes to be removed</a:t>
            </a:r>
          </a:p>
        </p:txBody>
      </p:sp>
      <p:sp>
        <p:nvSpPr>
          <p:cNvPr id="5" name="TextBox 4"/>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319066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Post-placement </a:t>
            </a:r>
          </a:p>
        </p:txBody>
      </p:sp>
      <p:sp>
        <p:nvSpPr>
          <p:cNvPr id="5" name="Text Placeholder 4"/>
          <p:cNvSpPr>
            <a:spLocks noGrp="1"/>
          </p:cNvSpPr>
          <p:nvPr>
            <p:ph type="body" idx="1"/>
          </p:nvPr>
        </p:nvSpPr>
        <p:spPr/>
        <p:txBody>
          <a:bodyPr/>
          <a:lstStyle/>
          <a:p>
            <a:r>
              <a:rPr lang="en-GB" dirty="0"/>
              <a:t>INTRA Group Recommendations</a:t>
            </a:r>
          </a:p>
        </p:txBody>
      </p:sp>
      <p:sp>
        <p:nvSpPr>
          <p:cNvPr id="7" name="TextBox 6"/>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377711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Post-placement considerations</a:t>
            </a:r>
          </a:p>
        </p:txBody>
      </p:sp>
      <p:sp>
        <p:nvSpPr>
          <p:cNvPr id="3" name="Content Placeholder 2"/>
          <p:cNvSpPr>
            <a:spLocks noGrp="1"/>
          </p:cNvSpPr>
          <p:nvPr>
            <p:ph idx="1"/>
          </p:nvPr>
        </p:nvSpPr>
        <p:spPr>
          <a:xfrm>
            <a:off x="457200" y="1268760"/>
            <a:ext cx="8229600" cy="4191000"/>
          </a:xfrm>
        </p:spPr>
        <p:txBody>
          <a:bodyPr/>
          <a:lstStyle/>
          <a:p>
            <a:pPr lvl="0"/>
            <a:r>
              <a:rPr lang="en-GB" sz="2000" dirty="0"/>
              <a:t>Be alert to the possibility of vasovagal effects (which can occur during or after the placement procedure)</a:t>
            </a:r>
          </a:p>
          <a:p>
            <a:pPr lvl="1"/>
            <a:r>
              <a:rPr lang="en-GB" sz="1800" dirty="0"/>
              <a:t>After the speculum is removed the women should remain lying down for a short period and then sitting for a short period to allow any possible vasovagal effect to pass</a:t>
            </a:r>
          </a:p>
          <a:p>
            <a:pPr lvl="1"/>
            <a:r>
              <a:rPr lang="en-GB" sz="1800" dirty="0"/>
              <a:t>Informing women that vasovagal effects are normal minimises anxiety should they occur</a:t>
            </a:r>
          </a:p>
          <a:p>
            <a:pPr lvl="0"/>
            <a:r>
              <a:rPr lang="en-GB" sz="2000" dirty="0"/>
              <a:t>Post-placement analgesia is not necessary in most cases</a:t>
            </a:r>
          </a:p>
          <a:p>
            <a:pPr lvl="1"/>
            <a:r>
              <a:rPr lang="en-GB" sz="1800" dirty="0"/>
              <a:t>In those women who experience pain after the procedure, oral analgesia that they would normally take for menstrual cramps may be recommended</a:t>
            </a:r>
          </a:p>
        </p:txBody>
      </p:sp>
      <p:sp>
        <p:nvSpPr>
          <p:cNvPr id="4" name="Rounded Rectangle 3"/>
          <p:cNvSpPr/>
          <p:nvPr/>
        </p:nvSpPr>
        <p:spPr bwMode="auto">
          <a:xfrm>
            <a:off x="484298" y="4797152"/>
            <a:ext cx="8423712" cy="1224136"/>
          </a:xfrm>
          <a:prstGeom prst="roundRect">
            <a:avLst/>
          </a:prstGeom>
          <a:solidFill>
            <a:srgbClr val="EC297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GB" sz="2000" dirty="0">
                <a:solidFill>
                  <a:schemeClr val="bg1"/>
                </a:solidFill>
              </a:rPr>
              <a:t>Women should be advised on how to recognise signs and symptoms of infection (slight increased risk of PID in the first 20 days after placement) and what to do should they occur</a:t>
            </a:r>
          </a:p>
        </p:txBody>
      </p:sp>
      <p:sp>
        <p:nvSpPr>
          <p:cNvPr id="6" name="TextBox 5"/>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8719769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Post-placement considerations</a:t>
            </a:r>
          </a:p>
        </p:txBody>
      </p:sp>
      <p:sp>
        <p:nvSpPr>
          <p:cNvPr id="3" name="Content Placeholder 2"/>
          <p:cNvSpPr>
            <a:spLocks noGrp="1"/>
          </p:cNvSpPr>
          <p:nvPr>
            <p:ph idx="1"/>
          </p:nvPr>
        </p:nvSpPr>
        <p:spPr/>
        <p:txBody>
          <a:bodyPr/>
          <a:lstStyle/>
          <a:p>
            <a:pPr lvl="0"/>
            <a:r>
              <a:rPr lang="en-GB" sz="2400" dirty="0"/>
              <a:t>Routine use of ultrasound to check the correct positioning of the device in the uterus is </a:t>
            </a:r>
            <a:r>
              <a:rPr lang="en-GB" sz="2400" b="1" dirty="0"/>
              <a:t>NOT</a:t>
            </a:r>
            <a:r>
              <a:rPr lang="en-GB" sz="2400" dirty="0"/>
              <a:t> necessary provided that the uterus was sounded before IUC placement</a:t>
            </a:r>
          </a:p>
          <a:p>
            <a:pPr lvl="0"/>
            <a:r>
              <a:rPr lang="en-GB" sz="2400" dirty="0"/>
              <a:t>Monthly string checks are unnecessary  </a:t>
            </a:r>
          </a:p>
          <a:p>
            <a:r>
              <a:rPr lang="en-GB" sz="2400" dirty="0"/>
              <a:t>Routine follow up at 4 to 6 weeks is recommended  in some countries e.g. the UK, but left to the discretion of the inserter in others such as Canada</a:t>
            </a:r>
          </a:p>
          <a:p>
            <a:endParaRPr lang="en-GB" sz="1600" dirty="0"/>
          </a:p>
        </p:txBody>
      </p:sp>
      <p:sp>
        <p:nvSpPr>
          <p:cNvPr id="4" name="TextBox 3"/>
          <p:cNvSpPr txBox="1"/>
          <p:nvPr/>
        </p:nvSpPr>
        <p:spPr>
          <a:xfrm>
            <a:off x="107504" y="6253862"/>
            <a:ext cx="7056784" cy="415498"/>
          </a:xfrm>
          <a:prstGeom prst="rect">
            <a:avLst/>
          </a:prstGeom>
          <a:noFill/>
        </p:spPr>
        <p:txBody>
          <a:bodyPr wrap="square" rtlCol="0">
            <a:spAutoFit/>
          </a:bodyPr>
          <a:lstStyle/>
          <a:p>
            <a:r>
              <a:rPr lang="en-GB" sz="1050" i="1" dirty="0">
                <a:solidFill>
                  <a:schemeClr val="bg2"/>
                </a:solidFill>
              </a:rPr>
              <a:t>Please note that these statements and practical recommendations are based on the INTRA Group’s expert opinion, and therefore may not be in line with the labelling information of intrauterine contraceptive devices in your country</a:t>
            </a:r>
            <a:endParaRPr lang="en-GB" sz="1050" dirty="0">
              <a:solidFill>
                <a:schemeClr val="bg2"/>
              </a:solidFill>
            </a:endParaRPr>
          </a:p>
        </p:txBody>
      </p:sp>
    </p:spTree>
    <p:extLst>
      <p:ext uri="{BB962C8B-B14F-4D97-AF65-F5344CB8AC3E}">
        <p14:creationId xmlns:p14="http://schemas.microsoft.com/office/powerpoint/2010/main" val="3944161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In this series:</a:t>
            </a:r>
          </a:p>
        </p:txBody>
      </p:sp>
      <p:sp>
        <p:nvSpPr>
          <p:cNvPr id="3" name="Content Placeholder 2"/>
          <p:cNvSpPr>
            <a:spLocks noGrp="1"/>
          </p:cNvSpPr>
          <p:nvPr>
            <p:ph idx="1"/>
          </p:nvPr>
        </p:nvSpPr>
        <p:spPr/>
        <p:txBody>
          <a:bodyPr/>
          <a:lstStyle/>
          <a:p>
            <a:r>
              <a:rPr lang="en-GB" sz="2400" dirty="0"/>
              <a:t>Rationale and methodology</a:t>
            </a:r>
          </a:p>
          <a:p>
            <a:r>
              <a:rPr lang="en-GB" sz="2400" dirty="0"/>
              <a:t>Current pharmacological strategies</a:t>
            </a:r>
          </a:p>
          <a:p>
            <a:r>
              <a:rPr lang="en-GB" sz="2400" dirty="0"/>
              <a:t>Anxiety vs perception of pain</a:t>
            </a:r>
          </a:p>
          <a:p>
            <a:r>
              <a:rPr lang="en-GB" sz="2400" dirty="0"/>
              <a:t>INTRA group recommendations</a:t>
            </a:r>
          </a:p>
          <a:p>
            <a:pPr lvl="1"/>
            <a:r>
              <a:rPr lang="en-GB" sz="2000" dirty="0"/>
              <a:t>Aims</a:t>
            </a:r>
          </a:p>
          <a:p>
            <a:pPr lvl="1"/>
            <a:r>
              <a:rPr lang="en-GB" sz="2000" dirty="0"/>
              <a:t>Pre-placement considerations</a:t>
            </a:r>
          </a:p>
          <a:p>
            <a:pPr lvl="1"/>
            <a:r>
              <a:rPr lang="en-GB" sz="2000" dirty="0"/>
              <a:t>Uterine Sounding and IUC placement</a:t>
            </a:r>
          </a:p>
          <a:p>
            <a:pPr lvl="1"/>
            <a:r>
              <a:rPr lang="en-GB" sz="2000" dirty="0"/>
              <a:t>Post-placement considerations</a:t>
            </a:r>
          </a:p>
          <a:p>
            <a:endParaRPr lang="en-GB" sz="2400" dirty="0"/>
          </a:p>
        </p:txBody>
      </p:sp>
    </p:spTree>
    <p:extLst>
      <p:ext uri="{BB962C8B-B14F-4D97-AF65-F5344CB8AC3E}">
        <p14:creationId xmlns:p14="http://schemas.microsoft.com/office/powerpoint/2010/main" val="1389371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58788" y="1443038"/>
            <a:ext cx="7900987"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cap="all">
                <a:solidFill>
                  <a:srgbClr val="00274C"/>
                </a:solidFill>
                <a:latin typeface="+mj-lt"/>
                <a:ea typeface="+mj-ea"/>
                <a:cs typeface="+mj-cs"/>
              </a:defRPr>
            </a:lvl1pPr>
            <a:lvl2pPr algn="l" rtl="0" eaLnBrk="1" fontAlgn="base" hangingPunct="1">
              <a:spcBef>
                <a:spcPct val="0"/>
              </a:spcBef>
              <a:spcAft>
                <a:spcPct val="0"/>
              </a:spcAft>
              <a:defRPr sz="3600">
                <a:solidFill>
                  <a:srgbClr val="00274C"/>
                </a:solidFill>
                <a:latin typeface="Arial" charset="0"/>
                <a:ea typeface="ＭＳ Ｐゴシック" pitchFamily="112" charset="-128"/>
              </a:defRPr>
            </a:lvl2pPr>
            <a:lvl3pPr algn="l" rtl="0" eaLnBrk="1" fontAlgn="base" hangingPunct="1">
              <a:spcBef>
                <a:spcPct val="0"/>
              </a:spcBef>
              <a:spcAft>
                <a:spcPct val="0"/>
              </a:spcAft>
              <a:defRPr sz="3600">
                <a:solidFill>
                  <a:srgbClr val="00274C"/>
                </a:solidFill>
                <a:latin typeface="Arial" charset="0"/>
                <a:ea typeface="ＭＳ Ｐゴシック" pitchFamily="112" charset="-128"/>
              </a:defRPr>
            </a:lvl3pPr>
            <a:lvl4pPr algn="l" rtl="0" eaLnBrk="1" fontAlgn="base" hangingPunct="1">
              <a:spcBef>
                <a:spcPct val="0"/>
              </a:spcBef>
              <a:spcAft>
                <a:spcPct val="0"/>
              </a:spcAft>
              <a:defRPr sz="3600">
                <a:solidFill>
                  <a:srgbClr val="00274C"/>
                </a:solidFill>
                <a:latin typeface="Arial" charset="0"/>
                <a:ea typeface="ＭＳ Ｐゴシック" pitchFamily="112" charset="-128"/>
              </a:defRPr>
            </a:lvl4pPr>
            <a:lvl5pPr algn="l" rtl="0" eaLnBrk="1" fontAlgn="base" hangingPunct="1">
              <a:spcBef>
                <a:spcPct val="0"/>
              </a:spcBef>
              <a:spcAft>
                <a:spcPct val="0"/>
              </a:spcAft>
              <a:defRPr sz="3600">
                <a:solidFill>
                  <a:srgbClr val="00274C"/>
                </a:solidFill>
                <a:latin typeface="Arial" charset="0"/>
                <a:ea typeface="ＭＳ Ｐゴシック" pitchFamily="112" charset="-128"/>
              </a:defRPr>
            </a:lvl5pPr>
            <a:lvl6pPr marL="457200" algn="l" rtl="0" eaLnBrk="1" fontAlgn="base" hangingPunct="1">
              <a:spcBef>
                <a:spcPct val="0"/>
              </a:spcBef>
              <a:spcAft>
                <a:spcPct val="0"/>
              </a:spcAft>
              <a:defRPr sz="3600">
                <a:solidFill>
                  <a:srgbClr val="00274C"/>
                </a:solidFill>
                <a:latin typeface="Arial" charset="0"/>
                <a:ea typeface="ＭＳ Ｐゴシック" pitchFamily="112" charset="-128"/>
              </a:defRPr>
            </a:lvl6pPr>
            <a:lvl7pPr marL="914400" algn="l" rtl="0" eaLnBrk="1" fontAlgn="base" hangingPunct="1">
              <a:spcBef>
                <a:spcPct val="0"/>
              </a:spcBef>
              <a:spcAft>
                <a:spcPct val="0"/>
              </a:spcAft>
              <a:defRPr sz="3600">
                <a:solidFill>
                  <a:srgbClr val="00274C"/>
                </a:solidFill>
                <a:latin typeface="Arial" charset="0"/>
                <a:ea typeface="ＭＳ Ｐゴシック" pitchFamily="112" charset="-128"/>
              </a:defRPr>
            </a:lvl7pPr>
            <a:lvl8pPr marL="1371600" algn="l" rtl="0" eaLnBrk="1" fontAlgn="base" hangingPunct="1">
              <a:spcBef>
                <a:spcPct val="0"/>
              </a:spcBef>
              <a:spcAft>
                <a:spcPct val="0"/>
              </a:spcAft>
              <a:defRPr sz="3600">
                <a:solidFill>
                  <a:srgbClr val="00274C"/>
                </a:solidFill>
                <a:latin typeface="Arial" charset="0"/>
                <a:ea typeface="ＭＳ Ｐゴシック" pitchFamily="112" charset="-128"/>
              </a:defRPr>
            </a:lvl8pPr>
            <a:lvl9pPr marL="1828800" algn="l" rtl="0" eaLnBrk="1" fontAlgn="base" hangingPunct="1">
              <a:spcBef>
                <a:spcPct val="0"/>
              </a:spcBef>
              <a:spcAft>
                <a:spcPct val="0"/>
              </a:spcAft>
              <a:defRPr sz="3600">
                <a:solidFill>
                  <a:srgbClr val="00274C"/>
                </a:solidFill>
                <a:latin typeface="Arial" charset="0"/>
                <a:ea typeface="ＭＳ Ｐゴシック" pitchFamily="112" charset="-128"/>
              </a:defRPr>
            </a:lvl9pPr>
          </a:lstStyle>
          <a:p>
            <a:r>
              <a:rPr lang="en-GB" sz="3200" kern="0" dirty="0"/>
              <a:t>Rationale and methodology</a:t>
            </a:r>
          </a:p>
        </p:txBody>
      </p:sp>
    </p:spTree>
    <p:extLst>
      <p:ext uri="{BB962C8B-B14F-4D97-AF65-F5344CB8AC3E}">
        <p14:creationId xmlns:p14="http://schemas.microsoft.com/office/powerpoint/2010/main" val="406167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Rationale</a:t>
            </a:r>
          </a:p>
        </p:txBody>
      </p:sp>
      <p:sp>
        <p:nvSpPr>
          <p:cNvPr id="3" name="Content Placeholder 2"/>
          <p:cNvSpPr>
            <a:spLocks noGrp="1"/>
          </p:cNvSpPr>
          <p:nvPr>
            <p:ph idx="1"/>
          </p:nvPr>
        </p:nvSpPr>
        <p:spPr/>
        <p:txBody>
          <a:bodyPr/>
          <a:lstStyle/>
          <a:p>
            <a:r>
              <a:rPr lang="en-GB" sz="2400" dirty="0"/>
              <a:t>Overall, published evidence offers only limited direction on optimising IUC placement</a:t>
            </a:r>
          </a:p>
          <a:p>
            <a:r>
              <a:rPr lang="en-GB" sz="2400" dirty="0"/>
              <a:t>There is a general lack of research on placement techniques and techniques for local anaesthesia</a:t>
            </a:r>
          </a:p>
          <a:p>
            <a:r>
              <a:rPr lang="en-GB" sz="2400" dirty="0"/>
              <a:t>Limitations are associated with the interpretation of data from studies evaluating pharmacological strategies</a:t>
            </a:r>
          </a:p>
          <a:p>
            <a:endParaRPr lang="en-GB" dirty="0"/>
          </a:p>
        </p:txBody>
      </p:sp>
    </p:spTree>
    <p:extLst>
      <p:ext uri="{BB962C8B-B14F-4D97-AF65-F5344CB8AC3E}">
        <p14:creationId xmlns:p14="http://schemas.microsoft.com/office/powerpoint/2010/main" val="348042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 </a:t>
            </a:r>
          </a:p>
        </p:txBody>
      </p:sp>
      <p:sp>
        <p:nvSpPr>
          <p:cNvPr id="3" name="Content Placeholder 2"/>
          <p:cNvSpPr>
            <a:spLocks noGrp="1"/>
          </p:cNvSpPr>
          <p:nvPr>
            <p:ph idx="1"/>
          </p:nvPr>
        </p:nvSpPr>
        <p:spPr/>
        <p:txBody>
          <a:bodyPr/>
          <a:lstStyle/>
          <a:p>
            <a:pPr marL="292100" lvl="1" indent="-292100">
              <a:buFont typeface="Wingdings" pitchFamily="2" charset="2"/>
              <a:buChar char="§"/>
            </a:pPr>
            <a:r>
              <a:rPr lang="en-GB" sz="2000" dirty="0">
                <a:solidFill>
                  <a:srgbClr val="0079AD"/>
                </a:solidFill>
                <a:cs typeface="+mn-cs"/>
              </a:rPr>
              <a:t>After a literature review, the members of the INTRA group discussed and reached a consensus on the recommendations presented here </a:t>
            </a:r>
          </a:p>
          <a:p>
            <a:endParaRPr lang="en-GB" sz="2400" dirty="0"/>
          </a:p>
          <a:p>
            <a:endParaRPr lang="en-GB" dirty="0"/>
          </a:p>
        </p:txBody>
      </p:sp>
    </p:spTree>
    <p:extLst>
      <p:ext uri="{BB962C8B-B14F-4D97-AF65-F5344CB8AC3E}">
        <p14:creationId xmlns:p14="http://schemas.microsoft.com/office/powerpoint/2010/main" val="827415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58788" y="1443038"/>
            <a:ext cx="7900987"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cap="all">
                <a:solidFill>
                  <a:srgbClr val="00274C"/>
                </a:solidFill>
                <a:latin typeface="+mj-lt"/>
                <a:ea typeface="+mj-ea"/>
                <a:cs typeface="+mj-cs"/>
              </a:defRPr>
            </a:lvl1pPr>
            <a:lvl2pPr algn="l" rtl="0" eaLnBrk="1" fontAlgn="base" hangingPunct="1">
              <a:spcBef>
                <a:spcPct val="0"/>
              </a:spcBef>
              <a:spcAft>
                <a:spcPct val="0"/>
              </a:spcAft>
              <a:defRPr sz="3600">
                <a:solidFill>
                  <a:srgbClr val="00274C"/>
                </a:solidFill>
                <a:latin typeface="Arial" charset="0"/>
                <a:ea typeface="ＭＳ Ｐゴシック" pitchFamily="112" charset="-128"/>
              </a:defRPr>
            </a:lvl2pPr>
            <a:lvl3pPr algn="l" rtl="0" eaLnBrk="1" fontAlgn="base" hangingPunct="1">
              <a:spcBef>
                <a:spcPct val="0"/>
              </a:spcBef>
              <a:spcAft>
                <a:spcPct val="0"/>
              </a:spcAft>
              <a:defRPr sz="3600">
                <a:solidFill>
                  <a:srgbClr val="00274C"/>
                </a:solidFill>
                <a:latin typeface="Arial" charset="0"/>
                <a:ea typeface="ＭＳ Ｐゴシック" pitchFamily="112" charset="-128"/>
              </a:defRPr>
            </a:lvl3pPr>
            <a:lvl4pPr algn="l" rtl="0" eaLnBrk="1" fontAlgn="base" hangingPunct="1">
              <a:spcBef>
                <a:spcPct val="0"/>
              </a:spcBef>
              <a:spcAft>
                <a:spcPct val="0"/>
              </a:spcAft>
              <a:defRPr sz="3600">
                <a:solidFill>
                  <a:srgbClr val="00274C"/>
                </a:solidFill>
                <a:latin typeface="Arial" charset="0"/>
                <a:ea typeface="ＭＳ Ｐゴシック" pitchFamily="112" charset="-128"/>
              </a:defRPr>
            </a:lvl4pPr>
            <a:lvl5pPr algn="l" rtl="0" eaLnBrk="1" fontAlgn="base" hangingPunct="1">
              <a:spcBef>
                <a:spcPct val="0"/>
              </a:spcBef>
              <a:spcAft>
                <a:spcPct val="0"/>
              </a:spcAft>
              <a:defRPr sz="3600">
                <a:solidFill>
                  <a:srgbClr val="00274C"/>
                </a:solidFill>
                <a:latin typeface="Arial" charset="0"/>
                <a:ea typeface="ＭＳ Ｐゴシック" pitchFamily="112" charset="-128"/>
              </a:defRPr>
            </a:lvl5pPr>
            <a:lvl6pPr marL="457200" algn="l" rtl="0" eaLnBrk="1" fontAlgn="base" hangingPunct="1">
              <a:spcBef>
                <a:spcPct val="0"/>
              </a:spcBef>
              <a:spcAft>
                <a:spcPct val="0"/>
              </a:spcAft>
              <a:defRPr sz="3600">
                <a:solidFill>
                  <a:srgbClr val="00274C"/>
                </a:solidFill>
                <a:latin typeface="Arial" charset="0"/>
                <a:ea typeface="ＭＳ Ｐゴシック" pitchFamily="112" charset="-128"/>
              </a:defRPr>
            </a:lvl6pPr>
            <a:lvl7pPr marL="914400" algn="l" rtl="0" eaLnBrk="1" fontAlgn="base" hangingPunct="1">
              <a:spcBef>
                <a:spcPct val="0"/>
              </a:spcBef>
              <a:spcAft>
                <a:spcPct val="0"/>
              </a:spcAft>
              <a:defRPr sz="3600">
                <a:solidFill>
                  <a:srgbClr val="00274C"/>
                </a:solidFill>
                <a:latin typeface="Arial" charset="0"/>
                <a:ea typeface="ＭＳ Ｐゴシック" pitchFamily="112" charset="-128"/>
              </a:defRPr>
            </a:lvl7pPr>
            <a:lvl8pPr marL="1371600" algn="l" rtl="0" eaLnBrk="1" fontAlgn="base" hangingPunct="1">
              <a:spcBef>
                <a:spcPct val="0"/>
              </a:spcBef>
              <a:spcAft>
                <a:spcPct val="0"/>
              </a:spcAft>
              <a:defRPr sz="3600">
                <a:solidFill>
                  <a:srgbClr val="00274C"/>
                </a:solidFill>
                <a:latin typeface="Arial" charset="0"/>
                <a:ea typeface="ＭＳ Ｐゴシック" pitchFamily="112" charset="-128"/>
              </a:defRPr>
            </a:lvl8pPr>
            <a:lvl9pPr marL="1828800" algn="l" rtl="0" eaLnBrk="1" fontAlgn="base" hangingPunct="1">
              <a:spcBef>
                <a:spcPct val="0"/>
              </a:spcBef>
              <a:spcAft>
                <a:spcPct val="0"/>
              </a:spcAft>
              <a:defRPr sz="3600">
                <a:solidFill>
                  <a:srgbClr val="00274C"/>
                </a:solidFill>
                <a:latin typeface="Arial" charset="0"/>
                <a:ea typeface="ＭＳ Ｐゴシック" pitchFamily="112" charset="-128"/>
              </a:defRPr>
            </a:lvl9pPr>
          </a:lstStyle>
          <a:p>
            <a:r>
              <a:rPr lang="en-GB" sz="3200" kern="0" dirty="0"/>
              <a:t>Current pharmacological strategies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Pharmacological strategies </a:t>
            </a:r>
          </a:p>
        </p:txBody>
      </p:sp>
      <p:sp>
        <p:nvSpPr>
          <p:cNvPr id="3" name="Content Placeholder 2"/>
          <p:cNvSpPr>
            <a:spLocks noGrp="1"/>
          </p:cNvSpPr>
          <p:nvPr>
            <p:ph idx="1"/>
          </p:nvPr>
        </p:nvSpPr>
        <p:spPr/>
        <p:txBody>
          <a:bodyPr/>
          <a:lstStyle/>
          <a:p>
            <a:r>
              <a:rPr lang="en-GB" sz="2400" dirty="0"/>
              <a:t>Various evidence based and non-evidence based pharmacological strategies are used to improve ease of placement from the provider’s perspective and minimise pain from the woman’s perspective:</a:t>
            </a:r>
          </a:p>
          <a:p>
            <a:pPr lvl="1"/>
            <a:r>
              <a:rPr lang="en-GB" sz="2000" dirty="0"/>
              <a:t>Pre-placement cervical priming with misoprostol</a:t>
            </a:r>
          </a:p>
          <a:p>
            <a:pPr lvl="1"/>
            <a:r>
              <a:rPr lang="en-GB" sz="2000" dirty="0"/>
              <a:t>Pre-placement oral analgesia with NSAIDs</a:t>
            </a:r>
          </a:p>
          <a:p>
            <a:pPr lvl="1"/>
            <a:r>
              <a:rPr lang="en-GB" sz="2000" dirty="0"/>
              <a:t>Pre-placement local anaesthesia </a:t>
            </a:r>
          </a:p>
          <a:p>
            <a:pPr lvl="2"/>
            <a:r>
              <a:rPr lang="en-GB" sz="1600" dirty="0"/>
              <a:t>Includes different formulations: gels, injections and sprays and </a:t>
            </a:r>
          </a:p>
          <a:p>
            <a:pPr lvl="2"/>
            <a:r>
              <a:rPr lang="en-GB" sz="1600" dirty="0"/>
              <a:t>Different techniques for administration: intracervical and </a:t>
            </a:r>
            <a:r>
              <a:rPr lang="en-GB" sz="1600" dirty="0" err="1"/>
              <a:t>paracervical</a:t>
            </a:r>
            <a:endParaRPr lang="en-GB" sz="1600" dirty="0"/>
          </a:p>
          <a:p>
            <a:pPr lvl="1"/>
            <a:r>
              <a:rPr lang="en-GB" sz="2000" dirty="0"/>
              <a:t>Post-placement pharmacological therapy with NSAIDs</a:t>
            </a:r>
          </a:p>
          <a:p>
            <a:endParaRPr lang="en-GB" sz="2000" dirty="0"/>
          </a:p>
          <a:p>
            <a:endParaRPr lang="en-GB" sz="2000" dirty="0"/>
          </a:p>
          <a:p>
            <a:pPr lvl="1"/>
            <a:endParaRPr lang="en-GB" sz="1600" dirty="0"/>
          </a:p>
          <a:p>
            <a:pPr lvl="1"/>
            <a:endParaRPr lang="en-GB" sz="1600" dirty="0"/>
          </a:p>
          <a:p>
            <a:pPr lvl="1"/>
            <a:endParaRPr lang="en-GB" sz="1600" dirty="0"/>
          </a:p>
        </p:txBody>
      </p:sp>
    </p:spTree>
  </p:cSld>
  <p:clrMapOvr>
    <a:masterClrMapping/>
  </p:clrMapOvr>
</p:sld>
</file>

<file path=ppt/theme/theme1.xml><?xml version="1.0" encoding="utf-8"?>
<a:theme xmlns:a="http://schemas.openxmlformats.org/drawingml/2006/main" name="INTRA-finaltemplate">
  <a:themeElements>
    <a:clrScheme name="">
      <a:dk1>
        <a:srgbClr val="0079AD"/>
      </a:dk1>
      <a:lt1>
        <a:srgbClr val="FFFFFF"/>
      </a:lt1>
      <a:dk2>
        <a:srgbClr val="00274C"/>
      </a:dk2>
      <a:lt2>
        <a:srgbClr val="808080"/>
      </a:lt2>
      <a:accent1>
        <a:srgbClr val="19BDC9"/>
      </a:accent1>
      <a:accent2>
        <a:srgbClr val="74B64A"/>
      </a:accent2>
      <a:accent3>
        <a:srgbClr val="FFFFFF"/>
      </a:accent3>
      <a:accent4>
        <a:srgbClr val="006693"/>
      </a:accent4>
      <a:accent5>
        <a:srgbClr val="ABDBE1"/>
      </a:accent5>
      <a:accent6>
        <a:srgbClr val="68A542"/>
      </a:accent6>
      <a:hlink>
        <a:srgbClr val="EC297B"/>
      </a:hlink>
      <a:folHlink>
        <a:srgbClr val="FFC121"/>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INTRA-finaltemplate</Template>
  <TotalTime>1548</TotalTime>
  <Words>2791</Words>
  <Application>Microsoft Office PowerPoint</Application>
  <PresentationFormat>On-screen Show (4:3)</PresentationFormat>
  <Paragraphs>268</Paragraphs>
  <Slides>38</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ＭＳ Ｐゴシック</vt:lpstr>
      <vt:lpstr>Arial</vt:lpstr>
      <vt:lpstr>Calibri</vt:lpstr>
      <vt:lpstr>Helvetica CE</vt:lpstr>
      <vt:lpstr>Symbol</vt:lpstr>
      <vt:lpstr>Wingdings</vt:lpstr>
      <vt:lpstr>INTRA-finaltemplate</vt:lpstr>
      <vt:lpstr>INTRA group Practical Hints and Tips for IUC placement</vt:lpstr>
      <vt:lpstr>INTRA group: Intrauterine coNtraception: Translating Research into Action</vt:lpstr>
      <vt:lpstr>Core Slide Kit: Terms of use</vt:lpstr>
      <vt:lpstr>In this series:</vt:lpstr>
      <vt:lpstr>PowerPoint Presentation</vt:lpstr>
      <vt:lpstr>Rationale</vt:lpstr>
      <vt:lpstr>Methodology </vt:lpstr>
      <vt:lpstr>PowerPoint Presentation</vt:lpstr>
      <vt:lpstr>Pharmacological strategies </vt:lpstr>
      <vt:lpstr>Pre-placement cervical priming with misoprostol</vt:lpstr>
      <vt:lpstr>Pre-placement oral analgesia with NSAIDs</vt:lpstr>
      <vt:lpstr>Pre-placement local anaesthesia: lignocaine gel </vt:lpstr>
      <vt:lpstr>Pre-placement local anaesthesia: injectables</vt:lpstr>
      <vt:lpstr>Post-placement pharmacological therapy with NSAIDs</vt:lpstr>
      <vt:lpstr>Summary of pharmacological strategies </vt:lpstr>
      <vt:lpstr>PowerPoint Presentation</vt:lpstr>
      <vt:lpstr>Increased anxiety and perception of pain</vt:lpstr>
      <vt:lpstr>PowerPoint Presentation</vt:lpstr>
      <vt:lpstr>Aims</vt:lpstr>
      <vt:lpstr>Pre-placement considerations</vt:lpstr>
      <vt:lpstr>Scheduling of the placement procedure</vt:lpstr>
      <vt:lpstr>Pre-placement counselling</vt:lpstr>
      <vt:lpstr>Pre-placement screening</vt:lpstr>
      <vt:lpstr>Cervical priming </vt:lpstr>
      <vt:lpstr> Pre-placement oral analgesia</vt:lpstr>
      <vt:lpstr>Uterine Sounding and IUC placement </vt:lpstr>
      <vt:lpstr>Assessing the position of the uterus</vt:lpstr>
      <vt:lpstr>Cleansing the cervix</vt:lpstr>
      <vt:lpstr>Sounding the uterus (1)</vt:lpstr>
      <vt:lpstr>Sounding the uterus (2)</vt:lpstr>
      <vt:lpstr>Management of pain</vt:lpstr>
      <vt:lpstr>Paracervical block – Anaesthetic agents</vt:lpstr>
      <vt:lpstr>Paracervical block – Instruments </vt:lpstr>
      <vt:lpstr>Paracervical block – Administration technique</vt:lpstr>
      <vt:lpstr>Cutting the threads</vt:lpstr>
      <vt:lpstr>Post-placement </vt:lpstr>
      <vt:lpstr>Post-placement considerations</vt:lpstr>
      <vt:lpstr>Post-placement considerations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 module 4 - Practical hints &amp; tips for IUC placement</dc:title>
  <dc:subject>A slide deck containing practical hints &amp; tips for IUC placement recommended by INTRA group experts</dc:subject>
  <dc:creator>clare.hines</dc:creator>
  <cp:keywords>Healthcare Professional, HCP, intrauterine, contraception, contraceptives, education, counselling, checklist, INTRA, LARC, long-acting reversible, women, barriers, health</cp:keywords>
  <cp:lastModifiedBy>Luke Pembroke</cp:lastModifiedBy>
  <cp:revision>129</cp:revision>
  <dcterms:created xsi:type="dcterms:W3CDTF">2011-10-24T11:18:10Z</dcterms:created>
  <dcterms:modified xsi:type="dcterms:W3CDTF">2016-06-09T09:10:45Z</dcterms:modified>
</cp:coreProperties>
</file>