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34" r:id="rId2"/>
    <p:sldMasterId id="2147483750" r:id="rId3"/>
    <p:sldMasterId id="2147483762" r:id="rId4"/>
    <p:sldMasterId id="2147483778" r:id="rId5"/>
    <p:sldMasterId id="2147483790" r:id="rId6"/>
  </p:sldMasterIdLst>
  <p:notesMasterIdLst>
    <p:notesMasterId r:id="rId42"/>
  </p:notesMasterIdLst>
  <p:handoutMasterIdLst>
    <p:handoutMasterId r:id="rId43"/>
  </p:handoutMasterIdLst>
  <p:sldIdLst>
    <p:sldId id="796" r:id="rId7"/>
    <p:sldId id="894" r:id="rId8"/>
    <p:sldId id="886" r:id="rId9"/>
    <p:sldId id="798" r:id="rId10"/>
    <p:sldId id="873" r:id="rId11"/>
    <p:sldId id="851" r:id="rId12"/>
    <p:sldId id="879" r:id="rId13"/>
    <p:sldId id="878" r:id="rId14"/>
    <p:sldId id="803" r:id="rId15"/>
    <p:sldId id="804" r:id="rId16"/>
    <p:sldId id="805" r:id="rId17"/>
    <p:sldId id="874" r:id="rId18"/>
    <p:sldId id="865" r:id="rId19"/>
    <p:sldId id="806" r:id="rId20"/>
    <p:sldId id="807" r:id="rId21"/>
    <p:sldId id="814" r:id="rId22"/>
    <p:sldId id="888" r:id="rId23"/>
    <p:sldId id="889" r:id="rId24"/>
    <p:sldId id="876" r:id="rId25"/>
    <p:sldId id="859" r:id="rId26"/>
    <p:sldId id="881" r:id="rId27"/>
    <p:sldId id="838" r:id="rId28"/>
    <p:sldId id="840" r:id="rId29"/>
    <p:sldId id="842" r:id="rId30"/>
    <p:sldId id="890" r:id="rId31"/>
    <p:sldId id="891" r:id="rId32"/>
    <p:sldId id="875" r:id="rId33"/>
    <p:sldId id="892" r:id="rId34"/>
    <p:sldId id="861" r:id="rId35"/>
    <p:sldId id="822" r:id="rId36"/>
    <p:sldId id="844" r:id="rId37"/>
    <p:sldId id="871" r:id="rId38"/>
    <p:sldId id="893" r:id="rId39"/>
    <p:sldId id="847" r:id="rId40"/>
    <p:sldId id="864" r:id="rId41"/>
  </p:sldIdLst>
  <p:sldSz cx="9144000" cy="6858000" type="screen4x3"/>
  <p:notesSz cx="6858000" cy="9715500"/>
  <p:defaultTextStyle>
    <a:defPPr>
      <a:defRPr lang="en-GB"/>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n Hamilton" initials="" lastIdx="63" clrIdx="0"/>
  <p:cmAuthor id="7" name="Luke Pembroke" initials="LP" lastIdx="1" clrIdx="7">
    <p:extLst/>
  </p:cmAuthor>
  <p:cmAuthor id="1" name="Sophie Dyer" initials="" lastIdx="30" clrIdx="1"/>
  <p:cmAuthor id="8" name="Piet Weinreich" initials="PW" lastIdx="7" clrIdx="8"/>
  <p:cmAuthor id="2" name="Nicole Moores" initials="" lastIdx="29" clrIdx="2"/>
  <p:cmAuthor id="9" name="LH" initials="l" lastIdx="35" clrIdx="9">
    <p:extLst/>
  </p:cmAuthor>
  <p:cmAuthor id="3" name="Jez" initials="" lastIdx="35" clrIdx="3"/>
  <p:cmAuthor id="10" name="Louise Newton" initials="LN" lastIdx="13" clrIdx="10">
    <p:extLst/>
  </p:cmAuthor>
  <p:cmAuthor id="4" name="kjb" initials="kjb" lastIdx="5" clrIdx="4"/>
  <p:cmAuthor id="11" name="Fergus Taylor" initials="FT" lastIdx="7" clrIdx="11">
    <p:extLst>
      <p:ext uri="{19B8F6BF-5375-455C-9EA6-DF929625EA0E}">
        <p15:presenceInfo xmlns:p15="http://schemas.microsoft.com/office/powerpoint/2012/main" userId="Fergus Taylor" providerId="None"/>
      </p:ext>
    </p:extLst>
  </p:cmAuthor>
  <p:cmAuthor id="5" name="Sophie Dyer" initials="SD" lastIdx="82" clrIdx="5">
    <p:extLst/>
  </p:cmAuthor>
  <p:cmAuthor id="6" name="Cecilia Caetano" initials="CC" lastIdx="19"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64A"/>
    <a:srgbClr val="B01055"/>
    <a:srgbClr val="19BDC9"/>
    <a:srgbClr val="EC297B"/>
    <a:srgbClr val="0079AD"/>
    <a:srgbClr val="FBD5E5"/>
    <a:srgbClr val="DDF4FF"/>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3" autoAdjust="0"/>
    <p:restoredTop sz="89890" autoAdjust="0"/>
  </p:normalViewPr>
  <p:slideViewPr>
    <p:cSldViewPr>
      <p:cViewPr varScale="1">
        <p:scale>
          <a:sx n="102" d="100"/>
          <a:sy n="102" d="100"/>
        </p:scale>
        <p:origin x="16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1" d="100"/>
          <a:sy n="81" d="100"/>
        </p:scale>
        <p:origin x="3894" y="90"/>
      </p:cViewPr>
      <p:guideLst>
        <p:guide orient="horz" pos="306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8577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eaLnBrk="0" hangingPunct="0">
              <a:defRPr sz="1200" dirty="0">
                <a:latin typeface="Arial" charset="0"/>
                <a:ea typeface="ＭＳ Ｐゴシック" pitchFamily="112" charset="-128"/>
                <a:cs typeface="+mn-cs"/>
              </a:defRPr>
            </a:lvl1pPr>
          </a:lstStyle>
          <a:p>
            <a:pPr>
              <a:defRPr/>
            </a:pPr>
            <a:endParaRPr lang="en-GB"/>
          </a:p>
        </p:txBody>
      </p:sp>
      <p:sp>
        <p:nvSpPr>
          <p:cNvPr id="4099" name="Rectangle 3"/>
          <p:cNvSpPr>
            <a:spLocks noGrp="1" noChangeArrowheads="1"/>
          </p:cNvSpPr>
          <p:nvPr>
            <p:ph type="dt" sz="quarter" idx="1"/>
          </p:nvPr>
        </p:nvSpPr>
        <p:spPr bwMode="auto">
          <a:xfrm>
            <a:off x="3886200" y="0"/>
            <a:ext cx="2971800" cy="48577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lgn="r" eaLnBrk="0" hangingPunct="0">
              <a:defRPr sz="1200" dirty="0">
                <a:latin typeface="Arial" charset="0"/>
                <a:ea typeface="ＭＳ Ｐゴシック" pitchFamily="112" charset="-128"/>
                <a:cs typeface="+mn-cs"/>
              </a:defRPr>
            </a:lvl1pPr>
          </a:lstStyle>
          <a:p>
            <a:pPr>
              <a:defRPr/>
            </a:pPr>
            <a:endParaRPr lang="en-GB"/>
          </a:p>
        </p:txBody>
      </p:sp>
      <p:sp>
        <p:nvSpPr>
          <p:cNvPr id="4100" name="Rectangle 4"/>
          <p:cNvSpPr>
            <a:spLocks noGrp="1" noChangeArrowheads="1"/>
          </p:cNvSpPr>
          <p:nvPr>
            <p:ph type="ftr" sz="quarter" idx="2"/>
          </p:nvPr>
        </p:nvSpPr>
        <p:spPr bwMode="auto">
          <a:xfrm>
            <a:off x="0" y="9229725"/>
            <a:ext cx="2971800" cy="485775"/>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eaLnBrk="0" hangingPunct="0">
              <a:defRPr sz="1200" dirty="0">
                <a:latin typeface="Arial" charset="0"/>
                <a:ea typeface="ＭＳ Ｐゴシック" pitchFamily="112" charset="-128"/>
                <a:cs typeface="+mn-cs"/>
              </a:defRPr>
            </a:lvl1pPr>
          </a:lstStyle>
          <a:p>
            <a:pPr>
              <a:defRPr/>
            </a:pPr>
            <a:endParaRPr lang="en-GB"/>
          </a:p>
        </p:txBody>
      </p:sp>
      <p:sp>
        <p:nvSpPr>
          <p:cNvPr id="4101" name="Rectangle 5"/>
          <p:cNvSpPr>
            <a:spLocks noGrp="1" noChangeArrowheads="1"/>
          </p:cNvSpPr>
          <p:nvPr>
            <p:ph type="sldNum" sz="quarter" idx="3"/>
          </p:nvPr>
        </p:nvSpPr>
        <p:spPr bwMode="auto">
          <a:xfrm>
            <a:off x="3886200" y="9229725"/>
            <a:ext cx="2971800" cy="485775"/>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F7AC2594-855F-4449-A3D9-AFB6A9A69180}" type="slidenum">
              <a:rPr lang="en-GB"/>
              <a:pPr>
                <a:defRPr/>
              </a:pPr>
              <a:t>‹#›</a:t>
            </a:fld>
            <a:endParaRPr lang="en-GB"/>
          </a:p>
        </p:txBody>
      </p:sp>
    </p:spTree>
    <p:extLst>
      <p:ext uri="{BB962C8B-B14F-4D97-AF65-F5344CB8AC3E}">
        <p14:creationId xmlns:p14="http://schemas.microsoft.com/office/powerpoint/2010/main" val="2149509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8577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eaLnBrk="0" hangingPunct="0">
              <a:defRPr sz="1200" dirty="0">
                <a:latin typeface="Arial" charset="0"/>
                <a:ea typeface="ＭＳ Ｐゴシック" pitchFamily="112" charset="-128"/>
                <a:cs typeface="+mn-cs"/>
              </a:defRPr>
            </a:lvl1pPr>
          </a:lstStyle>
          <a:p>
            <a:pPr>
              <a:defRPr/>
            </a:pPr>
            <a:endParaRPr lang="en-GB"/>
          </a:p>
        </p:txBody>
      </p:sp>
      <p:sp>
        <p:nvSpPr>
          <p:cNvPr id="6147" name="Rectangle 3"/>
          <p:cNvSpPr>
            <a:spLocks noGrp="1" noChangeArrowheads="1"/>
          </p:cNvSpPr>
          <p:nvPr>
            <p:ph type="dt" idx="1"/>
          </p:nvPr>
        </p:nvSpPr>
        <p:spPr bwMode="auto">
          <a:xfrm>
            <a:off x="3886200" y="0"/>
            <a:ext cx="2971800" cy="48577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lgn="r" eaLnBrk="0" hangingPunct="0">
              <a:defRPr sz="1200" dirty="0">
                <a:latin typeface="Arial" charset="0"/>
                <a:ea typeface="ＭＳ Ｐゴシック" pitchFamily="112" charset="-128"/>
                <a:cs typeface="+mn-cs"/>
              </a:defRPr>
            </a:lvl1pPr>
          </a:lstStyle>
          <a:p>
            <a:pPr>
              <a:defRPr/>
            </a:pPr>
            <a:endParaRPr lang="en-GB"/>
          </a:p>
        </p:txBody>
      </p:sp>
      <p:sp>
        <p:nvSpPr>
          <p:cNvPr id="87044"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614863"/>
            <a:ext cx="5029200" cy="437197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229725"/>
            <a:ext cx="2971800" cy="485775"/>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eaLnBrk="0" hangingPunct="0">
              <a:defRPr sz="1200" dirty="0">
                <a:latin typeface="Arial" charset="0"/>
                <a:ea typeface="ＭＳ Ｐゴシック" pitchFamily="112" charset="-128"/>
                <a:cs typeface="+mn-cs"/>
              </a:defRPr>
            </a:lvl1pPr>
          </a:lstStyle>
          <a:p>
            <a:pPr>
              <a:defRPr/>
            </a:pPr>
            <a:endParaRPr lang="en-GB"/>
          </a:p>
        </p:txBody>
      </p:sp>
      <p:sp>
        <p:nvSpPr>
          <p:cNvPr id="6151" name="Rectangle 7"/>
          <p:cNvSpPr>
            <a:spLocks noGrp="1" noChangeArrowheads="1"/>
          </p:cNvSpPr>
          <p:nvPr>
            <p:ph type="sldNum" sz="quarter" idx="5"/>
          </p:nvPr>
        </p:nvSpPr>
        <p:spPr bwMode="auto">
          <a:xfrm>
            <a:off x="3886200" y="9229725"/>
            <a:ext cx="2971800" cy="485775"/>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55E4EACD-0B83-40DC-82F9-496B5D720BBF}" type="slidenum">
              <a:rPr lang="en-GB"/>
              <a:pPr>
                <a:defRPr/>
              </a:pPr>
              <a:t>‹#›</a:t>
            </a:fld>
            <a:endParaRPr lang="en-GB"/>
          </a:p>
        </p:txBody>
      </p:sp>
    </p:spTree>
    <p:extLst>
      <p:ext uri="{BB962C8B-B14F-4D97-AF65-F5344CB8AC3E}">
        <p14:creationId xmlns:p14="http://schemas.microsoft.com/office/powerpoint/2010/main" val="25429394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90115" name="Slide Number Placeholder 3"/>
          <p:cNvSpPr>
            <a:spLocks noGrp="1"/>
          </p:cNvSpPr>
          <p:nvPr>
            <p:ph type="sldNum" sz="quarter" idx="5"/>
          </p:nvPr>
        </p:nvSpPr>
        <p:spPr>
          <a:noFill/>
        </p:spPr>
        <p:txBody>
          <a:bodyPr/>
          <a:lstStyle/>
          <a:p>
            <a:fld id="{DB27BC21-9E5D-49DE-BC7A-3C95F8C471EA}" type="slidenum">
              <a:rPr lang="en-GB" smtClean="0">
                <a:ea typeface="ＭＳ Ｐゴシック" pitchFamily="34" charset="-128"/>
              </a:rPr>
              <a:pPr/>
              <a:t>1</a:t>
            </a:fld>
            <a:endParaRPr lang="en-GB" dirty="0">
              <a:ea typeface="ＭＳ Ｐゴシック" pitchFamily="34" charset="-128"/>
            </a:endParaRPr>
          </a:p>
        </p:txBody>
      </p:sp>
    </p:spTree>
    <p:extLst>
      <p:ext uri="{BB962C8B-B14F-4D97-AF65-F5344CB8AC3E}">
        <p14:creationId xmlns:p14="http://schemas.microsoft.com/office/powerpoint/2010/main" val="43114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p:spPr>
        <p:txBody>
          <a:bodyPr/>
          <a:lstStyle/>
          <a:p>
            <a:r>
              <a:rPr lang="en-US" sz="1100" b="1" dirty="0">
                <a:latin typeface="+mj-lt"/>
                <a:ea typeface="ＭＳ Ｐゴシック" pitchFamily="34" charset="-128"/>
              </a:rPr>
              <a:t>Speaker notes:</a:t>
            </a:r>
            <a:endParaRPr lang="en-US" sz="1100" b="0" dirty="0">
              <a:latin typeface="+mj-lt"/>
              <a:ea typeface="ＭＳ Ｐゴシック" pitchFamily="34" charset="-128"/>
            </a:endParaRPr>
          </a:p>
          <a:p>
            <a:pPr marL="171450" indent="-171450">
              <a:buFont typeface="Arial"/>
              <a:buChar char="•"/>
            </a:pPr>
            <a:r>
              <a:rPr lang="en-US" sz="1100" b="0" dirty="0">
                <a:latin typeface="+mj-lt"/>
                <a:ea typeface="ＭＳ Ｐゴシック" pitchFamily="34" charset="-128"/>
              </a:rPr>
              <a:t>This slide is</a:t>
            </a:r>
            <a:r>
              <a:rPr lang="en-US" sz="1100" b="0" baseline="0" dirty="0">
                <a:latin typeface="+mj-lt"/>
                <a:ea typeface="ＭＳ Ｐゴシック" pitchFamily="34" charset="-128"/>
              </a:rPr>
              <a:t> hidden but may be ‘un-hidden’ if felt to be a useful signposting slide.</a:t>
            </a:r>
            <a:endParaRPr lang="en-US" sz="1100" b="0" dirty="0">
              <a:latin typeface="+mj-lt"/>
              <a:ea typeface="ＭＳ Ｐゴシック" pitchFamily="34" charset="-128"/>
            </a:endParaRPr>
          </a:p>
        </p:txBody>
      </p:sp>
      <p:sp>
        <p:nvSpPr>
          <p:cNvPr id="102403" name="Slide Number Placeholder 3"/>
          <p:cNvSpPr>
            <a:spLocks noGrp="1"/>
          </p:cNvSpPr>
          <p:nvPr>
            <p:ph type="sldNum" sz="quarter" idx="5"/>
          </p:nvPr>
        </p:nvSpPr>
        <p:spPr>
          <a:noFill/>
        </p:spPr>
        <p:txBody>
          <a:bodyPr/>
          <a:lstStyle/>
          <a:p>
            <a:fld id="{4B2ADAF2-8EDA-45F8-A2FC-1313524B87AC}" type="slidenum">
              <a:rPr lang="en-GB" smtClean="0">
                <a:ea typeface="ＭＳ Ｐゴシック" pitchFamily="34" charset="-128"/>
              </a:rPr>
              <a:pPr/>
              <a:t>10</a:t>
            </a:fld>
            <a:endParaRPr lang="en-GB" dirty="0">
              <a:ea typeface="ＭＳ Ｐゴシック" pitchFamily="34" charset="-128"/>
            </a:endParaRPr>
          </a:p>
        </p:txBody>
      </p:sp>
    </p:spTree>
    <p:extLst>
      <p:ext uri="{BB962C8B-B14F-4D97-AF65-F5344CB8AC3E}">
        <p14:creationId xmlns:p14="http://schemas.microsoft.com/office/powerpoint/2010/main" val="390236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p:spPr>
        <p:txBody>
          <a:bodyPr/>
          <a:lstStyle/>
          <a:p>
            <a:r>
              <a:rPr lang="en-US" sz="1100" b="1" dirty="0">
                <a:latin typeface="+mj-lt"/>
                <a:ea typeface="ＭＳ Ｐゴシック" pitchFamily="34" charset="-128"/>
              </a:rPr>
              <a:t>Speaker notes:</a:t>
            </a:r>
          </a:p>
          <a:p>
            <a:pPr marL="171450" indent="-171450">
              <a:buFont typeface="Arial"/>
              <a:buChar char="•"/>
            </a:pPr>
            <a:r>
              <a:rPr lang="en-US" sz="1100" dirty="0">
                <a:latin typeface="+mj-lt"/>
                <a:ea typeface="ＭＳ Ｐゴシック" pitchFamily="34" charset="-128"/>
              </a:rPr>
              <a:t>The INTRA group conducted an </a:t>
            </a:r>
            <a:r>
              <a:rPr lang="en-US" sz="1100" dirty="0">
                <a:latin typeface="+mj-lt"/>
              </a:rPr>
              <a:t>online search for papers published between 2010 - 2015 using the following key words:</a:t>
            </a:r>
          </a:p>
          <a:p>
            <a:pPr marL="628650" lvl="1" indent="-171450">
              <a:buFont typeface="Arial"/>
              <a:buChar char="•"/>
            </a:pPr>
            <a:r>
              <a:rPr lang="en-US" sz="1100" dirty="0">
                <a:latin typeface="+mj-lt"/>
              </a:rPr>
              <a:t>“Long-acting reversible contraception (LARC)”</a:t>
            </a:r>
          </a:p>
          <a:p>
            <a:pPr marL="628650" lvl="1" indent="-171450">
              <a:buFont typeface="Arial"/>
              <a:buChar char="•"/>
            </a:pPr>
            <a:r>
              <a:rPr lang="en-US" sz="1100" dirty="0">
                <a:latin typeface="+mj-lt"/>
              </a:rPr>
              <a:t>“Intrauterine contraception (IUC)”</a:t>
            </a:r>
          </a:p>
          <a:p>
            <a:pPr marL="628650" lvl="1" indent="-171450">
              <a:buFont typeface="Arial"/>
              <a:buChar char="•"/>
            </a:pPr>
            <a:r>
              <a:rPr lang="en-US" sz="1100" dirty="0">
                <a:latin typeface="+mj-lt"/>
              </a:rPr>
              <a:t>“Pelvic inflammatory disease (PID)”</a:t>
            </a:r>
          </a:p>
          <a:p>
            <a:pPr marL="628650" lvl="1" indent="-171450">
              <a:buFont typeface="Arial"/>
              <a:buChar char="•"/>
            </a:pPr>
            <a:r>
              <a:rPr lang="en-US" sz="1100" dirty="0">
                <a:latin typeface="+mj-lt"/>
              </a:rPr>
              <a:t>“Established generic and proprietary IUC devices”</a:t>
            </a:r>
          </a:p>
          <a:p>
            <a:pPr marL="171450" indent="-171450">
              <a:buFont typeface="Arial"/>
              <a:buChar char="•"/>
            </a:pPr>
            <a:r>
              <a:rPr lang="en-US" sz="1100" dirty="0">
                <a:latin typeface="+mj-lt"/>
              </a:rPr>
              <a:t>The INTRA group also proposed additional papers that would inform the review.</a:t>
            </a:r>
          </a:p>
          <a:p>
            <a:pPr marL="171450" indent="-171450">
              <a:buFont typeface="Arial"/>
              <a:buChar char="•"/>
            </a:pPr>
            <a:endParaRPr lang="en-US" dirty="0">
              <a:ea typeface="ＭＳ Ｐゴシック" pitchFamily="34" charset="-128"/>
            </a:endParaRPr>
          </a:p>
          <a:p>
            <a:endParaRPr lang="en-US" dirty="0">
              <a:ea typeface="ＭＳ Ｐゴシック" pitchFamily="34" charset="-128"/>
            </a:endParaRPr>
          </a:p>
        </p:txBody>
      </p:sp>
      <p:sp>
        <p:nvSpPr>
          <p:cNvPr id="104451" name="Slide Number Placeholder 3"/>
          <p:cNvSpPr>
            <a:spLocks noGrp="1"/>
          </p:cNvSpPr>
          <p:nvPr>
            <p:ph type="sldNum" sz="quarter" idx="5"/>
          </p:nvPr>
        </p:nvSpPr>
        <p:spPr>
          <a:noFill/>
        </p:spPr>
        <p:txBody>
          <a:bodyPr/>
          <a:lstStyle/>
          <a:p>
            <a:fld id="{653666C7-EC3B-4F00-81BC-7FA68A78B8ED}" type="slidenum">
              <a:rPr lang="en-GB" smtClean="0">
                <a:ea typeface="ＭＳ Ｐゴシック" pitchFamily="34" charset="-128"/>
              </a:rPr>
              <a:pPr/>
              <a:t>11</a:t>
            </a:fld>
            <a:endParaRPr lang="en-GB" dirty="0">
              <a:ea typeface="ＭＳ Ｐゴシック" pitchFamily="34" charset="-128"/>
            </a:endParaRPr>
          </a:p>
        </p:txBody>
      </p:sp>
    </p:spTree>
    <p:extLst>
      <p:ext uri="{BB962C8B-B14F-4D97-AF65-F5344CB8AC3E}">
        <p14:creationId xmlns:p14="http://schemas.microsoft.com/office/powerpoint/2010/main" val="87495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p:spPr>
        <p:txBody>
          <a:bodyPr/>
          <a:lstStyle/>
          <a:p>
            <a:r>
              <a:rPr lang="en-US" sz="1100" b="1" dirty="0">
                <a:latin typeface="+mj-lt"/>
                <a:ea typeface="ＭＳ Ｐゴシック" pitchFamily="34" charset="-128"/>
              </a:rPr>
              <a:t>Speaker notes:</a:t>
            </a:r>
          </a:p>
          <a:p>
            <a:pPr marL="171450" indent="-171450">
              <a:buFont typeface="Arial"/>
              <a:buChar char="•"/>
            </a:pPr>
            <a:r>
              <a:rPr lang="en-US" sz="1100" dirty="0">
                <a:latin typeface="+mj-lt"/>
              </a:rPr>
              <a:t>Resulting publications were screened and key studies and reviews selected.</a:t>
            </a:r>
          </a:p>
          <a:p>
            <a:pPr marL="171450" indent="-171450">
              <a:buFont typeface="Arial"/>
              <a:buChar char="•"/>
            </a:pPr>
            <a:r>
              <a:rPr lang="en-US" sz="1100" dirty="0">
                <a:latin typeface="+mj-lt"/>
              </a:rPr>
              <a:t>Efforts were made to include</a:t>
            </a:r>
            <a:r>
              <a:rPr lang="en-US" sz="1100" baseline="0" dirty="0">
                <a:latin typeface="+mj-lt"/>
              </a:rPr>
              <a:t> studies that provided:</a:t>
            </a:r>
          </a:p>
          <a:p>
            <a:pPr marL="628650" lvl="1" indent="-171450">
              <a:buFont typeface="Arial"/>
              <a:buChar char="•"/>
            </a:pPr>
            <a:r>
              <a:rPr lang="en-US" sz="1100" dirty="0">
                <a:latin typeface="+mj-lt"/>
              </a:rPr>
              <a:t>a global spread of data regarding incidence of PID;</a:t>
            </a:r>
          </a:p>
          <a:p>
            <a:pPr marL="628650" lvl="1" indent="-171450">
              <a:buFont typeface="Arial"/>
              <a:buChar char="•"/>
            </a:pPr>
            <a:r>
              <a:rPr lang="en-US" sz="1100" dirty="0">
                <a:latin typeface="+mj-lt"/>
              </a:rPr>
              <a:t>a variety of study population (age, parity, risk of STI);</a:t>
            </a:r>
          </a:p>
          <a:p>
            <a:pPr marL="628650" lvl="1" indent="-171450">
              <a:buFont typeface="Arial"/>
              <a:buChar char="•"/>
            </a:pPr>
            <a:r>
              <a:rPr lang="en-US" sz="1100" dirty="0">
                <a:latin typeface="+mj-lt"/>
              </a:rPr>
              <a:t>different types of study (observation, retrospective, phase III).</a:t>
            </a:r>
          </a:p>
          <a:p>
            <a:pPr marL="628650" lvl="1" indent="-171450">
              <a:buFont typeface="Arial"/>
              <a:buChar char="•"/>
            </a:pPr>
            <a:endParaRPr lang="en-US" dirty="0">
              <a:ea typeface="ＭＳ Ｐゴシック" pitchFamily="34" charset="-128"/>
            </a:endParaRPr>
          </a:p>
          <a:p>
            <a:endParaRPr lang="en-US" dirty="0">
              <a:ea typeface="ＭＳ Ｐゴシック" pitchFamily="34" charset="-128"/>
            </a:endParaRPr>
          </a:p>
        </p:txBody>
      </p:sp>
      <p:sp>
        <p:nvSpPr>
          <p:cNvPr id="106499" name="Slide Number Placeholder 3"/>
          <p:cNvSpPr>
            <a:spLocks noGrp="1"/>
          </p:cNvSpPr>
          <p:nvPr>
            <p:ph type="sldNum" sz="quarter" idx="5"/>
          </p:nvPr>
        </p:nvSpPr>
        <p:spPr>
          <a:noFill/>
        </p:spPr>
        <p:txBody>
          <a:bodyPr/>
          <a:lstStyle/>
          <a:p>
            <a:fld id="{431DEFED-92BA-461F-86FF-8D2DF0DAF6EF}" type="slidenum">
              <a:rPr lang="en-GB" smtClean="0">
                <a:ea typeface="ＭＳ Ｐゴシック" pitchFamily="34" charset="-128"/>
              </a:rPr>
              <a:pPr/>
              <a:t>12</a:t>
            </a:fld>
            <a:endParaRPr lang="en-GB" dirty="0">
              <a:ea typeface="ＭＳ Ｐゴシック" pitchFamily="34" charset="-128"/>
            </a:endParaRPr>
          </a:p>
        </p:txBody>
      </p:sp>
    </p:spTree>
    <p:extLst>
      <p:ext uri="{BB962C8B-B14F-4D97-AF65-F5344CB8AC3E}">
        <p14:creationId xmlns:p14="http://schemas.microsoft.com/office/powerpoint/2010/main" val="3984116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xfrm>
            <a:off x="548680" y="4425702"/>
            <a:ext cx="6048672" cy="4371975"/>
          </a:xfrm>
          <a:noFill/>
          <a:ln/>
        </p:spPr>
        <p:txBody>
          <a:bodyPr/>
          <a:lstStyle/>
          <a:p>
            <a:r>
              <a:rPr lang="en-US" sz="1100" b="1" dirty="0">
                <a:latin typeface="+mj-lt"/>
                <a:ea typeface="ＭＳ Ｐゴシック" pitchFamily="34" charset="-128"/>
              </a:rPr>
              <a:t>Speaker notes:</a:t>
            </a:r>
          </a:p>
          <a:p>
            <a:pPr marL="171450" indent="-171450">
              <a:buFont typeface="Arial"/>
              <a:buChar char="•"/>
            </a:pPr>
            <a:r>
              <a:rPr lang="en-US" sz="1100" dirty="0">
                <a:latin typeface="+mj-lt"/>
                <a:ea typeface="ＭＳ Ｐゴシック" pitchFamily="34" charset="-128"/>
              </a:rPr>
              <a:t>The PID Review includes review articles, recent large studies</a:t>
            </a:r>
            <a:r>
              <a:rPr lang="en-US" sz="1100" baseline="0" dirty="0">
                <a:latin typeface="+mj-lt"/>
                <a:ea typeface="ＭＳ Ｐゴシック" pitchFamily="34" charset="-128"/>
              </a:rPr>
              <a:t> and recent small studies.</a:t>
            </a:r>
          </a:p>
          <a:p>
            <a:pPr marL="171450" indent="-171450">
              <a:buFont typeface="Arial"/>
              <a:buChar char="•"/>
            </a:pPr>
            <a:r>
              <a:rPr lang="en-US" sz="1100" baseline="0" dirty="0">
                <a:latin typeface="+mj-lt"/>
                <a:ea typeface="ＭＳ Ｐゴシック" pitchFamily="34" charset="-128"/>
              </a:rPr>
              <a:t>These publications: </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GB" sz="1100" dirty="0">
                <a:latin typeface="+mj-lt"/>
              </a:rPr>
              <a:t>Cite and discuss both historic and recent data showing the incidence of PID to be low;</a:t>
            </a:r>
            <a:r>
              <a:rPr lang="en-GB" sz="1100" baseline="30000" dirty="0">
                <a:latin typeface="+mj-lt"/>
              </a:rPr>
              <a:t>1-6</a:t>
            </a:r>
            <a:endParaRPr lang="en-GB" sz="1100" dirty="0">
              <a:latin typeface="+mj-lt"/>
            </a:endParaRP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GB" sz="1100" dirty="0">
                <a:latin typeface="+mj-lt"/>
              </a:rPr>
              <a:t>Show the incidence of PID </a:t>
            </a:r>
            <a:r>
              <a:rPr lang="en-US" sz="1100" dirty="0">
                <a:latin typeface="+mj-lt"/>
              </a:rPr>
              <a:t>in women using IUC to be low, irrespective of age, parity, STI risk, and timing of STI screening and placement;</a:t>
            </a:r>
            <a:r>
              <a:rPr lang="en-US" sz="1100" baseline="30000" dirty="0">
                <a:latin typeface="+mj-lt"/>
              </a:rPr>
              <a:t>7-11</a:t>
            </a:r>
            <a:r>
              <a:rPr lang="en-US" sz="1100" dirty="0">
                <a:latin typeface="+mj-lt"/>
              </a:rPr>
              <a:t> </a:t>
            </a:r>
            <a:endParaRPr lang="en-GB" sz="1100" dirty="0">
              <a:latin typeface="+mj-lt"/>
            </a:endParaRP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US" sz="1100" dirty="0"/>
              <a:t>Support the findings of large-scale studies in specific populations.</a:t>
            </a:r>
            <a:r>
              <a:rPr lang="en-US" sz="1100" baseline="30000" dirty="0">
                <a:latin typeface="+mj-lt"/>
              </a:rPr>
              <a:t>12-14</a:t>
            </a:r>
            <a:endParaRPr lang="en-US" sz="1100" baseline="0" dirty="0">
              <a:latin typeface="+mj-lt"/>
              <a:ea typeface="ＭＳ Ｐゴシック" pitchFamily="34" charset="-128"/>
            </a:endParaRPr>
          </a:p>
          <a:p>
            <a:pPr marL="0" indent="0">
              <a:buFont typeface="Arial"/>
              <a:buNone/>
            </a:pPr>
            <a:r>
              <a:rPr lang="en-US" sz="1050" b="1" baseline="0" dirty="0">
                <a:latin typeface="+mj-lt"/>
                <a:ea typeface="ＭＳ Ｐゴシック" pitchFamily="34" charset="-128"/>
              </a:rPr>
              <a:t>References: </a:t>
            </a:r>
          </a:p>
          <a:p>
            <a:pPr marL="228600" indent="-228600">
              <a:buFont typeface="+mj-lt"/>
              <a:buAutoNum type="arabicPeriod"/>
            </a:pPr>
            <a:r>
              <a:rPr lang="en-GB" sz="1000" dirty="0">
                <a:solidFill>
                  <a:srgbClr val="000000"/>
                </a:solidFill>
                <a:latin typeface="+mj-lt"/>
                <a:ea typeface="ＭＳ Ｐゴシック" pitchFamily="34" charset="-128"/>
              </a:rPr>
              <a:t>Meirik O. Intrauterine devices – upper and lower genital tract infections. Review article. Contraception 2007;75(6 Suppl):S41-S47.</a:t>
            </a:r>
          </a:p>
          <a:p>
            <a:pPr marL="228600" indent="-228600">
              <a:buFont typeface="+mj-lt"/>
              <a:buAutoNum type="arabicPeriod"/>
            </a:pPr>
            <a:r>
              <a:rPr lang="en-GB" sz="1000" dirty="0">
                <a:solidFill>
                  <a:srgbClr val="000000"/>
                </a:solidFill>
                <a:latin typeface="+mj-lt"/>
                <a:ea typeface="ＭＳ Ｐゴシック" pitchFamily="34" charset="-128"/>
              </a:rPr>
              <a:t>Lyus R, et al. Use of the Mirena LNG-IUS and Paragard CuT380A intrauterine devices in nulliparous women. Contraception 2010;81(5):367-71.</a:t>
            </a:r>
          </a:p>
          <a:p>
            <a:pPr marL="228600" indent="-228600">
              <a:buFont typeface="+mj-lt"/>
              <a:buAutoNum type="arabicPeriod"/>
            </a:pPr>
            <a:r>
              <a:rPr lang="en-GB" sz="1000" dirty="0">
                <a:solidFill>
                  <a:srgbClr val="000000"/>
                </a:solidFill>
                <a:latin typeface="+mj-lt"/>
                <a:ea typeface="ＭＳ Ｐゴシック" pitchFamily="34" charset="-128"/>
              </a:rPr>
              <a:t>Blumenthal PD, et al. Strategies to prevent unintended pregnancy: increasing use of long-acting reversible contraception. Hum Reprod Update 2011;17(1):121-37.</a:t>
            </a:r>
          </a:p>
          <a:p>
            <a:pPr marL="228600" indent="-228600">
              <a:buFont typeface="+mj-lt"/>
              <a:buAutoNum type="arabicPeriod"/>
            </a:pPr>
            <a:r>
              <a:rPr lang="en-GB" sz="1000" dirty="0">
                <a:solidFill>
                  <a:srgbClr val="000000"/>
                </a:solidFill>
                <a:latin typeface="+mj-lt"/>
                <a:ea typeface="ＭＳ Ｐゴシック" pitchFamily="34" charset="-128"/>
              </a:rPr>
              <a:t>Carr, et al. Intrauterine Devices and Pelvic Inflammatory Disease Among Adolescents. J Adolesc Health 2013;52(4):S22-S28.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altLang="en-US" sz="1000" b="0" i="0" kern="1200" dirty="0">
                <a:solidFill>
                  <a:schemeClr val="tx1"/>
                </a:solidFill>
                <a:effectLst/>
                <a:latin typeface="Arial" charset="0"/>
                <a:ea typeface="ＭＳ Ｐゴシック" pitchFamily="112" charset="-128"/>
                <a:cs typeface="+mn-cs"/>
              </a:rPr>
              <a:t>Jatlaoui TC, et al. The safety of intrauterine contraception initiation among women with current asymptomatic cervical</a:t>
            </a:r>
            <a:r>
              <a:rPr lang="en-GB" altLang="en-US" sz="1000" b="0" i="0" kern="1200" baseline="0" dirty="0">
                <a:solidFill>
                  <a:schemeClr val="tx1"/>
                </a:solidFill>
                <a:effectLst/>
                <a:latin typeface="Arial" charset="0"/>
                <a:ea typeface="ＭＳ Ｐゴシック" pitchFamily="112" charset="-128"/>
                <a:cs typeface="+mn-cs"/>
              </a:rPr>
              <a:t> infections or at increased risk of sexually transmitted infections. Contraception 2016;94:701-712.</a:t>
            </a:r>
          </a:p>
          <a:p>
            <a:pPr marL="228600" indent="-228600">
              <a:buFont typeface="+mj-lt"/>
              <a:buAutoNum type="arabicPeriod"/>
            </a:pPr>
            <a:r>
              <a:rPr lang="en-GB" sz="1000" kern="1200" dirty="0">
                <a:solidFill>
                  <a:srgbClr val="000000"/>
                </a:solidFill>
                <a:latin typeface="Arial" charset="0"/>
                <a:ea typeface="ＭＳ Ｐゴシック" pitchFamily="34" charset="-128"/>
                <a:cs typeface="+mn-cs"/>
              </a:rPr>
              <a:t>Jatlaoui</a:t>
            </a:r>
            <a:r>
              <a:rPr lang="en-GB" sz="1000" kern="1200" baseline="0" dirty="0">
                <a:solidFill>
                  <a:srgbClr val="000000"/>
                </a:solidFill>
                <a:latin typeface="Arial" charset="0"/>
                <a:ea typeface="ＭＳ Ｐゴシック" pitchFamily="34" charset="-128"/>
                <a:cs typeface="+mn-cs"/>
              </a:rPr>
              <a:t> TC, et al. The safety of intrauterine devices amongst women: a systematic review. Contraception 2016;</a:t>
            </a:r>
            <a:r>
              <a:rPr lang="en-GB" sz="1050" b="0" i="0" kern="1200" dirty="0">
                <a:solidFill>
                  <a:schemeClr val="tx1"/>
                </a:solidFill>
                <a:effectLst/>
                <a:latin typeface="Arial" charset="0"/>
                <a:ea typeface="ＭＳ Ｐゴシック" pitchFamily="112" charset="-128"/>
                <a:cs typeface="+mn-cs"/>
              </a:rPr>
              <a:t>95(1):17-39.</a:t>
            </a:r>
            <a:endParaRPr lang="en-US" sz="1000" kern="1200" dirty="0">
              <a:solidFill>
                <a:srgbClr val="000000"/>
              </a:solidFill>
              <a:latin typeface="Arial" charset="0"/>
              <a:ea typeface="ＭＳ Ｐゴシック" pitchFamily="34" charset="-128"/>
              <a:cs typeface="+mn-cs"/>
            </a:endParaRPr>
          </a:p>
          <a:p>
            <a:pPr marL="228600" indent="-228600">
              <a:buFont typeface="+mj-lt"/>
              <a:buAutoNum type="arabicPeriod"/>
            </a:pPr>
            <a:r>
              <a:rPr lang="en-GB" altLang="en-US" sz="1000" dirty="0">
                <a:solidFill>
                  <a:srgbClr val="000000"/>
                </a:solidFill>
                <a:latin typeface="+mj-lt"/>
                <a:ea typeface="ＭＳ Ｐゴシック" pitchFamily="34" charset="-128"/>
              </a:rPr>
              <a:t>Sufrin CB, et al. </a:t>
            </a:r>
            <a:r>
              <a:rPr lang="en-GB" sz="1000" dirty="0">
                <a:solidFill>
                  <a:srgbClr val="000000"/>
                </a:solidFill>
                <a:latin typeface="+mj-lt"/>
                <a:ea typeface="ＭＳ Ｐゴシック" pitchFamily="34" charset="-128"/>
              </a:rPr>
              <a:t>Neisseria gonorrhea and Chlamydia trachomatis screening at intrauterine device insertion and pelvic inflammatory disease</a:t>
            </a:r>
            <a:r>
              <a:rPr lang="en-US" sz="1000" dirty="0">
                <a:solidFill>
                  <a:srgbClr val="000000"/>
                </a:solidFill>
                <a:latin typeface="+mj-lt"/>
                <a:ea typeface="ＭＳ Ｐゴシック" pitchFamily="34" charset="-128"/>
              </a:rPr>
              <a:t>. </a:t>
            </a:r>
            <a:r>
              <a:rPr lang="en-GB" sz="1000" dirty="0">
                <a:solidFill>
                  <a:srgbClr val="000000"/>
                </a:solidFill>
                <a:latin typeface="+mj-lt"/>
                <a:ea typeface="ＭＳ Ｐゴシック" pitchFamily="34" charset="-128"/>
              </a:rPr>
              <a:t>Obstet Gynecol 2012;120(6):1314-21. </a:t>
            </a:r>
          </a:p>
          <a:p>
            <a:pPr marL="228600" indent="-228600">
              <a:buFont typeface="+mj-lt"/>
              <a:buAutoNum type="arabicPeriod"/>
            </a:pPr>
            <a:r>
              <a:rPr lang="en-GB" sz="1000" dirty="0">
                <a:solidFill>
                  <a:srgbClr val="000000"/>
                </a:solidFill>
                <a:latin typeface="+mj-lt"/>
                <a:ea typeface="ＭＳ Ｐゴシック" pitchFamily="34" charset="-128"/>
              </a:rPr>
              <a:t>Birgisson NE. et al. Positive Testing for Neisseria gonorrhea and Chlamydia trachomatis and the Risk of Pelvic Inflammatory Disease in IUD Users. J Womens Health (Larchmt)</a:t>
            </a:r>
            <a:r>
              <a:rPr lang="en-GB" sz="1000" i="1" dirty="0">
                <a:solidFill>
                  <a:srgbClr val="000000"/>
                </a:solidFill>
                <a:latin typeface="+mj-lt"/>
                <a:ea typeface="ＭＳ Ｐゴシック" pitchFamily="34" charset="-128"/>
              </a:rPr>
              <a:t> </a:t>
            </a:r>
            <a:r>
              <a:rPr lang="en-GB" sz="1000" dirty="0">
                <a:solidFill>
                  <a:srgbClr val="000000"/>
                </a:solidFill>
                <a:latin typeface="+mj-lt"/>
                <a:ea typeface="ＭＳ Ｐゴシック" pitchFamily="34" charset="-128"/>
              </a:rPr>
              <a:t>2015;24(5):354-9</a:t>
            </a:r>
            <a:r>
              <a:rPr lang="en-US" altLang="en-US" sz="1000" dirty="0">
                <a:solidFill>
                  <a:srgbClr val="000000"/>
                </a:solidFill>
                <a:latin typeface="+mj-lt"/>
                <a:ea typeface="ＭＳ Ｐゴシック" pitchFamily="34" charset="-128"/>
              </a:rPr>
              <a:t>. </a:t>
            </a:r>
          </a:p>
          <a:p>
            <a:pPr marL="228600" indent="-228600">
              <a:buFont typeface="+mj-lt"/>
              <a:buAutoNum type="arabicPeriod"/>
            </a:pPr>
            <a:r>
              <a:rPr lang="en-GB" sz="1000" dirty="0">
                <a:solidFill>
                  <a:srgbClr val="000000"/>
                </a:solidFill>
                <a:latin typeface="+mj-lt"/>
                <a:ea typeface="ＭＳ Ｐゴシック" pitchFamily="34" charset="-128"/>
              </a:rPr>
              <a:t>Gemzell-Danielsson K. et al. The effect of age, parity and body mass index on the efficacy, safety, placement and user satisfaction associated with two low-dose levonorgestrel intrauterine contraceptive systems; subgroup analysis of data from a phase III trial. PLoS ONE 2015. </a:t>
            </a:r>
            <a:endParaRPr lang="en-US" sz="1000" dirty="0">
              <a:solidFill>
                <a:srgbClr val="000000"/>
              </a:solidFill>
              <a:latin typeface="+mj-lt"/>
              <a:ea typeface="ＭＳ Ｐゴシック" pitchFamily="34" charset="-128"/>
            </a:endParaRPr>
          </a:p>
          <a:p>
            <a:pPr marL="228600" indent="-228600">
              <a:buFont typeface="+mj-lt"/>
              <a:buAutoNum type="arabicPeriod"/>
            </a:pPr>
            <a:r>
              <a:rPr lang="en-GB" sz="1000" kern="1200" dirty="0">
                <a:solidFill>
                  <a:schemeClr val="tx1"/>
                </a:solidFill>
                <a:latin typeface="Arial" charset="0"/>
                <a:ea typeface="ＭＳ Ｐゴシック" pitchFamily="112" charset="-128"/>
                <a:cs typeface="+mn-cs"/>
              </a:rPr>
              <a:t>Turok D, et al. A prospective</a:t>
            </a:r>
            <a:r>
              <a:rPr lang="en-GB" sz="1000" kern="1200" baseline="0" dirty="0">
                <a:solidFill>
                  <a:schemeClr val="tx1"/>
                </a:solidFill>
                <a:latin typeface="Arial" charset="0"/>
                <a:ea typeface="ＭＳ Ｐゴシック" pitchFamily="112" charset="-128"/>
                <a:cs typeface="+mn-cs"/>
              </a:rPr>
              <a:t> assessment of pelvic infection risk following same-day sexually transmitted infection testing and levonorgestrl intrauterine system placement. Am J Obstet Gynecol 2016;215:599</a:t>
            </a:r>
            <a:endParaRPr lang="en-GB" sz="1000" kern="1200" dirty="0">
              <a:solidFill>
                <a:schemeClr val="tx1"/>
              </a:solidFill>
              <a:latin typeface="Arial" charset="0"/>
              <a:ea typeface="ＭＳ Ｐゴシック" pitchFamily="112" charset="-128"/>
              <a:cs typeface="+mn-cs"/>
            </a:endParaRPr>
          </a:p>
          <a:p>
            <a:pPr marL="228600" indent="-228600">
              <a:buFont typeface="+mj-lt"/>
              <a:buAutoNum type="arabicPeriod"/>
            </a:pPr>
            <a:r>
              <a:rPr lang="en-GB" sz="1000" kern="1200" dirty="0">
                <a:solidFill>
                  <a:schemeClr val="tx1"/>
                </a:solidFill>
                <a:latin typeface="Arial" charset="0"/>
                <a:ea typeface="ＭＳ Ｐゴシック" pitchFamily="112" charset="-128"/>
                <a:cs typeface="+mn-cs"/>
              </a:rPr>
              <a:t>Gemzell-Danielsson K, et al. Evaluation of a new,</a:t>
            </a:r>
            <a:r>
              <a:rPr lang="en-GB" sz="1000" kern="1200" baseline="0" dirty="0">
                <a:solidFill>
                  <a:schemeClr val="tx1"/>
                </a:solidFill>
                <a:latin typeface="Arial" charset="0"/>
                <a:ea typeface="ＭＳ Ｐゴシック" pitchFamily="112" charset="-128"/>
                <a:cs typeface="+mn-cs"/>
              </a:rPr>
              <a:t> low-dose levonorgestrel intrauterine contraceptive system over 5 years of use. Eur J Obstet Gynecol RB 2017;210:22-28.</a:t>
            </a:r>
          </a:p>
          <a:p>
            <a:pPr marL="228600" indent="-228600">
              <a:buFont typeface="+mj-lt"/>
              <a:buAutoNum type="arabicPeriod"/>
            </a:pPr>
            <a:r>
              <a:rPr lang="en-GB" sz="1000" dirty="0">
                <a:solidFill>
                  <a:srgbClr val="000000"/>
                </a:solidFill>
                <a:latin typeface="+mj-lt"/>
                <a:ea typeface="ＭＳ Ｐゴシック" pitchFamily="34" charset="-128"/>
              </a:rPr>
              <a:t>Bayer LL, et al. Adolescent experience with intrauterine device insertion and use: a retrospective cohort study. Contraception 2012;86(5):443-451.</a:t>
            </a:r>
          </a:p>
          <a:p>
            <a:pPr marL="228600" indent="-228600">
              <a:buFont typeface="+mj-lt"/>
              <a:buAutoNum type="arabicPeriod"/>
            </a:pPr>
            <a:r>
              <a:rPr lang="en-US" altLang="en-US" sz="1000" dirty="0">
                <a:solidFill>
                  <a:srgbClr val="000000"/>
                </a:solidFill>
                <a:latin typeface="+mj-lt"/>
                <a:ea typeface="ＭＳ Ｐゴシック" pitchFamily="34" charset="-128"/>
              </a:rPr>
              <a:t>Papic M, et al. Same day intrauterine device placement is rarely complicated by pelvic infection. Womens Health Issues 2015;25(1):22-7.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000" kern="1200" dirty="0">
                <a:solidFill>
                  <a:schemeClr val="tx1"/>
                </a:solidFill>
                <a:latin typeface="Arial" charset="0"/>
                <a:ea typeface="ＭＳ Ｐゴシック" pitchFamily="112" charset="-128"/>
                <a:cs typeface="+mn-cs"/>
              </a:rPr>
              <a:t>Gemzell-Danielsson K, et al. A Phase III ,</a:t>
            </a:r>
            <a:r>
              <a:rPr lang="en-GB" sz="1000" kern="1200" baseline="0" dirty="0">
                <a:solidFill>
                  <a:schemeClr val="tx1"/>
                </a:solidFill>
                <a:latin typeface="Arial" charset="0"/>
                <a:ea typeface="ＭＳ Ｐゴシック" pitchFamily="112" charset="-128"/>
                <a:cs typeface="+mn-cs"/>
              </a:rPr>
              <a:t> single-arm study of LNG-IUS 8, a low-dose levonorgestrel intrauterine contraception system (total content 13.5 mg) in postmenarcheal adolescents. </a:t>
            </a:r>
            <a:r>
              <a:rPr lang="en-US" sz="1050" b="0" i="0" kern="1200" dirty="0">
                <a:solidFill>
                  <a:schemeClr val="tx1"/>
                </a:solidFill>
                <a:effectLst/>
                <a:latin typeface="Arial" charset="0"/>
                <a:ea typeface="ＭＳ Ｐゴシック" pitchFamily="112" charset="-128"/>
                <a:cs typeface="+mn-cs"/>
              </a:rPr>
              <a:t>Contraception</a:t>
            </a:r>
            <a:r>
              <a:rPr lang="en-US" sz="1050" b="0" i="0" kern="1200" baseline="0" dirty="0">
                <a:solidFill>
                  <a:schemeClr val="tx1"/>
                </a:solidFill>
                <a:effectLst/>
                <a:latin typeface="Arial" charset="0"/>
                <a:ea typeface="ＭＳ Ｐゴシック" pitchFamily="112" charset="-128"/>
                <a:cs typeface="+mn-cs"/>
              </a:rPr>
              <a:t> </a:t>
            </a:r>
            <a:r>
              <a:rPr lang="en-US" sz="1050" b="0" i="0" kern="1200" dirty="0">
                <a:solidFill>
                  <a:schemeClr val="tx1"/>
                </a:solidFill>
                <a:effectLst/>
                <a:latin typeface="Arial" charset="0"/>
                <a:ea typeface="ＭＳ Ｐゴシック" pitchFamily="112" charset="-128"/>
                <a:cs typeface="+mn-cs"/>
              </a:rPr>
              <a:t>2016;93(6):507-12.</a:t>
            </a:r>
            <a:endParaRPr lang="en-GB" sz="1000" kern="1200" dirty="0">
              <a:solidFill>
                <a:schemeClr val="tx1"/>
              </a:solidFill>
              <a:latin typeface="Arial" charset="0"/>
              <a:ea typeface="ＭＳ Ｐゴシック" pitchFamily="112" charset="-128"/>
              <a:cs typeface="+mn-cs"/>
            </a:endParaRPr>
          </a:p>
          <a:p>
            <a:pPr>
              <a:buFont typeface="Calibri" pitchFamily="34" charset="0"/>
              <a:buAutoNum type="arabicPeriod"/>
            </a:pPr>
            <a:endParaRPr lang="en-US" dirty="0">
              <a:ea typeface="ＭＳ Ｐゴシック" pitchFamily="34" charset="-128"/>
            </a:endParaRPr>
          </a:p>
          <a:p>
            <a:pPr marL="228600" indent="-228600">
              <a:buFont typeface="+mj-lt"/>
              <a:buAutoNum type="arabicPeriod"/>
            </a:pPr>
            <a:endParaRPr lang="en-US" dirty="0">
              <a:ea typeface="ＭＳ Ｐゴシック" pitchFamily="34" charset="-128"/>
            </a:endParaRPr>
          </a:p>
        </p:txBody>
      </p:sp>
      <p:sp>
        <p:nvSpPr>
          <p:cNvPr id="108547" name="Slide Number Placeholder 3"/>
          <p:cNvSpPr>
            <a:spLocks noGrp="1"/>
          </p:cNvSpPr>
          <p:nvPr>
            <p:ph type="sldNum" sz="quarter" idx="5"/>
          </p:nvPr>
        </p:nvSpPr>
        <p:spPr>
          <a:noFill/>
        </p:spPr>
        <p:txBody>
          <a:bodyPr/>
          <a:lstStyle/>
          <a:p>
            <a:fld id="{FDFA3B46-D567-4D65-A6D3-ABA32D444D82}" type="slidenum">
              <a:rPr lang="en-GB" smtClean="0">
                <a:ea typeface="ＭＳ Ｐゴシック" pitchFamily="34" charset="-128"/>
              </a:rPr>
              <a:pPr/>
              <a:t>13</a:t>
            </a:fld>
            <a:endParaRPr lang="en-GB" dirty="0">
              <a:ea typeface="ＭＳ Ｐゴシック" pitchFamily="34" charset="-128"/>
            </a:endParaRPr>
          </a:p>
        </p:txBody>
      </p:sp>
    </p:spTree>
    <p:extLst>
      <p:ext uri="{BB962C8B-B14F-4D97-AF65-F5344CB8AC3E}">
        <p14:creationId xmlns:p14="http://schemas.microsoft.com/office/powerpoint/2010/main" val="364397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r>
              <a:rPr lang="en-US" sz="1100" b="1" dirty="0">
                <a:solidFill>
                  <a:srgbClr val="000000"/>
                </a:solidFill>
                <a:latin typeface="+mj-lt"/>
                <a:ea typeface="ＭＳ Ｐゴシック" pitchFamily="34" charset="-128"/>
              </a:rPr>
              <a:t>Speaker notes:</a:t>
            </a:r>
          </a:p>
          <a:p>
            <a:pPr marL="171450" indent="-171450">
              <a:buFont typeface="Arial"/>
              <a:buChar char="•"/>
            </a:pPr>
            <a:r>
              <a:rPr lang="en-US" sz="1100" dirty="0">
                <a:solidFill>
                  <a:srgbClr val="000000"/>
                </a:solidFill>
                <a:latin typeface="+mj-lt"/>
                <a:ea typeface="ＭＳ Ｐゴシック" pitchFamily="34" charset="-128"/>
              </a:rPr>
              <a:t>Six review articles</a:t>
            </a:r>
            <a:r>
              <a:rPr lang="en-US" sz="1100" baseline="0" dirty="0">
                <a:solidFill>
                  <a:srgbClr val="000000"/>
                </a:solidFill>
                <a:latin typeface="+mj-lt"/>
                <a:ea typeface="ＭＳ Ｐゴシック" pitchFamily="34" charset="-128"/>
              </a:rPr>
              <a:t> were included in the updated review; the two most recent focused on the safety of intrauterine contraception in young women and those women either diagnosed with sexually transmitted infection of at increased risk of sexually transmitted infection.</a:t>
            </a:r>
            <a:endParaRPr lang="en-US" sz="1100" dirty="0">
              <a:solidFill>
                <a:srgbClr val="000000"/>
              </a:solidFill>
              <a:latin typeface="+mj-lt"/>
              <a:ea typeface="ＭＳ Ｐゴシック" pitchFamily="34" charset="-128"/>
            </a:endParaRPr>
          </a:p>
          <a:p>
            <a:endParaRPr lang="en-US" sz="1100" dirty="0">
              <a:solidFill>
                <a:srgbClr val="000000"/>
              </a:solidFill>
              <a:latin typeface="+mj-lt"/>
              <a:ea typeface="ＭＳ Ｐゴシック" pitchFamily="34" charset="-128"/>
            </a:endParaRPr>
          </a:p>
          <a:p>
            <a:r>
              <a:rPr lang="en-US" sz="1100" b="1" dirty="0">
                <a:solidFill>
                  <a:srgbClr val="000000"/>
                </a:solidFill>
                <a:latin typeface="+mj-lt"/>
                <a:ea typeface="ＭＳ Ｐゴシック" pitchFamily="34" charset="-128"/>
              </a:rPr>
              <a:t>References:</a:t>
            </a:r>
          </a:p>
          <a:p>
            <a:pPr marL="228600" indent="-228600">
              <a:buFont typeface="+mj-lt"/>
              <a:buAutoNum type="arabicPeriod"/>
            </a:pPr>
            <a:r>
              <a:rPr lang="en-GB" sz="1100" dirty="0">
                <a:solidFill>
                  <a:srgbClr val="000000"/>
                </a:solidFill>
                <a:latin typeface="+mj-lt"/>
                <a:ea typeface="ＭＳ Ｐゴシック" pitchFamily="34" charset="-128"/>
              </a:rPr>
              <a:t>Meirik O. Intrauterine devices – upper and lower genital tract infections. Review article. Contraception 2007;75(6 Suppl):S41-S47.</a:t>
            </a:r>
          </a:p>
          <a:p>
            <a:pPr marL="228600" indent="-228600">
              <a:buFont typeface="+mj-lt"/>
              <a:buAutoNum type="arabicPeriod"/>
            </a:pPr>
            <a:r>
              <a:rPr lang="en-GB" sz="1100" dirty="0">
                <a:solidFill>
                  <a:srgbClr val="000000"/>
                </a:solidFill>
                <a:latin typeface="+mj-lt"/>
                <a:ea typeface="ＭＳ Ｐゴシック" pitchFamily="34" charset="-128"/>
              </a:rPr>
              <a:t>Lyus R, et al. Use of the Mirena LNG-IUS and Paragard CuT380A intrauterine devices in nulliparous women. Contraception 2010;81(5):367-71.</a:t>
            </a:r>
          </a:p>
          <a:p>
            <a:pPr marL="228600" indent="-228600">
              <a:buFont typeface="+mj-lt"/>
              <a:buAutoNum type="arabicPeriod"/>
            </a:pPr>
            <a:r>
              <a:rPr lang="en-GB" sz="1100" dirty="0">
                <a:solidFill>
                  <a:srgbClr val="000000"/>
                </a:solidFill>
                <a:latin typeface="+mj-lt"/>
                <a:ea typeface="ＭＳ Ｐゴシック" pitchFamily="34" charset="-128"/>
              </a:rPr>
              <a:t>Blumenthal PD, et al. Strategies to prevent unintended pregnancy: increasing use of long-acting reversible contraception. Hum Reprod Update 2011;17(1):121-37.</a:t>
            </a:r>
          </a:p>
          <a:p>
            <a:pPr marL="228600" indent="-228600">
              <a:buFont typeface="+mj-lt"/>
              <a:buAutoNum type="arabicPeriod"/>
            </a:pPr>
            <a:r>
              <a:rPr lang="en-GB" sz="1100" dirty="0">
                <a:solidFill>
                  <a:srgbClr val="000000"/>
                </a:solidFill>
                <a:latin typeface="+mj-lt"/>
                <a:ea typeface="ＭＳ Ｐゴシック" pitchFamily="34" charset="-128"/>
              </a:rPr>
              <a:t>Carr S, et al. Intrauterine Devices and Pelvic Inflammatory Disease Among Adolescents. J Adolesc Health 2013;52(4):S22-S28.</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altLang="en-US" sz="1100" b="0" i="0" kern="1200" dirty="0">
                <a:solidFill>
                  <a:schemeClr val="tx1"/>
                </a:solidFill>
                <a:effectLst/>
                <a:latin typeface="Arial" charset="0"/>
                <a:ea typeface="ＭＳ Ｐゴシック" pitchFamily="112" charset="-128"/>
                <a:cs typeface="+mn-cs"/>
              </a:rPr>
              <a:t>Jatlaoui TC, et al. The safety of intrauterine contraception initiation among women with current asymptomatic cervical</a:t>
            </a:r>
            <a:r>
              <a:rPr lang="en-GB" altLang="en-US" sz="1100" b="0" i="0" kern="1200" baseline="0" dirty="0">
                <a:solidFill>
                  <a:schemeClr val="tx1"/>
                </a:solidFill>
                <a:effectLst/>
                <a:latin typeface="Arial" charset="0"/>
                <a:ea typeface="ＭＳ Ｐゴシック" pitchFamily="112" charset="-128"/>
                <a:cs typeface="+mn-cs"/>
              </a:rPr>
              <a:t> infections or at increased risk of sexually transmitted infections. Contraception 2016;94:701-712.</a:t>
            </a:r>
          </a:p>
          <a:p>
            <a:pPr marL="228600" indent="-228600">
              <a:buFont typeface="+mj-lt"/>
              <a:buAutoNum type="arabicPeriod"/>
            </a:pPr>
            <a:r>
              <a:rPr lang="en-GB" sz="1100" dirty="0">
                <a:solidFill>
                  <a:srgbClr val="000000"/>
                </a:solidFill>
                <a:latin typeface="+mj-lt"/>
                <a:ea typeface="ＭＳ Ｐゴシック" pitchFamily="34" charset="-128"/>
              </a:rPr>
              <a:t>Jatlaoui</a:t>
            </a:r>
            <a:r>
              <a:rPr lang="en-GB" sz="1100" baseline="0" dirty="0">
                <a:solidFill>
                  <a:srgbClr val="000000"/>
                </a:solidFill>
                <a:latin typeface="+mj-lt"/>
                <a:ea typeface="ＭＳ Ｐゴシック" pitchFamily="34" charset="-128"/>
              </a:rPr>
              <a:t> TC, et al. The safety of intrauterine devices amongst women: a systematic review. Contraception 2016;</a:t>
            </a:r>
            <a:r>
              <a:rPr lang="en-GB" sz="1200" b="0" i="0" kern="1200" dirty="0">
                <a:solidFill>
                  <a:schemeClr val="tx1"/>
                </a:solidFill>
                <a:effectLst/>
                <a:latin typeface="Arial" charset="0"/>
                <a:ea typeface="ＭＳ Ｐゴシック" pitchFamily="112" charset="-128"/>
                <a:cs typeface="+mn-cs"/>
              </a:rPr>
              <a:t>95(1):17-39.</a:t>
            </a:r>
            <a:endParaRPr lang="en-US" sz="1100" dirty="0">
              <a:solidFill>
                <a:srgbClr val="000000"/>
              </a:solidFill>
              <a:latin typeface="+mj-lt"/>
              <a:ea typeface="ＭＳ Ｐゴシック" pitchFamily="34" charset="-128"/>
            </a:endParaRPr>
          </a:p>
        </p:txBody>
      </p:sp>
      <p:sp>
        <p:nvSpPr>
          <p:cNvPr id="110595" name="Slide Number Placeholder 3"/>
          <p:cNvSpPr>
            <a:spLocks noGrp="1"/>
          </p:cNvSpPr>
          <p:nvPr>
            <p:ph type="sldNum" sz="quarter" idx="5"/>
          </p:nvPr>
        </p:nvSpPr>
        <p:spPr>
          <a:noFill/>
        </p:spPr>
        <p:txBody>
          <a:bodyPr/>
          <a:lstStyle/>
          <a:p>
            <a:fld id="{C35DE969-ED3E-433D-A449-4F763667E6D2}" type="slidenum">
              <a:rPr lang="en-GB" smtClean="0">
                <a:ea typeface="ＭＳ Ｐゴシック" pitchFamily="34" charset="-128"/>
              </a:rPr>
              <a:pPr/>
              <a:t>14</a:t>
            </a:fld>
            <a:endParaRPr lang="en-GB" dirty="0">
              <a:ea typeface="ＭＳ Ｐゴシック" pitchFamily="34" charset="-128"/>
            </a:endParaRPr>
          </a:p>
        </p:txBody>
      </p:sp>
    </p:spTree>
    <p:extLst>
      <p:ext uri="{BB962C8B-B14F-4D97-AF65-F5344CB8AC3E}">
        <p14:creationId xmlns:p14="http://schemas.microsoft.com/office/powerpoint/2010/main" val="248422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r>
              <a:rPr lang="en-US" sz="1100" b="1" dirty="0">
                <a:solidFill>
                  <a:srgbClr val="000000"/>
                </a:solidFill>
                <a:latin typeface="+mj-lt"/>
                <a:ea typeface="ＭＳ Ｐゴシック" pitchFamily="34" charset="-128"/>
              </a:rPr>
              <a:t>Speaker notes:</a:t>
            </a:r>
          </a:p>
          <a:p>
            <a:pPr marL="171450" lvl="1" indent="-171450">
              <a:buFont typeface="Arial"/>
              <a:buChar char="•"/>
            </a:pPr>
            <a:r>
              <a:rPr lang="en-US" sz="1100" dirty="0">
                <a:solidFill>
                  <a:srgbClr val="000000"/>
                </a:solidFill>
                <a:latin typeface="+mj-lt"/>
              </a:rPr>
              <a:t>All review articles state the incidence of PID to be low.</a:t>
            </a:r>
            <a:r>
              <a:rPr lang="en-US" sz="1100" baseline="30000" dirty="0">
                <a:solidFill>
                  <a:srgbClr val="000000"/>
                </a:solidFill>
                <a:latin typeface="+mj-lt"/>
              </a:rPr>
              <a:t>1-6</a:t>
            </a:r>
            <a:endParaRPr lang="en-US" sz="1100" dirty="0">
              <a:solidFill>
                <a:srgbClr val="000000"/>
              </a:solidFill>
              <a:latin typeface="+mj-lt"/>
            </a:endParaRPr>
          </a:p>
          <a:p>
            <a:pPr marL="171450" lvl="1" indent="-171450">
              <a:buFont typeface="Arial"/>
              <a:buChar char="•"/>
            </a:pPr>
            <a:r>
              <a:rPr lang="en-US" sz="1100" baseline="0" dirty="0">
                <a:solidFill>
                  <a:srgbClr val="000000"/>
                </a:solidFill>
                <a:latin typeface="+mj-lt"/>
                <a:ea typeface="ＭＳ Ｐゴシック" pitchFamily="34" charset="-128"/>
              </a:rPr>
              <a:t>The review authors also concluded there to be no evidence to show: </a:t>
            </a:r>
          </a:p>
          <a:p>
            <a:pPr marL="628650" lvl="1" indent="-171450">
              <a:buFont typeface="Arial"/>
              <a:buChar char="•"/>
            </a:pPr>
            <a:r>
              <a:rPr lang="en-US" sz="1100" dirty="0">
                <a:solidFill>
                  <a:srgbClr val="000000"/>
                </a:solidFill>
                <a:latin typeface="+mj-lt"/>
              </a:rPr>
              <a:t>Nulliparous women are at greater risk of PID with IUC than parous women;</a:t>
            </a:r>
            <a:r>
              <a:rPr lang="en-US" sz="1100" baseline="30000" dirty="0">
                <a:solidFill>
                  <a:srgbClr val="000000"/>
                </a:solidFill>
                <a:latin typeface="+mj-lt"/>
              </a:rPr>
              <a:t>2</a:t>
            </a:r>
            <a:endParaRPr lang="en-US" sz="1100" dirty="0">
              <a:solidFill>
                <a:srgbClr val="000000"/>
              </a:solidFill>
              <a:latin typeface="+mj-lt"/>
            </a:endParaRPr>
          </a:p>
          <a:p>
            <a:pPr marL="628650" lvl="1" indent="-171450">
              <a:buFont typeface="Arial"/>
              <a:buChar char="•"/>
            </a:pPr>
            <a:r>
              <a:rPr lang="en-US" sz="1100" dirty="0">
                <a:solidFill>
                  <a:srgbClr val="000000"/>
                </a:solidFill>
                <a:latin typeface="+mj-lt"/>
              </a:rPr>
              <a:t>IUC increases the risk of </a:t>
            </a:r>
            <a:r>
              <a:rPr lang="en-GB" sz="1100" dirty="0">
                <a:solidFill>
                  <a:srgbClr val="000000"/>
                </a:solidFill>
                <a:latin typeface="+mj-lt"/>
              </a:rPr>
              <a:t>more severe PID or greater likelihood of long-term sequelae, such as infertility;</a:t>
            </a:r>
            <a:r>
              <a:rPr lang="en-GB" sz="1100" baseline="30000" dirty="0">
                <a:solidFill>
                  <a:srgbClr val="000000"/>
                </a:solidFill>
                <a:latin typeface="+mj-lt"/>
              </a:rPr>
              <a:t>2,4</a:t>
            </a:r>
            <a:endParaRPr lang="en-US" sz="1100" baseline="30000" dirty="0">
              <a:solidFill>
                <a:srgbClr val="000000"/>
              </a:solidFill>
              <a:latin typeface="+mj-lt"/>
            </a:endParaRPr>
          </a:p>
          <a:p>
            <a:endParaRPr lang="en-US" sz="1100" dirty="0">
              <a:solidFill>
                <a:srgbClr val="000000"/>
              </a:solidFill>
              <a:latin typeface="+mj-lt"/>
              <a:ea typeface="ＭＳ Ｐゴシック" pitchFamily="34" charset="-128"/>
            </a:endParaRPr>
          </a:p>
          <a:p>
            <a:r>
              <a:rPr lang="en-US" sz="1100" b="1" dirty="0">
                <a:solidFill>
                  <a:srgbClr val="000000"/>
                </a:solidFill>
                <a:latin typeface="+mj-lt"/>
                <a:ea typeface="ＭＳ Ｐゴシック" pitchFamily="34" charset="-128"/>
              </a:rPr>
              <a:t>References:</a:t>
            </a:r>
          </a:p>
          <a:p>
            <a:pPr marL="228600" indent="-228600">
              <a:buFont typeface="+mj-lt"/>
              <a:buAutoNum type="arabicPeriod"/>
            </a:pPr>
            <a:r>
              <a:rPr lang="en-GB" sz="1100" dirty="0">
                <a:solidFill>
                  <a:srgbClr val="000000"/>
                </a:solidFill>
                <a:latin typeface="+mj-lt"/>
                <a:ea typeface="ＭＳ Ｐゴシック" pitchFamily="34" charset="-128"/>
              </a:rPr>
              <a:t>Meirik O. Intrauterine devices – upper and lower genital tract infections. Review article. Contraception 2007;75(6 Suppl):S41-S47.</a:t>
            </a:r>
          </a:p>
          <a:p>
            <a:pPr marL="228600" indent="-228600">
              <a:buFont typeface="+mj-lt"/>
              <a:buAutoNum type="arabicPeriod"/>
            </a:pPr>
            <a:r>
              <a:rPr lang="en-GB" sz="1100" dirty="0">
                <a:solidFill>
                  <a:srgbClr val="000000"/>
                </a:solidFill>
                <a:latin typeface="+mj-lt"/>
                <a:ea typeface="ＭＳ Ｐゴシック" pitchFamily="34" charset="-128"/>
              </a:rPr>
              <a:t>Lyus R, et al. Use of the Mirena LNG-IUS and Paragard CuT380A intrauterine devices in nulliparous women. Contraception 2010 May;81(5):367-71</a:t>
            </a:r>
            <a:r>
              <a:rPr lang="en-US" altLang="en-US" sz="1100" dirty="0">
                <a:solidFill>
                  <a:srgbClr val="000000"/>
                </a:solidFill>
                <a:latin typeface="+mj-lt"/>
                <a:ea typeface="ＭＳ Ｐゴシック" pitchFamily="34" charset="-128"/>
              </a:rPr>
              <a:t>. </a:t>
            </a:r>
            <a:endParaRPr lang="en-US" sz="1100" dirty="0">
              <a:solidFill>
                <a:srgbClr val="000000"/>
              </a:solidFill>
              <a:latin typeface="+mj-lt"/>
              <a:ea typeface="ＭＳ Ｐゴシック" pitchFamily="34" charset="-128"/>
            </a:endParaRPr>
          </a:p>
          <a:p>
            <a:pPr marL="228600" indent="-228600">
              <a:buFont typeface="+mj-lt"/>
              <a:buAutoNum type="arabicPeriod"/>
            </a:pPr>
            <a:r>
              <a:rPr lang="en-GB" sz="1100" dirty="0">
                <a:solidFill>
                  <a:srgbClr val="000000"/>
                </a:solidFill>
                <a:latin typeface="+mj-lt"/>
                <a:ea typeface="ＭＳ Ｐゴシック" pitchFamily="34" charset="-128"/>
              </a:rPr>
              <a:t>Blumenthal PD. et al. Strategies to prevent unintended pregnancy: increasing use of long-acting reversible contraception. Hum Reprod Update 2011;17(1):121-37</a:t>
            </a:r>
            <a:r>
              <a:rPr lang="en-US" altLang="en-US" sz="1100" dirty="0">
                <a:solidFill>
                  <a:srgbClr val="000000"/>
                </a:solidFill>
                <a:latin typeface="+mj-lt"/>
                <a:ea typeface="ＭＳ Ｐゴシック" pitchFamily="34" charset="-128"/>
              </a:rPr>
              <a:t>.</a:t>
            </a:r>
          </a:p>
          <a:p>
            <a:pPr marL="228600" indent="-228600">
              <a:buFont typeface="+mj-lt"/>
              <a:buAutoNum type="arabicPeriod"/>
            </a:pPr>
            <a:r>
              <a:rPr lang="en-GB" sz="1100" dirty="0">
                <a:solidFill>
                  <a:srgbClr val="000000"/>
                </a:solidFill>
                <a:latin typeface="+mj-lt"/>
                <a:ea typeface="ＭＳ Ｐゴシック" pitchFamily="34" charset="-128"/>
              </a:rPr>
              <a:t>Carr S, et al. Intrauterine Devices and Pelvic Inflammatory Disease Among Adolescents. Journal of Adolescent Health 2013;52(4):S22-S28.</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altLang="en-US" sz="1100" b="0" i="0" kern="1200" dirty="0">
                <a:solidFill>
                  <a:schemeClr val="tx1"/>
                </a:solidFill>
                <a:effectLst/>
                <a:latin typeface="Arial" charset="0"/>
                <a:ea typeface="ＭＳ Ｐゴシック" pitchFamily="112" charset="-128"/>
                <a:cs typeface="+mn-cs"/>
              </a:rPr>
              <a:t>Jatlaoui TC, et al. The safety of intrauterine contraception initiation among women with current asymptomatic cervical</a:t>
            </a:r>
            <a:r>
              <a:rPr lang="en-GB" altLang="en-US" sz="1100" b="0" i="0" kern="1200" baseline="0" dirty="0">
                <a:solidFill>
                  <a:schemeClr val="tx1"/>
                </a:solidFill>
                <a:effectLst/>
                <a:latin typeface="Arial" charset="0"/>
                <a:ea typeface="ＭＳ Ｐゴシック" pitchFamily="112" charset="-128"/>
                <a:cs typeface="+mn-cs"/>
              </a:rPr>
              <a:t> infections or at increased risk of sexually transmitted infections. Contraception 2016;94:701-712.</a:t>
            </a:r>
          </a:p>
          <a:p>
            <a:pPr marL="228600" indent="-228600">
              <a:buFont typeface="+mj-lt"/>
              <a:buAutoNum type="arabicPeriod"/>
            </a:pPr>
            <a:r>
              <a:rPr lang="en-GB" sz="1100" kern="1200" dirty="0">
                <a:solidFill>
                  <a:srgbClr val="000000"/>
                </a:solidFill>
                <a:latin typeface="Arial" charset="0"/>
                <a:ea typeface="ＭＳ Ｐゴシック" pitchFamily="34" charset="-128"/>
                <a:cs typeface="+mn-cs"/>
              </a:rPr>
              <a:t>Jatlaoui</a:t>
            </a:r>
            <a:r>
              <a:rPr lang="en-GB" sz="1100" kern="1200" baseline="0" dirty="0">
                <a:solidFill>
                  <a:srgbClr val="000000"/>
                </a:solidFill>
                <a:latin typeface="Arial" charset="0"/>
                <a:ea typeface="ＭＳ Ｐゴシック" pitchFamily="34" charset="-128"/>
                <a:cs typeface="+mn-cs"/>
              </a:rPr>
              <a:t> TC, et al. The safety of intrauterine devices amongst women: a systematic review. Contraception 2016;</a:t>
            </a:r>
            <a:r>
              <a:rPr lang="en-GB" sz="1200" b="0" i="0" kern="1200" dirty="0">
                <a:solidFill>
                  <a:schemeClr val="tx1"/>
                </a:solidFill>
                <a:effectLst/>
                <a:latin typeface="Arial" charset="0"/>
                <a:ea typeface="ＭＳ Ｐゴシック" pitchFamily="112" charset="-128"/>
                <a:cs typeface="+mn-cs"/>
              </a:rPr>
              <a:t>95(1):17-39.</a:t>
            </a:r>
            <a:endParaRPr lang="en-US" sz="1100" dirty="0">
              <a:solidFill>
                <a:srgbClr val="000000"/>
              </a:solidFill>
              <a:latin typeface="+mj-lt"/>
              <a:ea typeface="ＭＳ Ｐゴシック" pitchFamily="34" charset="-128"/>
            </a:endParaRPr>
          </a:p>
          <a:p>
            <a:endParaRPr lang="en-US" dirty="0">
              <a:solidFill>
                <a:srgbClr val="00274C"/>
              </a:solidFill>
              <a:ea typeface="ＭＳ Ｐゴシック" pitchFamily="34" charset="-128"/>
            </a:endParaRPr>
          </a:p>
        </p:txBody>
      </p:sp>
      <p:sp>
        <p:nvSpPr>
          <p:cNvPr id="112643" name="Slide Number Placeholder 3"/>
          <p:cNvSpPr>
            <a:spLocks noGrp="1"/>
          </p:cNvSpPr>
          <p:nvPr>
            <p:ph type="sldNum" sz="quarter" idx="5"/>
          </p:nvPr>
        </p:nvSpPr>
        <p:spPr>
          <a:noFill/>
        </p:spPr>
        <p:txBody>
          <a:bodyPr/>
          <a:lstStyle/>
          <a:p>
            <a:fld id="{2F71FECE-A045-4D67-BE2D-6B45BC1A14D4}" type="slidenum">
              <a:rPr lang="en-GB" smtClean="0">
                <a:ea typeface="ＭＳ Ｐゴシック" pitchFamily="34" charset="-128"/>
              </a:rPr>
              <a:pPr/>
              <a:t>15</a:t>
            </a:fld>
            <a:endParaRPr lang="en-GB" dirty="0">
              <a:ea typeface="ＭＳ Ｐゴシック" pitchFamily="34" charset="-128"/>
            </a:endParaRPr>
          </a:p>
        </p:txBody>
      </p:sp>
    </p:spTree>
    <p:extLst>
      <p:ext uri="{BB962C8B-B14F-4D97-AF65-F5344CB8AC3E}">
        <p14:creationId xmlns:p14="http://schemas.microsoft.com/office/powerpoint/2010/main" val="1173100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p:spPr>
        <p:txBody>
          <a:bodyPr/>
          <a:lstStyle/>
          <a:p>
            <a:r>
              <a:rPr lang="en-US" sz="1100" b="1" dirty="0">
                <a:latin typeface="+mj-lt"/>
                <a:ea typeface="ＭＳ Ｐゴシック" pitchFamily="34" charset="-128"/>
              </a:rPr>
              <a:t>Speaker notes:</a:t>
            </a:r>
          </a:p>
          <a:p>
            <a:pPr marL="171450" indent="-171450">
              <a:buFont typeface="Arial"/>
              <a:buChar char="•"/>
            </a:pPr>
            <a:r>
              <a:rPr lang="en-US" sz="1100" dirty="0">
                <a:latin typeface="+mj-lt"/>
                <a:ea typeface="ＭＳ Ｐゴシック" pitchFamily="34" charset="-128"/>
              </a:rPr>
              <a:t>Five recently completed</a:t>
            </a:r>
            <a:r>
              <a:rPr lang="en-US" sz="1100" baseline="0" dirty="0">
                <a:latin typeface="+mj-lt"/>
                <a:ea typeface="ＭＳ Ｐゴシック" pitchFamily="34" charset="-128"/>
              </a:rPr>
              <a:t>, large-scale studies, involving a total of more than 60,000 patients were included in the review.</a:t>
            </a:r>
            <a:r>
              <a:rPr lang="en-US" sz="1100" baseline="30000" dirty="0">
                <a:latin typeface="+mj-lt"/>
                <a:ea typeface="ＭＳ Ｐゴシック" pitchFamily="34" charset="-128"/>
              </a:rPr>
              <a:t>1-3</a:t>
            </a:r>
            <a:endParaRPr lang="en-US" sz="1100" dirty="0">
              <a:latin typeface="+mj-lt"/>
              <a:ea typeface="ＭＳ Ｐゴシック" pitchFamily="34" charset="-128"/>
            </a:endParaRPr>
          </a:p>
          <a:p>
            <a:endParaRPr lang="en-US" sz="1100" b="1" dirty="0">
              <a:latin typeface="+mj-lt"/>
              <a:ea typeface="ＭＳ Ｐゴシック" pitchFamily="34" charset="-128"/>
            </a:endParaRPr>
          </a:p>
          <a:p>
            <a:r>
              <a:rPr lang="en-US" sz="1100" b="1" dirty="0">
                <a:latin typeface="+mj-lt"/>
                <a:ea typeface="ＭＳ Ｐゴシック" pitchFamily="34" charset="-128"/>
              </a:rPr>
              <a:t>References;</a:t>
            </a:r>
          </a:p>
          <a:p>
            <a:pPr marL="228600" indent="-228600">
              <a:spcBef>
                <a:spcPct val="0"/>
              </a:spcBef>
              <a:buFont typeface="+mj-lt"/>
              <a:buAutoNum type="arabicPeriod"/>
            </a:pPr>
            <a:r>
              <a:rPr lang="en-GB" altLang="en-US" sz="1100" dirty="0">
                <a:latin typeface="+mj-lt"/>
                <a:ea typeface="ＭＳ Ｐゴシック" pitchFamily="34" charset="-128"/>
              </a:rPr>
              <a:t>Sufrin CB, et al. </a:t>
            </a:r>
            <a:r>
              <a:rPr lang="en-GB" sz="1100" dirty="0">
                <a:latin typeface="+mj-lt"/>
                <a:ea typeface="ＭＳ Ｐゴシック" pitchFamily="34" charset="-128"/>
              </a:rPr>
              <a:t>Neisseria gonorrhea and Chlamydia trachomatis screening at intrauterine device insertion and pelvic inflammatory disease</a:t>
            </a:r>
            <a:r>
              <a:rPr lang="en-US" sz="1100" dirty="0">
                <a:latin typeface="+mj-lt"/>
                <a:ea typeface="ＭＳ Ｐゴシック" pitchFamily="34" charset="-128"/>
              </a:rPr>
              <a:t>. </a:t>
            </a:r>
            <a:r>
              <a:rPr lang="en-GB" sz="1100" dirty="0">
                <a:latin typeface="+mj-lt"/>
                <a:ea typeface="ＭＳ Ｐゴシック" pitchFamily="34" charset="-128"/>
              </a:rPr>
              <a:t>Obstet Gynecol 2012;120(6):1314-21.</a:t>
            </a:r>
          </a:p>
          <a:p>
            <a:pPr marL="228600" indent="-228600">
              <a:buFont typeface="+mj-lt"/>
              <a:buAutoNum type="arabicPeriod"/>
            </a:pPr>
            <a:r>
              <a:rPr lang="en-GB" sz="1100" dirty="0">
                <a:latin typeface="+mj-lt"/>
                <a:ea typeface="ＭＳ Ｐゴシック" pitchFamily="34" charset="-128"/>
              </a:rPr>
              <a:t>Birgisson NE, et al. Positive Testing for Neisseria gonorrhoeae and Chlamydia trachomatis and the Risk of Pelvic Inflammatory Disease in IUD Users. J Womens Health (Larchmt</a:t>
            </a:r>
            <a:r>
              <a:rPr lang="en-GB" sz="1100" i="1" dirty="0">
                <a:latin typeface="+mj-lt"/>
                <a:ea typeface="ＭＳ Ｐゴシック" pitchFamily="34" charset="-128"/>
              </a:rPr>
              <a:t>) </a:t>
            </a:r>
            <a:r>
              <a:rPr lang="en-GB" sz="1100" dirty="0">
                <a:latin typeface="+mj-lt"/>
                <a:ea typeface="ＭＳ Ｐゴシック" pitchFamily="34" charset="-128"/>
              </a:rPr>
              <a:t>2015;24(5):354-9.</a:t>
            </a:r>
          </a:p>
          <a:p>
            <a:pPr marL="228600" indent="-228600">
              <a:buFont typeface="+mj-lt"/>
              <a:buAutoNum type="arabicPeriod"/>
            </a:pPr>
            <a:r>
              <a:rPr lang="en-GB" sz="1100" dirty="0">
                <a:latin typeface="+mj-lt"/>
                <a:ea typeface="ＭＳ Ｐゴシック" pitchFamily="34" charset="-128"/>
              </a:rPr>
              <a:t>Gemzell-Danielsson K, et al. The effect of age, parity and body mass index on the efficacy, safety, placement and user satisfaction associated with two low-dose levonorgestrel intrauterine contraceptive systems; subgroup analysis of data from a phase III trial. PLoS ONE 2015. </a:t>
            </a:r>
          </a:p>
          <a:p>
            <a:pPr marL="228600" indent="-228600">
              <a:buFont typeface="+mj-lt"/>
              <a:buAutoNum type="arabicPeriod"/>
            </a:pPr>
            <a:r>
              <a:rPr lang="en-GB" sz="1100" kern="1200" dirty="0">
                <a:solidFill>
                  <a:schemeClr val="tx1"/>
                </a:solidFill>
                <a:latin typeface="Arial" charset="0"/>
                <a:ea typeface="ＭＳ Ｐゴシック" pitchFamily="112" charset="-128"/>
                <a:cs typeface="+mn-cs"/>
              </a:rPr>
              <a:t>Turok D, et al. A prospective</a:t>
            </a:r>
            <a:r>
              <a:rPr lang="en-GB" sz="1100" kern="1200" baseline="0" dirty="0">
                <a:solidFill>
                  <a:schemeClr val="tx1"/>
                </a:solidFill>
                <a:latin typeface="Arial" charset="0"/>
                <a:ea typeface="ＭＳ Ｐゴシック" pitchFamily="112" charset="-128"/>
                <a:cs typeface="+mn-cs"/>
              </a:rPr>
              <a:t> assessment of pelvic infection risk following same-day sexually transmitted infection testing and levonorgestrel intrauterine system placement. Am J Obstet Gynecol 2016;215:599</a:t>
            </a:r>
            <a:endParaRPr lang="en-GB" sz="1100" kern="1200" dirty="0">
              <a:solidFill>
                <a:schemeClr val="tx1"/>
              </a:solidFill>
              <a:latin typeface="Arial" charset="0"/>
              <a:ea typeface="ＭＳ Ｐゴシック" pitchFamily="112" charset="-128"/>
              <a:cs typeface="+mn-cs"/>
            </a:endParaRPr>
          </a:p>
          <a:p>
            <a:pPr marL="228600" indent="-228600">
              <a:buFont typeface="+mj-lt"/>
              <a:buAutoNum type="arabicPeriod"/>
            </a:pPr>
            <a:r>
              <a:rPr lang="en-GB" sz="1100" kern="1200" dirty="0">
                <a:solidFill>
                  <a:schemeClr val="tx1"/>
                </a:solidFill>
                <a:latin typeface="Arial" charset="0"/>
                <a:ea typeface="ＭＳ Ｐゴシック" pitchFamily="112" charset="-128"/>
                <a:cs typeface="+mn-cs"/>
              </a:rPr>
              <a:t>Gemzell-Danielsson K, et al. Evaluation of a new,</a:t>
            </a:r>
            <a:r>
              <a:rPr lang="en-GB" sz="1100" kern="1200" baseline="0" dirty="0">
                <a:solidFill>
                  <a:schemeClr val="tx1"/>
                </a:solidFill>
                <a:latin typeface="Arial" charset="0"/>
                <a:ea typeface="ＭＳ Ｐゴシック" pitchFamily="112" charset="-128"/>
                <a:cs typeface="+mn-cs"/>
              </a:rPr>
              <a:t> low-dose levonorgestrel intrauterine contraceptive system over 5 years of use. Eur J Obstet Gynecol RB 2017;210:22-28.</a:t>
            </a:r>
          </a:p>
          <a:p>
            <a:pPr marL="228600" indent="-228600">
              <a:buFont typeface="+mj-lt"/>
              <a:buAutoNum type="arabicPeriod"/>
            </a:pPr>
            <a:endParaRPr lang="en-GB" sz="1100" dirty="0">
              <a:latin typeface="+mj-lt"/>
              <a:ea typeface="ＭＳ Ｐゴシック" pitchFamily="34" charset="-128"/>
            </a:endParaRPr>
          </a:p>
          <a:p>
            <a:endParaRPr lang="en-US" sz="1100" dirty="0">
              <a:latin typeface="+mj-lt"/>
              <a:ea typeface="ＭＳ Ｐゴシック" pitchFamily="34" charset="-128"/>
            </a:endParaRPr>
          </a:p>
        </p:txBody>
      </p:sp>
      <p:sp>
        <p:nvSpPr>
          <p:cNvPr id="114691" name="Slide Number Placeholder 3"/>
          <p:cNvSpPr>
            <a:spLocks noGrp="1"/>
          </p:cNvSpPr>
          <p:nvPr>
            <p:ph type="sldNum" sz="quarter" idx="5"/>
          </p:nvPr>
        </p:nvSpPr>
        <p:spPr>
          <a:noFill/>
        </p:spPr>
        <p:txBody>
          <a:bodyPr/>
          <a:lstStyle/>
          <a:p>
            <a:fld id="{380B9626-FFFD-4662-A5BB-7B949DCA364C}" type="slidenum">
              <a:rPr lang="en-GB" smtClean="0">
                <a:ea typeface="ＭＳ Ｐゴシック" pitchFamily="34" charset="-128"/>
              </a:rPr>
              <a:pPr/>
              <a:t>16</a:t>
            </a:fld>
            <a:endParaRPr lang="en-GB" dirty="0">
              <a:ea typeface="ＭＳ Ｐゴシック" pitchFamily="34" charset="-128"/>
            </a:endParaRPr>
          </a:p>
        </p:txBody>
      </p:sp>
    </p:spTree>
    <p:extLst>
      <p:ext uri="{BB962C8B-B14F-4D97-AF65-F5344CB8AC3E}">
        <p14:creationId xmlns:p14="http://schemas.microsoft.com/office/powerpoint/2010/main" val="424357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r>
              <a:rPr lang="en-US" sz="1100" b="1" dirty="0">
                <a:solidFill>
                  <a:srgbClr val="000000"/>
                </a:solidFill>
                <a:latin typeface="+mj-lt"/>
                <a:ea typeface="ＭＳ Ｐゴシック" pitchFamily="34" charset="-128"/>
              </a:rPr>
              <a:t>Speaker notes:</a:t>
            </a:r>
          </a:p>
          <a:p>
            <a:pPr marL="171450" indent="-171450">
              <a:buFont typeface="Arial"/>
              <a:buChar char="•"/>
            </a:pPr>
            <a:r>
              <a:rPr lang="en-US" sz="1100" dirty="0">
                <a:solidFill>
                  <a:srgbClr val="000000"/>
                </a:solidFill>
                <a:latin typeface="+mj-lt"/>
              </a:rPr>
              <a:t>These</a:t>
            </a:r>
            <a:r>
              <a:rPr lang="en-US" sz="1100" baseline="0" dirty="0">
                <a:solidFill>
                  <a:srgbClr val="000000"/>
                </a:solidFill>
                <a:latin typeface="+mj-lt"/>
              </a:rPr>
              <a:t> </a:t>
            </a:r>
            <a:r>
              <a:rPr lang="en-US" sz="1100" dirty="0">
                <a:solidFill>
                  <a:srgbClr val="000000"/>
                </a:solidFill>
                <a:latin typeface="+mj-lt"/>
              </a:rPr>
              <a:t>large-scale studies show the incidence of PID with IUC to be &lt;1% (range 0.42%</a:t>
            </a:r>
            <a:r>
              <a:rPr lang="en-US" sz="1100" baseline="0" dirty="0">
                <a:solidFill>
                  <a:srgbClr val="000000"/>
                </a:solidFill>
                <a:latin typeface="+mj-lt"/>
              </a:rPr>
              <a:t> to 0.54% depending on the study)</a:t>
            </a:r>
            <a:r>
              <a:rPr lang="en-US" sz="1100" dirty="0">
                <a:solidFill>
                  <a:srgbClr val="000000"/>
                </a:solidFill>
                <a:latin typeface="+mj-lt"/>
              </a:rPr>
              <a:t>.</a:t>
            </a:r>
            <a:r>
              <a:rPr lang="en-US" sz="1100" baseline="30000" dirty="0">
                <a:solidFill>
                  <a:srgbClr val="000000"/>
                </a:solidFill>
                <a:latin typeface="+mj-lt"/>
              </a:rPr>
              <a:t>1-3</a:t>
            </a:r>
          </a:p>
          <a:p>
            <a:pPr marL="171450" indent="-171450" algn="l">
              <a:buFont typeface="Arial"/>
              <a:buChar char="•"/>
            </a:pPr>
            <a:r>
              <a:rPr lang="en-US" sz="1100" dirty="0">
                <a:solidFill>
                  <a:srgbClr val="000000"/>
                </a:solidFill>
                <a:latin typeface="+mj-lt"/>
              </a:rPr>
              <a:t>All three studies evaluated PID events in large study populations and involved comprehensive follow-up.</a:t>
            </a:r>
            <a:r>
              <a:rPr lang="en-US" sz="1100" baseline="30000" dirty="0">
                <a:solidFill>
                  <a:srgbClr val="000000"/>
                </a:solidFill>
                <a:latin typeface="+mj-lt"/>
              </a:rPr>
              <a:t>1-3</a:t>
            </a:r>
            <a:r>
              <a:rPr lang="en-US" sz="1100" dirty="0">
                <a:solidFill>
                  <a:srgbClr val="000000"/>
                </a:solidFill>
                <a:latin typeface="+mj-lt"/>
              </a:rPr>
              <a:t> </a:t>
            </a:r>
          </a:p>
          <a:p>
            <a:pPr marL="171450" indent="-171450" algn="l">
              <a:buFont typeface="Arial"/>
              <a:buChar char="•"/>
            </a:pPr>
            <a:r>
              <a:rPr lang="en-US" sz="1100" dirty="0">
                <a:solidFill>
                  <a:srgbClr val="000000"/>
                </a:solidFill>
                <a:latin typeface="+mj-lt"/>
              </a:rPr>
              <a:t>PID was a primary endpoint in 2 out of 3 studies.</a:t>
            </a:r>
            <a:r>
              <a:rPr lang="en-US" sz="1100" baseline="30000" dirty="0">
                <a:solidFill>
                  <a:srgbClr val="000000"/>
                </a:solidFill>
                <a:latin typeface="+mj-lt"/>
              </a:rPr>
              <a:t>1,2</a:t>
            </a:r>
            <a:endParaRPr lang="en-US" sz="1100" dirty="0">
              <a:solidFill>
                <a:srgbClr val="000000"/>
              </a:solidFill>
              <a:latin typeface="+mj-lt"/>
            </a:endParaRPr>
          </a:p>
          <a:p>
            <a:pPr marL="171450" indent="-171450" algn="l">
              <a:buFont typeface="Arial"/>
              <a:buChar char="•"/>
            </a:pPr>
            <a:endParaRPr lang="en-US" sz="1100" baseline="0" dirty="0">
              <a:solidFill>
                <a:srgbClr val="000000"/>
              </a:solidFill>
              <a:latin typeface="+mj-lt"/>
              <a:ea typeface="ＭＳ Ｐゴシック" pitchFamily="34" charset="-128"/>
            </a:endParaRPr>
          </a:p>
          <a:p>
            <a:r>
              <a:rPr lang="en-US" sz="1100" b="1" dirty="0">
                <a:solidFill>
                  <a:srgbClr val="000000"/>
                </a:solidFill>
                <a:latin typeface="+mj-lt"/>
                <a:ea typeface="ＭＳ Ｐゴシック" pitchFamily="34" charset="-128"/>
              </a:rPr>
              <a:t>References;</a:t>
            </a:r>
          </a:p>
          <a:p>
            <a:pPr marL="228600" indent="-228600">
              <a:spcBef>
                <a:spcPct val="0"/>
              </a:spcBef>
              <a:buFont typeface="+mj-lt"/>
              <a:buAutoNum type="arabicPeriod"/>
            </a:pPr>
            <a:r>
              <a:rPr lang="en-GB" altLang="en-US" sz="1100" dirty="0">
                <a:solidFill>
                  <a:srgbClr val="000000"/>
                </a:solidFill>
                <a:latin typeface="+mj-lt"/>
                <a:ea typeface="ＭＳ Ｐゴシック" pitchFamily="34" charset="-128"/>
              </a:rPr>
              <a:t>Sufrin CB, et al. </a:t>
            </a:r>
            <a:r>
              <a:rPr lang="en-GB" sz="1100" dirty="0">
                <a:solidFill>
                  <a:srgbClr val="000000"/>
                </a:solidFill>
                <a:latin typeface="+mj-lt"/>
                <a:ea typeface="ＭＳ Ｐゴシック" pitchFamily="34" charset="-128"/>
              </a:rPr>
              <a:t>Neisseria gonorrhea and Chlamydia trachomatis screening at intrauterine device insertion and pelvic inflammatory disease</a:t>
            </a:r>
            <a:r>
              <a:rPr lang="en-US" sz="1100" dirty="0">
                <a:solidFill>
                  <a:srgbClr val="000000"/>
                </a:solidFill>
                <a:latin typeface="+mj-lt"/>
                <a:ea typeface="ＭＳ Ｐゴシック" pitchFamily="34" charset="-128"/>
              </a:rPr>
              <a:t>. </a:t>
            </a:r>
            <a:r>
              <a:rPr lang="en-GB" sz="1100" dirty="0">
                <a:solidFill>
                  <a:srgbClr val="000000"/>
                </a:solidFill>
                <a:latin typeface="+mj-lt"/>
                <a:ea typeface="ＭＳ Ｐゴシック" pitchFamily="34" charset="-128"/>
              </a:rPr>
              <a:t>Obstet Gynecol 2012;120(6):1314-21.</a:t>
            </a:r>
          </a:p>
          <a:p>
            <a:pPr marL="228600" indent="-228600">
              <a:buFont typeface="+mj-lt"/>
              <a:buAutoNum type="arabicPeriod"/>
            </a:pPr>
            <a:r>
              <a:rPr lang="en-GB" sz="1100" dirty="0">
                <a:solidFill>
                  <a:srgbClr val="000000"/>
                </a:solidFill>
                <a:latin typeface="+mj-lt"/>
                <a:ea typeface="ＭＳ Ｐゴシック" pitchFamily="34" charset="-128"/>
              </a:rPr>
              <a:t>Birgisson NE, et al. Positive Testing for Neisseria gonorrhoeae and Chlamydia trachomatis and the Risk of Pelvic Inflammatory Disease in IUD Users. J Womens Health (Larchmt</a:t>
            </a:r>
            <a:r>
              <a:rPr lang="en-GB" sz="1100" i="1" dirty="0">
                <a:solidFill>
                  <a:srgbClr val="000000"/>
                </a:solidFill>
                <a:latin typeface="+mj-lt"/>
                <a:ea typeface="ＭＳ Ｐゴシック" pitchFamily="34" charset="-128"/>
              </a:rPr>
              <a:t>) </a:t>
            </a:r>
            <a:r>
              <a:rPr lang="en-GB" sz="1100" dirty="0">
                <a:solidFill>
                  <a:srgbClr val="000000"/>
                </a:solidFill>
                <a:latin typeface="+mj-lt"/>
                <a:ea typeface="ＭＳ Ｐゴシック" pitchFamily="34" charset="-128"/>
              </a:rPr>
              <a:t>2015;24(5):354-9.</a:t>
            </a:r>
          </a:p>
          <a:p>
            <a:pPr marL="228600" indent="-228600">
              <a:buFont typeface="+mj-lt"/>
              <a:buAutoNum type="arabicPeriod"/>
            </a:pPr>
            <a:r>
              <a:rPr lang="en-GB" sz="1100" dirty="0">
                <a:solidFill>
                  <a:srgbClr val="000000"/>
                </a:solidFill>
                <a:latin typeface="+mj-lt"/>
                <a:ea typeface="ＭＳ Ｐゴシック" pitchFamily="34" charset="-128"/>
              </a:rPr>
              <a:t>Gemzell-Danielsson K, et al. The effect of age, parity and body mass index on the efficacy, safety, placement and user satisfaction associated with two low-dose levonorgestrel intrauterine contraceptive systems; subgroup analysis of data from a phase III trial. PLoS ONE 2015. </a:t>
            </a:r>
          </a:p>
          <a:p>
            <a:pPr marL="228600" indent="-228600">
              <a:buFont typeface="+mj-lt"/>
              <a:buAutoNum type="arabicPeriod"/>
            </a:pPr>
            <a:r>
              <a:rPr lang="en-GB" sz="1100" kern="1200" dirty="0">
                <a:solidFill>
                  <a:schemeClr val="tx1"/>
                </a:solidFill>
                <a:latin typeface="Arial" charset="0"/>
                <a:ea typeface="ＭＳ Ｐゴシック" pitchFamily="112" charset="-128"/>
                <a:cs typeface="+mn-cs"/>
              </a:rPr>
              <a:t>Turok D, et al. A prospective</a:t>
            </a:r>
            <a:r>
              <a:rPr lang="en-GB" sz="1100" kern="1200" baseline="0" dirty="0">
                <a:solidFill>
                  <a:schemeClr val="tx1"/>
                </a:solidFill>
                <a:latin typeface="Arial" charset="0"/>
                <a:ea typeface="ＭＳ Ｐゴシック" pitchFamily="112" charset="-128"/>
                <a:cs typeface="+mn-cs"/>
              </a:rPr>
              <a:t> assessment of pelvic infection risk following same-day sexually transmitted infection testing and levonorgestrel intrauterine system placement. Am J Obstet Gynecol 2016;215:599</a:t>
            </a:r>
            <a:endParaRPr lang="en-GB" sz="1100" kern="1200" dirty="0">
              <a:solidFill>
                <a:schemeClr val="tx1"/>
              </a:solidFill>
              <a:latin typeface="Arial" charset="0"/>
              <a:ea typeface="ＭＳ Ｐゴシック" pitchFamily="112" charset="-128"/>
              <a:cs typeface="+mn-cs"/>
            </a:endParaRPr>
          </a:p>
          <a:p>
            <a:pPr marL="228600" indent="-228600">
              <a:buFont typeface="+mj-lt"/>
              <a:buAutoNum type="arabicPeriod"/>
            </a:pPr>
            <a:r>
              <a:rPr lang="en-GB" sz="1100" kern="1200" dirty="0">
                <a:solidFill>
                  <a:schemeClr val="tx1"/>
                </a:solidFill>
                <a:latin typeface="Arial" charset="0"/>
                <a:ea typeface="ＭＳ Ｐゴシック" pitchFamily="112" charset="-128"/>
                <a:cs typeface="+mn-cs"/>
              </a:rPr>
              <a:t>Gemzell-Danielsson K, et al. Evaluation of a new,</a:t>
            </a:r>
            <a:r>
              <a:rPr lang="en-GB" sz="1100" kern="1200" baseline="0" dirty="0">
                <a:solidFill>
                  <a:schemeClr val="tx1"/>
                </a:solidFill>
                <a:latin typeface="Arial" charset="0"/>
                <a:ea typeface="ＭＳ Ｐゴシック" pitchFamily="112" charset="-128"/>
                <a:cs typeface="+mn-cs"/>
              </a:rPr>
              <a:t> low-dose levonorgestrel intrauterine contraceptive system over 5 years of use. Eur J Obstet Gynecol RB 2017;210:22-28</a:t>
            </a:r>
            <a:endParaRPr lang="en-GB" sz="1100" dirty="0">
              <a:solidFill>
                <a:srgbClr val="000000"/>
              </a:solidFill>
              <a:latin typeface="+mj-lt"/>
              <a:ea typeface="ＭＳ Ｐゴシック" pitchFamily="34" charset="-128"/>
            </a:endParaRPr>
          </a:p>
          <a:p>
            <a:endParaRPr lang="en-US" dirty="0">
              <a:ea typeface="ＭＳ Ｐゴシック" pitchFamily="34" charset="-128"/>
            </a:endParaRPr>
          </a:p>
        </p:txBody>
      </p:sp>
      <p:sp>
        <p:nvSpPr>
          <p:cNvPr id="116739" name="Slide Number Placeholder 3"/>
          <p:cNvSpPr>
            <a:spLocks noGrp="1"/>
          </p:cNvSpPr>
          <p:nvPr>
            <p:ph type="sldNum" sz="quarter" idx="5"/>
          </p:nvPr>
        </p:nvSpPr>
        <p:spPr>
          <a:noFill/>
        </p:spPr>
        <p:txBody>
          <a:bodyPr/>
          <a:lstStyle/>
          <a:p>
            <a:fld id="{F2DD3553-73A6-42E1-A5AF-52954C772610}" type="slidenum">
              <a:rPr lang="en-GB" smtClean="0">
                <a:ea typeface="ＭＳ Ｐゴシック" pitchFamily="34" charset="-128"/>
              </a:rPr>
              <a:pPr/>
              <a:t>17</a:t>
            </a:fld>
            <a:endParaRPr lang="en-GB" dirty="0">
              <a:ea typeface="ＭＳ Ｐゴシック" pitchFamily="34" charset="-128"/>
            </a:endParaRPr>
          </a:p>
        </p:txBody>
      </p:sp>
    </p:spTree>
    <p:extLst>
      <p:ext uri="{BB962C8B-B14F-4D97-AF65-F5344CB8AC3E}">
        <p14:creationId xmlns:p14="http://schemas.microsoft.com/office/powerpoint/2010/main" val="1193328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p:spPr>
        <p:txBody>
          <a:bodyPr/>
          <a:lstStyle/>
          <a:p>
            <a:r>
              <a:rPr lang="en-US" sz="1100" b="1" dirty="0">
                <a:solidFill>
                  <a:srgbClr val="000000"/>
                </a:solidFill>
                <a:latin typeface="+mj-lt"/>
                <a:ea typeface="ＭＳ Ｐゴシック" pitchFamily="34" charset="-128"/>
              </a:rPr>
              <a:t>Speaker notes:</a:t>
            </a:r>
          </a:p>
          <a:p>
            <a:pPr marL="171450" indent="-171450">
              <a:buFont typeface="Arial"/>
              <a:buChar char="•"/>
            </a:pPr>
            <a:r>
              <a:rPr lang="en-US" sz="1100" dirty="0">
                <a:solidFill>
                  <a:srgbClr val="000000"/>
                </a:solidFill>
                <a:latin typeface="+mj-lt"/>
                <a:ea typeface="ＭＳ Ｐゴシック" pitchFamily="34" charset="-128"/>
              </a:rPr>
              <a:t>These studies confirm the low incidence of PID reported by Farley et</a:t>
            </a:r>
            <a:r>
              <a:rPr lang="en-US" sz="1100" baseline="0" dirty="0">
                <a:solidFill>
                  <a:srgbClr val="000000"/>
                </a:solidFill>
                <a:latin typeface="+mj-lt"/>
                <a:ea typeface="ＭＳ Ｐゴシック" pitchFamily="34" charset="-128"/>
              </a:rPr>
              <a:t> al,</a:t>
            </a:r>
            <a:r>
              <a:rPr lang="en-US" sz="1100" baseline="30000" dirty="0">
                <a:solidFill>
                  <a:srgbClr val="000000"/>
                </a:solidFill>
                <a:latin typeface="+mj-lt"/>
                <a:ea typeface="ＭＳ Ｐゴシック" pitchFamily="34" charset="-128"/>
              </a:rPr>
              <a:t>1</a:t>
            </a:r>
            <a:r>
              <a:rPr lang="en-US" sz="1100" baseline="0" dirty="0">
                <a:solidFill>
                  <a:srgbClr val="000000"/>
                </a:solidFill>
                <a:latin typeface="+mj-lt"/>
                <a:ea typeface="ＭＳ Ｐゴシック" pitchFamily="34" charset="-128"/>
              </a:rPr>
              <a:t> </a:t>
            </a:r>
            <a:r>
              <a:rPr lang="en-GB" sz="1100" dirty="0">
                <a:solidFill>
                  <a:srgbClr val="000000"/>
                </a:solidFill>
                <a:latin typeface="+mj-lt"/>
              </a:rPr>
              <a:t>who showed</a:t>
            </a:r>
            <a:r>
              <a:rPr lang="en-GB" sz="1100" baseline="0" dirty="0">
                <a:solidFill>
                  <a:srgbClr val="000000"/>
                </a:solidFill>
                <a:latin typeface="+mj-lt"/>
              </a:rPr>
              <a:t> </a:t>
            </a:r>
            <a:r>
              <a:rPr lang="en-GB" sz="1100" dirty="0">
                <a:solidFill>
                  <a:srgbClr val="000000"/>
                </a:solidFill>
                <a:latin typeface="+mj-lt"/>
              </a:rPr>
              <a:t>the incidence rate of PID to be 1.6 per 1000 women years.</a:t>
            </a:r>
            <a:endParaRPr lang="en-US" sz="1100" dirty="0">
              <a:solidFill>
                <a:srgbClr val="000000"/>
              </a:solidFill>
              <a:latin typeface="+mj-lt"/>
            </a:endParaRPr>
          </a:p>
          <a:p>
            <a:pPr marL="628650" lvl="2" indent="-171450">
              <a:buFont typeface="Arial"/>
              <a:buChar char="•"/>
            </a:pPr>
            <a:r>
              <a:rPr lang="en-GB" sz="1100" dirty="0">
                <a:solidFill>
                  <a:srgbClr val="000000"/>
                </a:solidFill>
                <a:latin typeface="+mj-lt"/>
                <a:ea typeface="ＭＳ Ｐゴシック" pitchFamily="34" charset="-128"/>
              </a:rPr>
              <a:t>This incidence rate equates to an incidence per placement of 0.36% </a:t>
            </a:r>
            <a:r>
              <a:rPr lang="en-US" sz="1100" dirty="0">
                <a:solidFill>
                  <a:srgbClr val="000000"/>
                </a:solidFill>
                <a:latin typeface="+mj-lt"/>
                <a:ea typeface="ＭＳ Ｐゴシック" pitchFamily="34" charset="-128"/>
              </a:rPr>
              <a:t>across the overall study population (n=22908) and 0.65% in adolescents (n=5006).</a:t>
            </a:r>
            <a:endParaRPr lang="en-US" sz="1100" baseline="30000" dirty="0">
              <a:solidFill>
                <a:srgbClr val="000000"/>
              </a:solidFill>
              <a:latin typeface="+mj-lt"/>
              <a:ea typeface="ＭＳ Ｐゴシック" pitchFamily="34" charset="-128"/>
            </a:endParaRPr>
          </a:p>
          <a:p>
            <a:pPr marL="171450" indent="-171450">
              <a:buFont typeface="Arial"/>
              <a:buChar char="•"/>
            </a:pPr>
            <a:endParaRPr lang="en-US" sz="1100" dirty="0">
              <a:solidFill>
                <a:srgbClr val="000000"/>
              </a:solidFill>
              <a:latin typeface="+mj-lt"/>
              <a:ea typeface="ＭＳ Ｐゴシック" pitchFamily="34" charset="-128"/>
            </a:endParaRPr>
          </a:p>
          <a:p>
            <a:r>
              <a:rPr lang="en-US" sz="1100" b="1" dirty="0">
                <a:solidFill>
                  <a:srgbClr val="000000"/>
                </a:solidFill>
                <a:latin typeface="+mj-lt"/>
                <a:ea typeface="ＭＳ Ｐゴシック" pitchFamily="34" charset="-128"/>
              </a:rPr>
              <a:t>References:</a:t>
            </a:r>
          </a:p>
          <a:p>
            <a:pPr marL="228600" indent="-228600">
              <a:buFont typeface="+mj-lt"/>
              <a:buAutoNum type="arabicPeriod"/>
            </a:pPr>
            <a:r>
              <a:rPr lang="en-US" sz="1100" dirty="0">
                <a:solidFill>
                  <a:srgbClr val="000000"/>
                </a:solidFill>
                <a:latin typeface="+mj-lt"/>
                <a:ea typeface="ＭＳ Ｐゴシック" pitchFamily="34" charset="-128"/>
              </a:rPr>
              <a:t>Farley TMM, Rosenberg MJ, Rowe PJ, et al. Intrauterine devices and pelvic inflammatory disease: an international perspective. Lancet 1992;339:785-8.</a:t>
            </a:r>
            <a:r>
              <a:rPr lang="en-US" altLang="en-US" sz="1100" dirty="0">
                <a:solidFill>
                  <a:srgbClr val="000000"/>
                </a:solidFill>
                <a:latin typeface="+mj-lt"/>
                <a:ea typeface="ＭＳ Ｐゴシック" pitchFamily="34" charset="-128"/>
              </a:rPr>
              <a:t> </a:t>
            </a:r>
            <a:endParaRPr lang="en-US" sz="1100" dirty="0">
              <a:solidFill>
                <a:srgbClr val="000000"/>
              </a:solidFill>
              <a:latin typeface="+mj-lt"/>
              <a:ea typeface="ＭＳ Ｐゴシック" pitchFamily="34" charset="-128"/>
            </a:endParaRPr>
          </a:p>
          <a:p>
            <a:pPr marL="228600" indent="-228600">
              <a:spcBef>
                <a:spcPct val="0"/>
              </a:spcBef>
              <a:buFont typeface="+mj-lt"/>
              <a:buAutoNum type="arabicPeriod"/>
            </a:pPr>
            <a:r>
              <a:rPr lang="en-GB" altLang="en-US" sz="1100" kern="1200" dirty="0" err="1">
                <a:solidFill>
                  <a:srgbClr val="000000"/>
                </a:solidFill>
                <a:latin typeface="Arial" charset="0"/>
                <a:ea typeface="ＭＳ Ｐゴシック" pitchFamily="34" charset="-128"/>
                <a:cs typeface="+mn-cs"/>
              </a:rPr>
              <a:t>Sufrin</a:t>
            </a:r>
            <a:r>
              <a:rPr lang="en-GB" altLang="en-US" sz="1100" kern="1200" dirty="0">
                <a:solidFill>
                  <a:srgbClr val="000000"/>
                </a:solidFill>
                <a:latin typeface="Arial" charset="0"/>
                <a:ea typeface="ＭＳ Ｐゴシック" pitchFamily="34" charset="-128"/>
                <a:cs typeface="+mn-cs"/>
              </a:rPr>
              <a:t> CB, et al. </a:t>
            </a:r>
            <a:r>
              <a:rPr lang="en-GB" sz="1100" kern="1200" dirty="0">
                <a:solidFill>
                  <a:srgbClr val="000000"/>
                </a:solidFill>
                <a:latin typeface="Arial" charset="0"/>
                <a:ea typeface="ＭＳ Ｐゴシック" pitchFamily="34" charset="-128"/>
                <a:cs typeface="+mn-cs"/>
              </a:rPr>
              <a:t>Neisseria </a:t>
            </a:r>
            <a:r>
              <a:rPr lang="en-GB" sz="1100" kern="1200" dirty="0" err="1">
                <a:solidFill>
                  <a:srgbClr val="000000"/>
                </a:solidFill>
                <a:latin typeface="Arial" charset="0"/>
                <a:ea typeface="ＭＳ Ｐゴシック" pitchFamily="34" charset="-128"/>
                <a:cs typeface="+mn-cs"/>
              </a:rPr>
              <a:t>gonorrhea</a:t>
            </a:r>
            <a:r>
              <a:rPr lang="en-GB" sz="1100" kern="1200" dirty="0">
                <a:solidFill>
                  <a:srgbClr val="000000"/>
                </a:solidFill>
                <a:latin typeface="Arial" charset="0"/>
                <a:ea typeface="ＭＳ Ｐゴシック" pitchFamily="34" charset="-128"/>
                <a:cs typeface="+mn-cs"/>
              </a:rPr>
              <a:t> and Chlamydia trachomatis screening at intrauterine device insertion and pelvic inflammatory disease</a:t>
            </a:r>
            <a:r>
              <a:rPr lang="en-US" sz="1100" kern="1200" dirty="0">
                <a:solidFill>
                  <a:srgbClr val="000000"/>
                </a:solidFill>
                <a:latin typeface="Arial" charset="0"/>
                <a:ea typeface="ＭＳ Ｐゴシック" pitchFamily="34" charset="-128"/>
                <a:cs typeface="+mn-cs"/>
              </a:rPr>
              <a:t>. </a:t>
            </a:r>
            <a:r>
              <a:rPr lang="en-GB" sz="1100" kern="1200" dirty="0" err="1">
                <a:solidFill>
                  <a:srgbClr val="000000"/>
                </a:solidFill>
                <a:latin typeface="Arial" charset="0"/>
                <a:ea typeface="ＭＳ Ｐゴシック" pitchFamily="34" charset="-128"/>
                <a:cs typeface="+mn-cs"/>
              </a:rPr>
              <a:t>Obstet</a:t>
            </a:r>
            <a:r>
              <a:rPr lang="en-GB" sz="1100" kern="1200" dirty="0">
                <a:solidFill>
                  <a:srgbClr val="000000"/>
                </a:solidFill>
                <a:latin typeface="Arial" charset="0"/>
                <a:ea typeface="ＭＳ Ｐゴシック" pitchFamily="34" charset="-128"/>
                <a:cs typeface="+mn-cs"/>
              </a:rPr>
              <a:t> </a:t>
            </a:r>
            <a:r>
              <a:rPr lang="en-GB" sz="1100" kern="1200" dirty="0" err="1">
                <a:solidFill>
                  <a:srgbClr val="000000"/>
                </a:solidFill>
                <a:latin typeface="Arial" charset="0"/>
                <a:ea typeface="ＭＳ Ｐゴシック" pitchFamily="34" charset="-128"/>
                <a:cs typeface="+mn-cs"/>
              </a:rPr>
              <a:t>Gynecol</a:t>
            </a:r>
            <a:r>
              <a:rPr lang="en-GB" sz="1100" kern="1200" dirty="0">
                <a:solidFill>
                  <a:srgbClr val="000000"/>
                </a:solidFill>
                <a:latin typeface="Arial" charset="0"/>
                <a:ea typeface="ＭＳ Ｐゴシック" pitchFamily="34" charset="-128"/>
                <a:cs typeface="+mn-cs"/>
              </a:rPr>
              <a:t> 2012;120(6):1314-21.</a:t>
            </a:r>
          </a:p>
          <a:p>
            <a:pPr marL="228600" indent="-228600">
              <a:buFont typeface="+mj-lt"/>
              <a:buAutoNum type="arabicPeriod"/>
            </a:pPr>
            <a:r>
              <a:rPr lang="en-GB" sz="1100" kern="1200" dirty="0" err="1">
                <a:solidFill>
                  <a:srgbClr val="000000"/>
                </a:solidFill>
                <a:latin typeface="Arial" charset="0"/>
                <a:ea typeface="ＭＳ Ｐゴシック" pitchFamily="34" charset="-128"/>
                <a:cs typeface="+mn-cs"/>
              </a:rPr>
              <a:t>Birgisson</a:t>
            </a:r>
            <a:r>
              <a:rPr lang="en-GB" sz="1100" kern="1200" dirty="0">
                <a:solidFill>
                  <a:srgbClr val="000000"/>
                </a:solidFill>
                <a:latin typeface="Arial" charset="0"/>
                <a:ea typeface="ＭＳ Ｐゴシック" pitchFamily="34" charset="-128"/>
                <a:cs typeface="+mn-cs"/>
              </a:rPr>
              <a:t> NE, et al. Positive Testing for Neisseria gonorrhoeae and Chlamydia trachomatis and the Risk of Pelvic Inflammatory Disease in IUD Users. J </a:t>
            </a:r>
            <a:r>
              <a:rPr lang="en-GB" sz="1100" kern="1200" dirty="0" err="1">
                <a:solidFill>
                  <a:srgbClr val="000000"/>
                </a:solidFill>
                <a:latin typeface="Arial" charset="0"/>
                <a:ea typeface="ＭＳ Ｐゴシック" pitchFamily="34" charset="-128"/>
                <a:cs typeface="+mn-cs"/>
              </a:rPr>
              <a:t>Womens</a:t>
            </a:r>
            <a:r>
              <a:rPr lang="en-GB" sz="1100" kern="1200" dirty="0">
                <a:solidFill>
                  <a:srgbClr val="000000"/>
                </a:solidFill>
                <a:latin typeface="Arial" charset="0"/>
                <a:ea typeface="ＭＳ Ｐゴシック" pitchFamily="34" charset="-128"/>
                <a:cs typeface="+mn-cs"/>
              </a:rPr>
              <a:t> Health (</a:t>
            </a:r>
            <a:r>
              <a:rPr lang="en-GB" sz="1100" kern="1200" dirty="0" err="1">
                <a:solidFill>
                  <a:srgbClr val="000000"/>
                </a:solidFill>
                <a:latin typeface="Arial" charset="0"/>
                <a:ea typeface="ＭＳ Ｐゴシック" pitchFamily="34" charset="-128"/>
                <a:cs typeface="+mn-cs"/>
              </a:rPr>
              <a:t>Larchmt</a:t>
            </a:r>
            <a:r>
              <a:rPr lang="en-GB" sz="1100" i="1" kern="1200" dirty="0">
                <a:solidFill>
                  <a:srgbClr val="000000"/>
                </a:solidFill>
                <a:latin typeface="Arial" charset="0"/>
                <a:ea typeface="ＭＳ Ｐゴシック" pitchFamily="34" charset="-128"/>
                <a:cs typeface="+mn-cs"/>
              </a:rPr>
              <a:t>) </a:t>
            </a:r>
            <a:r>
              <a:rPr lang="en-GB" sz="1100" kern="1200" dirty="0">
                <a:solidFill>
                  <a:srgbClr val="000000"/>
                </a:solidFill>
                <a:latin typeface="Arial" charset="0"/>
                <a:ea typeface="ＭＳ Ｐゴシック" pitchFamily="34" charset="-128"/>
                <a:cs typeface="+mn-cs"/>
              </a:rPr>
              <a:t>2015;24(5):354-9.</a:t>
            </a:r>
          </a:p>
          <a:p>
            <a:pPr marL="228600" indent="-228600">
              <a:buFont typeface="+mj-lt"/>
              <a:buAutoNum type="arabicPeriod"/>
            </a:pPr>
            <a:r>
              <a:rPr lang="en-GB" sz="1100" kern="1200" dirty="0">
                <a:solidFill>
                  <a:srgbClr val="000000"/>
                </a:solidFill>
                <a:latin typeface="Arial" charset="0"/>
                <a:ea typeface="ＭＳ Ｐゴシック" pitchFamily="34" charset="-128"/>
                <a:cs typeface="+mn-cs"/>
              </a:rPr>
              <a:t>Gemzell-Danielsson K, et al. The effect of age, parity and body mass index on the efficacy, safety, placement and user satisfaction associated with two low-dose levonorgestrel intrauterine contraceptive systems; subgroup analysis of data from a phase III trial. </a:t>
            </a:r>
            <a:r>
              <a:rPr lang="en-GB" sz="1100" kern="1200" dirty="0" err="1">
                <a:solidFill>
                  <a:srgbClr val="000000"/>
                </a:solidFill>
                <a:latin typeface="Arial" charset="0"/>
                <a:ea typeface="ＭＳ Ｐゴシック" pitchFamily="34" charset="-128"/>
                <a:cs typeface="+mn-cs"/>
              </a:rPr>
              <a:t>PLoS</a:t>
            </a:r>
            <a:r>
              <a:rPr lang="en-GB" sz="1100" kern="1200" dirty="0">
                <a:solidFill>
                  <a:srgbClr val="000000"/>
                </a:solidFill>
                <a:latin typeface="Arial" charset="0"/>
                <a:ea typeface="ＭＳ Ｐゴシック" pitchFamily="34" charset="-128"/>
                <a:cs typeface="+mn-cs"/>
              </a:rPr>
              <a:t> ONE 2015. </a:t>
            </a:r>
          </a:p>
          <a:p>
            <a:pPr marL="228600" indent="-228600">
              <a:buFont typeface="+mj-lt"/>
              <a:buAutoNum type="arabicPeriod"/>
            </a:pPr>
            <a:r>
              <a:rPr lang="en-GB" sz="1100" kern="1200" dirty="0" err="1">
                <a:solidFill>
                  <a:schemeClr val="tx1"/>
                </a:solidFill>
                <a:latin typeface="Arial" charset="0"/>
                <a:ea typeface="ＭＳ Ｐゴシック" pitchFamily="112" charset="-128"/>
                <a:cs typeface="+mn-cs"/>
              </a:rPr>
              <a:t>Turok</a:t>
            </a:r>
            <a:r>
              <a:rPr lang="en-GB" sz="1100" kern="1200" dirty="0">
                <a:solidFill>
                  <a:schemeClr val="tx1"/>
                </a:solidFill>
                <a:latin typeface="Arial" charset="0"/>
                <a:ea typeface="ＭＳ Ｐゴシック" pitchFamily="112" charset="-128"/>
                <a:cs typeface="+mn-cs"/>
              </a:rPr>
              <a:t> D, et al. A prospective</a:t>
            </a:r>
            <a:r>
              <a:rPr lang="en-GB" sz="1100" kern="1200" baseline="0" dirty="0">
                <a:solidFill>
                  <a:schemeClr val="tx1"/>
                </a:solidFill>
                <a:latin typeface="Arial" charset="0"/>
                <a:ea typeface="ＭＳ Ｐゴシック" pitchFamily="112" charset="-128"/>
                <a:cs typeface="+mn-cs"/>
              </a:rPr>
              <a:t> assessment of pelvic infection risk following same-day sexually transmitted infection testing and levonorgestrel intrauterine system placement. Am J </a:t>
            </a:r>
            <a:r>
              <a:rPr lang="en-GB" sz="1100" kern="1200" baseline="0" dirty="0" err="1">
                <a:solidFill>
                  <a:schemeClr val="tx1"/>
                </a:solidFill>
                <a:latin typeface="Arial" charset="0"/>
                <a:ea typeface="ＭＳ Ｐゴシック" pitchFamily="112" charset="-128"/>
                <a:cs typeface="+mn-cs"/>
              </a:rPr>
              <a:t>Obstet</a:t>
            </a:r>
            <a:r>
              <a:rPr lang="en-GB" sz="1100" kern="1200" baseline="0" dirty="0">
                <a:solidFill>
                  <a:schemeClr val="tx1"/>
                </a:solidFill>
                <a:latin typeface="Arial" charset="0"/>
                <a:ea typeface="ＭＳ Ｐゴシック" pitchFamily="112" charset="-128"/>
                <a:cs typeface="+mn-cs"/>
              </a:rPr>
              <a:t> </a:t>
            </a:r>
            <a:r>
              <a:rPr lang="en-GB" sz="1100" kern="1200" baseline="0" dirty="0" err="1">
                <a:solidFill>
                  <a:schemeClr val="tx1"/>
                </a:solidFill>
                <a:latin typeface="Arial" charset="0"/>
                <a:ea typeface="ＭＳ Ｐゴシック" pitchFamily="112" charset="-128"/>
                <a:cs typeface="+mn-cs"/>
              </a:rPr>
              <a:t>Gynecol</a:t>
            </a:r>
            <a:r>
              <a:rPr lang="en-GB" sz="1100" kern="1200" baseline="0" dirty="0">
                <a:solidFill>
                  <a:schemeClr val="tx1"/>
                </a:solidFill>
                <a:latin typeface="Arial" charset="0"/>
                <a:ea typeface="ＭＳ Ｐゴシック" pitchFamily="112" charset="-128"/>
                <a:cs typeface="+mn-cs"/>
              </a:rPr>
              <a:t> 2016;215:599</a:t>
            </a:r>
            <a:endParaRPr lang="en-GB" sz="1100" kern="1200" dirty="0">
              <a:solidFill>
                <a:schemeClr val="tx1"/>
              </a:solidFill>
              <a:latin typeface="Arial" charset="0"/>
              <a:ea typeface="ＭＳ Ｐゴシック" pitchFamily="112" charset="-128"/>
              <a:cs typeface="+mn-cs"/>
            </a:endParaRPr>
          </a:p>
          <a:p>
            <a:pPr marL="228600" indent="-228600">
              <a:buFont typeface="+mj-lt"/>
              <a:buAutoNum type="arabicPeriod"/>
            </a:pPr>
            <a:r>
              <a:rPr lang="en-GB" sz="1100" kern="1200" dirty="0">
                <a:solidFill>
                  <a:schemeClr val="tx1"/>
                </a:solidFill>
                <a:latin typeface="Arial" charset="0"/>
                <a:ea typeface="ＭＳ Ｐゴシック" pitchFamily="112" charset="-128"/>
                <a:cs typeface="+mn-cs"/>
              </a:rPr>
              <a:t>Gemzell-Danielsson K, et al. Evaluation of a new,</a:t>
            </a:r>
            <a:r>
              <a:rPr lang="en-GB" sz="1100" kern="1200" baseline="0" dirty="0">
                <a:solidFill>
                  <a:schemeClr val="tx1"/>
                </a:solidFill>
                <a:latin typeface="Arial" charset="0"/>
                <a:ea typeface="ＭＳ Ｐゴシック" pitchFamily="112" charset="-128"/>
                <a:cs typeface="+mn-cs"/>
              </a:rPr>
              <a:t> low-dose levonorgestrel intrauterine contraceptive system over 5 years of use. </a:t>
            </a:r>
            <a:r>
              <a:rPr lang="en-GB" sz="1100" kern="1200" baseline="0" dirty="0" err="1">
                <a:solidFill>
                  <a:schemeClr val="tx1"/>
                </a:solidFill>
                <a:latin typeface="Arial" charset="0"/>
                <a:ea typeface="ＭＳ Ｐゴシック" pitchFamily="112" charset="-128"/>
                <a:cs typeface="+mn-cs"/>
              </a:rPr>
              <a:t>Eur</a:t>
            </a:r>
            <a:r>
              <a:rPr lang="en-GB" sz="1100" kern="1200" baseline="0" dirty="0">
                <a:solidFill>
                  <a:schemeClr val="tx1"/>
                </a:solidFill>
                <a:latin typeface="Arial" charset="0"/>
                <a:ea typeface="ＭＳ Ｐゴシック" pitchFamily="112" charset="-128"/>
                <a:cs typeface="+mn-cs"/>
              </a:rPr>
              <a:t> J </a:t>
            </a:r>
            <a:r>
              <a:rPr lang="en-GB" sz="1100" kern="1200" baseline="0" dirty="0" err="1">
                <a:solidFill>
                  <a:schemeClr val="tx1"/>
                </a:solidFill>
                <a:latin typeface="Arial" charset="0"/>
                <a:ea typeface="ＭＳ Ｐゴシック" pitchFamily="112" charset="-128"/>
                <a:cs typeface="+mn-cs"/>
              </a:rPr>
              <a:t>Obstet</a:t>
            </a:r>
            <a:r>
              <a:rPr lang="en-GB" sz="1100" kern="1200" baseline="0" dirty="0">
                <a:solidFill>
                  <a:schemeClr val="tx1"/>
                </a:solidFill>
                <a:latin typeface="Arial" charset="0"/>
                <a:ea typeface="ＭＳ Ｐゴシック" pitchFamily="112" charset="-128"/>
                <a:cs typeface="+mn-cs"/>
              </a:rPr>
              <a:t> </a:t>
            </a:r>
            <a:r>
              <a:rPr lang="en-GB" sz="1100" kern="1200" baseline="0" dirty="0" err="1">
                <a:solidFill>
                  <a:schemeClr val="tx1"/>
                </a:solidFill>
                <a:latin typeface="Arial" charset="0"/>
                <a:ea typeface="ＭＳ Ｐゴシック" pitchFamily="112" charset="-128"/>
                <a:cs typeface="+mn-cs"/>
              </a:rPr>
              <a:t>Gynecol</a:t>
            </a:r>
            <a:r>
              <a:rPr lang="en-GB" sz="1100" kern="1200" baseline="0" dirty="0">
                <a:solidFill>
                  <a:schemeClr val="tx1"/>
                </a:solidFill>
                <a:latin typeface="Arial" charset="0"/>
                <a:ea typeface="ＭＳ Ｐゴシック" pitchFamily="112" charset="-128"/>
                <a:cs typeface="+mn-cs"/>
              </a:rPr>
              <a:t> RB 2017;210:22-28</a:t>
            </a:r>
            <a:endParaRPr lang="en-GB" sz="1100" kern="1200" dirty="0">
              <a:solidFill>
                <a:srgbClr val="000000"/>
              </a:solidFill>
              <a:latin typeface="Arial" charset="0"/>
              <a:ea typeface="ＭＳ Ｐゴシック" pitchFamily="34" charset="-128"/>
              <a:cs typeface="+mn-cs"/>
            </a:endParaRPr>
          </a:p>
          <a:p>
            <a:pPr marL="228600" indent="-228600">
              <a:buFont typeface="+mj-lt"/>
              <a:buAutoNum type="arabicPeriod"/>
            </a:pPr>
            <a:endParaRPr lang="en-US" dirty="0">
              <a:ea typeface="ＭＳ Ｐゴシック" pitchFamily="34" charset="-128"/>
            </a:endParaRPr>
          </a:p>
        </p:txBody>
      </p:sp>
      <p:sp>
        <p:nvSpPr>
          <p:cNvPr id="129027" name="Slide Number Placeholder 3"/>
          <p:cNvSpPr>
            <a:spLocks noGrp="1"/>
          </p:cNvSpPr>
          <p:nvPr>
            <p:ph type="sldNum" sz="quarter" idx="5"/>
          </p:nvPr>
        </p:nvSpPr>
        <p:spPr>
          <a:noFill/>
        </p:spPr>
        <p:txBody>
          <a:bodyPr/>
          <a:lstStyle/>
          <a:p>
            <a:fld id="{CAA77D92-5C42-41AC-99AF-73210FC6D2D3}" type="slidenum">
              <a:rPr lang="en-GB" smtClean="0">
                <a:ea typeface="ＭＳ Ｐゴシック" pitchFamily="34" charset="-128"/>
              </a:rPr>
              <a:pPr/>
              <a:t>18</a:t>
            </a:fld>
            <a:endParaRPr lang="en-GB" dirty="0">
              <a:ea typeface="ＭＳ Ｐゴシック" pitchFamily="34" charset="-128"/>
            </a:endParaRPr>
          </a:p>
        </p:txBody>
      </p:sp>
    </p:spTree>
    <p:extLst>
      <p:ext uri="{BB962C8B-B14F-4D97-AF65-F5344CB8AC3E}">
        <p14:creationId xmlns:p14="http://schemas.microsoft.com/office/powerpoint/2010/main" val="717213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1" dirty="0">
                <a:solidFill>
                  <a:srgbClr val="000000"/>
                </a:solidFill>
                <a:latin typeface="+mj-lt"/>
                <a:ea typeface="ＭＳ Ｐゴシック" pitchFamily="34" charset="-128"/>
              </a:rPr>
              <a:t>Speaker notes:</a:t>
            </a:r>
          </a:p>
          <a:p>
            <a:pPr marL="171450" indent="-171450">
              <a:buFont typeface="Arial"/>
              <a:buChar char="•"/>
            </a:pPr>
            <a:r>
              <a:rPr lang="en-US" sz="1100" dirty="0">
                <a:solidFill>
                  <a:srgbClr val="000000"/>
                </a:solidFill>
                <a:latin typeface="+mj-lt"/>
              </a:rPr>
              <a:t>These large-scale studies report a PID incidence with IUC &lt;1%.</a:t>
            </a:r>
            <a:r>
              <a:rPr lang="en-US" sz="1100" baseline="30000" dirty="0">
                <a:solidFill>
                  <a:srgbClr val="000000"/>
                </a:solidFill>
                <a:latin typeface="+mj-lt"/>
              </a:rPr>
              <a:t>1</a:t>
            </a:r>
          </a:p>
          <a:p>
            <a:pPr marL="342900" lvl="0" indent="-342900">
              <a:buFont typeface="Arial"/>
              <a:buChar char="•"/>
              <a:defRPr/>
            </a:pPr>
            <a:r>
              <a:rPr lang="en-US" sz="1100" dirty="0">
                <a:solidFill>
                  <a:srgbClr val="000000"/>
                </a:solidFill>
                <a:latin typeface="+mj-lt"/>
              </a:rPr>
              <a:t>They confirm that risk of PID with IUC is low, irrespective of age, parity, STI risk, and timing of STI screening and placement.</a:t>
            </a:r>
            <a:r>
              <a:rPr lang="en-US" sz="1100" baseline="30000" dirty="0">
                <a:solidFill>
                  <a:srgbClr val="000000"/>
                </a:solidFill>
                <a:latin typeface="+mj-lt"/>
              </a:rPr>
              <a:t>1</a:t>
            </a:r>
          </a:p>
          <a:p>
            <a:pPr marL="342900" lvl="0" indent="-342900">
              <a:buFont typeface="Arial"/>
              <a:buChar char="•"/>
              <a:defRPr/>
            </a:pPr>
            <a:r>
              <a:rPr lang="en-US" sz="1100" dirty="0">
                <a:solidFill>
                  <a:srgbClr val="000000"/>
                </a:solidFill>
                <a:latin typeface="+mj-lt"/>
              </a:rPr>
              <a:t>They also confirm that younger women are not at greater risk of PID than older women,</a:t>
            </a:r>
            <a:r>
              <a:rPr lang="en-US" sz="1100" baseline="30000" dirty="0">
                <a:solidFill>
                  <a:srgbClr val="000000"/>
                </a:solidFill>
                <a:latin typeface="+mj-lt"/>
              </a:rPr>
              <a:t>2 </a:t>
            </a:r>
            <a:r>
              <a:rPr lang="en-US" sz="1100" baseline="0" dirty="0">
                <a:solidFill>
                  <a:srgbClr val="000000"/>
                </a:solidFill>
                <a:latin typeface="+mj-lt"/>
              </a:rPr>
              <a:t>and that n</a:t>
            </a:r>
            <a:r>
              <a:rPr lang="en-US" sz="1100" dirty="0">
                <a:solidFill>
                  <a:srgbClr val="000000"/>
                </a:solidFill>
                <a:latin typeface="+mj-lt"/>
              </a:rPr>
              <a:t>ulliparous women are not at greater</a:t>
            </a:r>
            <a:r>
              <a:rPr lang="en-US" sz="1100" baseline="0" dirty="0">
                <a:solidFill>
                  <a:srgbClr val="000000"/>
                </a:solidFill>
                <a:latin typeface="+mj-lt"/>
              </a:rPr>
              <a:t> </a:t>
            </a:r>
            <a:r>
              <a:rPr lang="en-US" sz="1100" dirty="0">
                <a:solidFill>
                  <a:srgbClr val="000000"/>
                </a:solidFill>
                <a:latin typeface="+mj-lt"/>
              </a:rPr>
              <a:t>risk of PID than parous women.</a:t>
            </a:r>
            <a:r>
              <a:rPr lang="en-US" sz="1100" baseline="30000" dirty="0">
                <a:solidFill>
                  <a:srgbClr val="000000"/>
                </a:solidFill>
                <a:latin typeface="+mj-lt"/>
              </a:rPr>
              <a:t>2</a:t>
            </a:r>
          </a:p>
          <a:p>
            <a:pPr marL="342900" lvl="0" indent="-342900">
              <a:buFont typeface="Arial"/>
              <a:buChar char="•"/>
              <a:defRPr/>
            </a:pPr>
            <a:r>
              <a:rPr lang="en-US" sz="1100" dirty="0">
                <a:solidFill>
                  <a:srgbClr val="000000"/>
                </a:solidFill>
                <a:latin typeface="+mj-lt"/>
              </a:rPr>
              <a:t>Sufrin et al</a:t>
            </a:r>
            <a:r>
              <a:rPr lang="en-US" sz="1100" baseline="30000" dirty="0">
                <a:solidFill>
                  <a:srgbClr val="000000"/>
                </a:solidFill>
                <a:latin typeface="+mj-lt"/>
              </a:rPr>
              <a:t>1</a:t>
            </a:r>
            <a:r>
              <a:rPr lang="en-US" sz="1100" dirty="0">
                <a:solidFill>
                  <a:srgbClr val="000000"/>
                </a:solidFill>
                <a:latin typeface="+mj-lt"/>
              </a:rPr>
              <a:t> reported that the most accurate time to clinically assess and screen for infection is IUC placement day.</a:t>
            </a:r>
          </a:p>
          <a:p>
            <a:pPr marL="292093" lvl="0" indent="-292093">
              <a:buFont typeface="Arial" charset="0"/>
              <a:buChar char="•"/>
              <a:defRPr/>
            </a:pPr>
            <a:r>
              <a:rPr lang="en-US" sz="1100" dirty="0" err="1">
                <a:solidFill>
                  <a:srgbClr val="000000"/>
                </a:solidFill>
                <a:latin typeface="+mj-lt"/>
              </a:rPr>
              <a:t>Turok</a:t>
            </a:r>
            <a:r>
              <a:rPr lang="en-US" sz="1100" dirty="0">
                <a:solidFill>
                  <a:srgbClr val="000000"/>
                </a:solidFill>
                <a:latin typeface="+mj-lt"/>
              </a:rPr>
              <a:t> et al</a:t>
            </a:r>
            <a:r>
              <a:rPr lang="en-US" sz="1100" baseline="30000" dirty="0">
                <a:solidFill>
                  <a:srgbClr val="000000"/>
                </a:solidFill>
                <a:latin typeface="+mj-lt"/>
              </a:rPr>
              <a:t>5</a:t>
            </a:r>
            <a:r>
              <a:rPr lang="en-US" sz="1100" dirty="0">
                <a:solidFill>
                  <a:srgbClr val="000000"/>
                </a:solidFill>
                <a:latin typeface="+mj-lt"/>
              </a:rPr>
              <a:t> confirmed</a:t>
            </a:r>
            <a:r>
              <a:rPr lang="en-US" sz="1100" baseline="0" dirty="0">
                <a:solidFill>
                  <a:srgbClr val="000000"/>
                </a:solidFill>
                <a:latin typeface="+mj-lt"/>
              </a:rPr>
              <a:t> that PID can be treated successfully </a:t>
            </a:r>
            <a:r>
              <a:rPr lang="en-US" sz="1100" baseline="0" dirty="0"/>
              <a:t>with outpatient antibiotics </a:t>
            </a:r>
            <a:r>
              <a:rPr lang="en-US" sz="1200" baseline="0" dirty="0"/>
              <a:t>and typically does not require IUC removal.</a:t>
            </a:r>
          </a:p>
          <a:p>
            <a:pPr marL="0" indent="0">
              <a:buFont typeface="+mj-lt"/>
              <a:buNone/>
            </a:pPr>
            <a:endParaRPr lang="en-GB" altLang="en-US" sz="1200" b="0" kern="1200" dirty="0">
              <a:solidFill>
                <a:srgbClr val="000000"/>
              </a:solidFill>
              <a:latin typeface="Arial" charset="0"/>
              <a:ea typeface="ＭＳ Ｐゴシック" pitchFamily="34" charset="-128"/>
              <a:cs typeface="+mn-cs"/>
            </a:endParaRPr>
          </a:p>
          <a:p>
            <a:pPr marL="171450" indent="-171450">
              <a:buFont typeface="Arial"/>
              <a:buChar char="•"/>
            </a:pPr>
            <a:endParaRPr lang="en-US" dirty="0">
              <a:ea typeface="ＭＳ Ｐゴシック" pitchFamily="34" charset="-128"/>
            </a:endParaRPr>
          </a:p>
          <a:p>
            <a:pPr marL="0" indent="0">
              <a:spcBef>
                <a:spcPct val="0"/>
              </a:spcBef>
              <a:buFont typeface="+mj-lt"/>
              <a:buNone/>
            </a:pPr>
            <a:r>
              <a:rPr lang="en-US" sz="1100" b="1" dirty="0">
                <a:solidFill>
                  <a:srgbClr val="000000"/>
                </a:solidFill>
                <a:latin typeface="+mj-lt"/>
                <a:ea typeface="ＭＳ Ｐゴシック" pitchFamily="34" charset="-128"/>
              </a:rPr>
              <a:t>References:</a:t>
            </a:r>
          </a:p>
          <a:p>
            <a:pPr marL="228600" indent="-228600">
              <a:spcBef>
                <a:spcPct val="0"/>
              </a:spcBef>
              <a:buFont typeface="+mj-lt"/>
              <a:buAutoNum type="arabicPeriod"/>
            </a:pPr>
            <a:r>
              <a:rPr lang="en-GB" altLang="en-US" sz="1100" dirty="0">
                <a:solidFill>
                  <a:srgbClr val="000000"/>
                </a:solidFill>
                <a:latin typeface="+mj-lt"/>
                <a:ea typeface="ＭＳ Ｐゴシック" pitchFamily="34" charset="-128"/>
              </a:rPr>
              <a:t>Sufrin CB, et al. </a:t>
            </a:r>
            <a:r>
              <a:rPr lang="en-GB" sz="1100" dirty="0">
                <a:solidFill>
                  <a:srgbClr val="000000"/>
                </a:solidFill>
                <a:latin typeface="+mj-lt"/>
                <a:ea typeface="ＭＳ Ｐゴシック" pitchFamily="34" charset="-128"/>
              </a:rPr>
              <a:t>Neisseria gonorrhea and Chlamydia trachomatis screening at intrauterine device insertion and pelvic inflammatory disease</a:t>
            </a:r>
            <a:r>
              <a:rPr lang="en-US" sz="1100" dirty="0">
                <a:solidFill>
                  <a:srgbClr val="000000"/>
                </a:solidFill>
                <a:latin typeface="+mj-lt"/>
                <a:ea typeface="ＭＳ Ｐゴシック" pitchFamily="34" charset="-128"/>
              </a:rPr>
              <a:t>. </a:t>
            </a:r>
            <a:r>
              <a:rPr lang="en-GB" sz="1100" dirty="0">
                <a:solidFill>
                  <a:srgbClr val="000000"/>
                </a:solidFill>
                <a:latin typeface="+mj-lt"/>
                <a:ea typeface="ＭＳ Ｐゴシック" pitchFamily="34" charset="-128"/>
              </a:rPr>
              <a:t>Obstet Gynecol 2012;120(6):1314-21.</a:t>
            </a:r>
          </a:p>
          <a:p>
            <a:pPr marL="228600" indent="-228600">
              <a:buFont typeface="+mj-lt"/>
              <a:buAutoNum type="arabicPeriod"/>
            </a:pPr>
            <a:r>
              <a:rPr lang="en-GB" sz="1100" dirty="0">
                <a:solidFill>
                  <a:srgbClr val="000000"/>
                </a:solidFill>
                <a:latin typeface="+mj-lt"/>
                <a:ea typeface="ＭＳ Ｐゴシック" pitchFamily="34" charset="-128"/>
              </a:rPr>
              <a:t>Birgisson NE, et al. Positive Testing for Neisseria gonorrhoeae and Chlamydia trachomatis and the Risk of Pelvic Inflammatory Disease in IUD Users. J Womens Health (Larchmt</a:t>
            </a:r>
            <a:r>
              <a:rPr lang="en-GB" sz="1100" i="1" dirty="0">
                <a:solidFill>
                  <a:srgbClr val="000000"/>
                </a:solidFill>
                <a:latin typeface="+mj-lt"/>
                <a:ea typeface="ＭＳ Ｐゴシック" pitchFamily="34" charset="-128"/>
              </a:rPr>
              <a:t>) </a:t>
            </a:r>
            <a:r>
              <a:rPr lang="en-GB" sz="1100" dirty="0">
                <a:solidFill>
                  <a:srgbClr val="000000"/>
                </a:solidFill>
                <a:latin typeface="+mj-lt"/>
                <a:ea typeface="ＭＳ Ｐゴシック" pitchFamily="34" charset="-128"/>
              </a:rPr>
              <a:t>2015;24(5):354-9.</a:t>
            </a:r>
          </a:p>
          <a:p>
            <a:pPr marL="228600" indent="-228600">
              <a:buFont typeface="+mj-lt"/>
              <a:buAutoNum type="arabicPeriod"/>
            </a:pPr>
            <a:r>
              <a:rPr lang="en-GB" sz="1100" dirty="0">
                <a:solidFill>
                  <a:srgbClr val="000000"/>
                </a:solidFill>
                <a:latin typeface="+mj-lt"/>
                <a:ea typeface="ＭＳ Ｐゴシック" pitchFamily="34" charset="-128"/>
              </a:rPr>
              <a:t>Gemzell-Danielsson K, et al. The effect of age, parity and body mass index on the efficacy, safety, placement and user satisfaction associated with two low-dose levonorgestrel intrauterine contraceptive systems; subgroup analysis of data from a phase III trial. PLoS ONE 2015.</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altLang="en-US" sz="1100" b="0" kern="1200" baseline="0" dirty="0">
                <a:solidFill>
                  <a:srgbClr val="000000"/>
                </a:solidFill>
                <a:latin typeface="Arial" charset="0"/>
                <a:ea typeface="ＭＳ Ｐゴシック" pitchFamily="34" charset="-128"/>
                <a:cs typeface="+mn-cs"/>
              </a:rPr>
              <a:t>Gemzell-Danielsson K, et al. Evaluation of a new , low-dose levonorgestrel intrauterine contraceptive system over 5 years of use. Eur J Obstet Gyn R B 2017;210:22-28.</a:t>
            </a:r>
          </a:p>
          <a:p>
            <a:pPr marL="228600" indent="-228600">
              <a:buFont typeface="+mj-lt"/>
              <a:buAutoNum type="arabicPeriod"/>
            </a:pPr>
            <a:r>
              <a:rPr lang="en-GB" altLang="en-US" sz="1100" b="0" kern="1200" dirty="0">
                <a:solidFill>
                  <a:srgbClr val="000000"/>
                </a:solidFill>
                <a:latin typeface="Arial" charset="0"/>
                <a:ea typeface="ＭＳ Ｐゴシック" pitchFamily="34" charset="-128"/>
                <a:cs typeface="+mn-cs"/>
              </a:rPr>
              <a:t>Turok</a:t>
            </a:r>
            <a:r>
              <a:rPr lang="en-GB" altLang="en-US" sz="1100" b="0" kern="1200" baseline="0" dirty="0">
                <a:solidFill>
                  <a:srgbClr val="000000"/>
                </a:solidFill>
                <a:latin typeface="Arial" charset="0"/>
                <a:ea typeface="ＭＳ Ｐゴシック" pitchFamily="34" charset="-128"/>
                <a:cs typeface="+mn-cs"/>
              </a:rPr>
              <a:t> DK, et al. A prospective assessment of pelvic infection risk following same-day sexually transmitted infection testing and levonorgestrel intrauterine system placement. Am J Obstet Gynecol 2016;215:599.e1-6.</a:t>
            </a:r>
          </a:p>
        </p:txBody>
      </p:sp>
      <p:sp>
        <p:nvSpPr>
          <p:cNvPr id="126979" name="Slide Number Placeholder 3"/>
          <p:cNvSpPr>
            <a:spLocks noGrp="1"/>
          </p:cNvSpPr>
          <p:nvPr>
            <p:ph type="sldNum" sz="quarter" idx="5"/>
          </p:nvPr>
        </p:nvSpPr>
        <p:spPr>
          <a:noFill/>
        </p:spPr>
        <p:txBody>
          <a:bodyPr/>
          <a:lstStyle/>
          <a:p>
            <a:fld id="{CF1E1506-5BA3-4D16-AC83-EFC3377E3A8D}" type="slidenum">
              <a:rPr lang="en-GB" smtClean="0">
                <a:ea typeface="ＭＳ Ｐゴシック" pitchFamily="34" charset="-128"/>
              </a:rPr>
              <a:pPr/>
              <a:t>19</a:t>
            </a:fld>
            <a:endParaRPr lang="en-GB" dirty="0">
              <a:ea typeface="ＭＳ Ｐゴシック" pitchFamily="34" charset="-128"/>
            </a:endParaRPr>
          </a:p>
        </p:txBody>
      </p:sp>
    </p:spTree>
    <p:extLst>
      <p:ext uri="{BB962C8B-B14F-4D97-AF65-F5344CB8AC3E}">
        <p14:creationId xmlns:p14="http://schemas.microsoft.com/office/powerpoint/2010/main" val="300142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solidFill>
                  <a:srgbClr val="000000"/>
                </a:solidFill>
              </a:rPr>
              <a:t>Speaker notes:</a:t>
            </a:r>
          </a:p>
          <a:p>
            <a:pPr marL="171450" indent="-171450">
              <a:buFont typeface="Arial"/>
              <a:buChar char="•"/>
            </a:pPr>
            <a:r>
              <a:rPr lang="en-GB" sz="1100" dirty="0">
                <a:solidFill>
                  <a:srgbClr val="000000"/>
                </a:solidFill>
              </a:rPr>
              <a:t>This slide summarises</a:t>
            </a:r>
            <a:r>
              <a:rPr lang="en-GB" sz="1100" baseline="0" dirty="0">
                <a:solidFill>
                  <a:srgbClr val="000000"/>
                </a:solidFill>
              </a:rPr>
              <a:t> the agreed terms of use of the Educational Slide Kit contents.</a:t>
            </a:r>
            <a:endParaRPr lang="en-GB" sz="1100" dirty="0">
              <a:solidFill>
                <a:srgbClr val="000000"/>
              </a:solidFill>
            </a:endParaRPr>
          </a:p>
        </p:txBody>
      </p:sp>
      <p:sp>
        <p:nvSpPr>
          <p:cNvPr id="4" name="Slide Number Placeholder 3"/>
          <p:cNvSpPr>
            <a:spLocks noGrp="1"/>
          </p:cNvSpPr>
          <p:nvPr>
            <p:ph type="sldNum" sz="quarter" idx="10"/>
          </p:nvPr>
        </p:nvSpPr>
        <p:spPr/>
        <p:txBody>
          <a:bodyPr/>
          <a:lstStyle/>
          <a:p>
            <a:pPr>
              <a:defRPr/>
            </a:pPr>
            <a:fld id="{E51CEAF5-72AA-4D4E-87C0-31B18EB119F5}" type="slidenum">
              <a:rPr lang="da-DK" smtClean="0"/>
              <a:pPr>
                <a:defRPr/>
              </a:pPr>
              <a:t>2</a:t>
            </a:fld>
            <a:endParaRPr lang="da-DK" dirty="0"/>
          </a:p>
        </p:txBody>
      </p:sp>
    </p:spTree>
    <p:extLst>
      <p:ext uri="{BB962C8B-B14F-4D97-AF65-F5344CB8AC3E}">
        <p14:creationId xmlns:p14="http://schemas.microsoft.com/office/powerpoint/2010/main" val="212546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1" dirty="0">
                <a:solidFill>
                  <a:srgbClr val="000000"/>
                </a:solidFill>
                <a:latin typeface="+mn-lt"/>
                <a:ea typeface="ＭＳ Ｐゴシック" pitchFamily="34" charset="-128"/>
              </a:rPr>
              <a:t>Speaker notes:</a:t>
            </a:r>
          </a:p>
          <a:p>
            <a:pPr marL="171450" indent="-171450">
              <a:buFont typeface="Arial"/>
              <a:buChar char="•"/>
            </a:pPr>
            <a:r>
              <a:rPr lang="en-US" sz="1100" dirty="0">
                <a:solidFill>
                  <a:srgbClr val="000000"/>
                </a:solidFill>
                <a:latin typeface="+mn-lt"/>
                <a:ea typeface="ＭＳ Ｐゴシック" pitchFamily="34" charset="-128"/>
              </a:rPr>
              <a:t>The study descriptions, objectives and definition of PID used in each study</a:t>
            </a:r>
            <a:r>
              <a:rPr lang="en-US" sz="1100" baseline="0" dirty="0">
                <a:solidFill>
                  <a:srgbClr val="000000"/>
                </a:solidFill>
                <a:latin typeface="+mn-lt"/>
                <a:ea typeface="ＭＳ Ｐゴシック" pitchFamily="34" charset="-128"/>
              </a:rPr>
              <a:t> are summarised on this and the following slide if more information is required.</a:t>
            </a:r>
            <a:endParaRPr lang="en-US" sz="1100" dirty="0">
              <a:solidFill>
                <a:srgbClr val="000000"/>
              </a:solidFill>
              <a:latin typeface="+mn-lt"/>
              <a:ea typeface="ＭＳ Ｐゴシック" pitchFamily="34" charset="-128"/>
            </a:endParaRPr>
          </a:p>
          <a:p>
            <a:endParaRPr lang="en-US" sz="1100" dirty="0">
              <a:solidFill>
                <a:srgbClr val="000000"/>
              </a:solidFill>
              <a:latin typeface="+mn-lt"/>
              <a:ea typeface="ＭＳ Ｐゴシック" pitchFamily="34" charset="-128"/>
            </a:endParaRPr>
          </a:p>
          <a:p>
            <a:r>
              <a:rPr lang="en-GB" altLang="en-US" sz="1100" b="1" dirty="0">
                <a:solidFill>
                  <a:srgbClr val="000000"/>
                </a:solidFill>
                <a:latin typeface="+mn-lt"/>
                <a:ea typeface="ＭＳ Ｐゴシック" pitchFamily="34" charset="-128"/>
              </a:rPr>
              <a:t>References:</a:t>
            </a:r>
          </a:p>
          <a:p>
            <a:pPr marL="228600" indent="-228600">
              <a:buFont typeface="+mj-lt"/>
              <a:buAutoNum type="arabicPeriod"/>
            </a:pPr>
            <a:r>
              <a:rPr lang="en-GB" altLang="en-US" sz="1100" dirty="0">
                <a:solidFill>
                  <a:srgbClr val="000000"/>
                </a:solidFill>
                <a:latin typeface="+mn-lt"/>
                <a:ea typeface="ＭＳ Ｐゴシック" pitchFamily="34" charset="-128"/>
              </a:rPr>
              <a:t>Sufrin CB, et al. </a:t>
            </a:r>
            <a:r>
              <a:rPr lang="en-GB" sz="1100" dirty="0">
                <a:solidFill>
                  <a:srgbClr val="000000"/>
                </a:solidFill>
                <a:latin typeface="+mn-lt"/>
                <a:ea typeface="ＭＳ Ｐゴシック" pitchFamily="34" charset="-128"/>
              </a:rPr>
              <a:t>Neisseria gonorrhea and Chlamydia trachomatis screening at intrauterine device insertion and pelvic inflammatory disease</a:t>
            </a:r>
            <a:r>
              <a:rPr lang="en-US" sz="1100" dirty="0">
                <a:solidFill>
                  <a:srgbClr val="000000"/>
                </a:solidFill>
                <a:latin typeface="+mn-lt"/>
                <a:ea typeface="ＭＳ Ｐゴシック" pitchFamily="34" charset="-128"/>
              </a:rPr>
              <a:t>. </a:t>
            </a:r>
            <a:r>
              <a:rPr lang="en-GB" sz="1100" dirty="0">
                <a:solidFill>
                  <a:srgbClr val="000000"/>
                </a:solidFill>
                <a:latin typeface="+mn-lt"/>
                <a:ea typeface="ＭＳ Ｐゴシック" pitchFamily="34" charset="-128"/>
              </a:rPr>
              <a:t>Obstet Gynecol 2012;120(6):1314-21. </a:t>
            </a:r>
          </a:p>
          <a:p>
            <a:pPr marL="228600" indent="-228600">
              <a:buFont typeface="+mj-lt"/>
              <a:buAutoNum type="arabicPeriod"/>
            </a:pPr>
            <a:r>
              <a:rPr lang="en-GB" sz="1100" dirty="0">
                <a:solidFill>
                  <a:srgbClr val="000000"/>
                </a:solidFill>
                <a:latin typeface="+mn-lt"/>
                <a:ea typeface="ＭＳ Ｐゴシック" pitchFamily="34" charset="-128"/>
              </a:rPr>
              <a:t>Birgisson NE, et al. Positive Testing for Neisseria gonorrhea and Chlamydia trachomatis and the Risk of Pelvic Inflammatory Disease in IUD Users. J Womens Health (Larchmt)</a:t>
            </a:r>
            <a:r>
              <a:rPr lang="en-GB" sz="1100" i="1" dirty="0">
                <a:solidFill>
                  <a:srgbClr val="000000"/>
                </a:solidFill>
                <a:latin typeface="+mn-lt"/>
                <a:ea typeface="ＭＳ Ｐゴシック" pitchFamily="34" charset="-128"/>
              </a:rPr>
              <a:t> </a:t>
            </a:r>
            <a:r>
              <a:rPr lang="en-GB" sz="1100" dirty="0">
                <a:solidFill>
                  <a:srgbClr val="000000"/>
                </a:solidFill>
                <a:latin typeface="+mn-lt"/>
                <a:ea typeface="ＭＳ Ｐゴシック" pitchFamily="34" charset="-128"/>
              </a:rPr>
              <a:t>2015;24(5):354-9</a:t>
            </a:r>
            <a:r>
              <a:rPr lang="en-US" altLang="en-US" sz="1100" dirty="0">
                <a:solidFill>
                  <a:srgbClr val="000000"/>
                </a:solidFill>
                <a:latin typeface="+mn-lt"/>
                <a:ea typeface="ＭＳ Ｐゴシック" pitchFamily="34" charset="-128"/>
              </a:rPr>
              <a:t>. </a:t>
            </a:r>
          </a:p>
          <a:p>
            <a:pPr marL="228600" indent="-228600">
              <a:buFont typeface="+mj-lt"/>
              <a:buAutoNum type="arabicPeriod"/>
            </a:pPr>
            <a:r>
              <a:rPr lang="en-GB" sz="1100" dirty="0">
                <a:solidFill>
                  <a:srgbClr val="000000"/>
                </a:solidFill>
                <a:latin typeface="+mn-lt"/>
                <a:ea typeface="ＭＳ Ｐゴシック" pitchFamily="34" charset="-128"/>
              </a:rPr>
              <a:t>Gemzell-Danielsson K, et al. The effect of age, parity and body mass index on the efficacy, safety, placement and user satisfaction associated with two low-dose levonorgestrel intrauterine contraceptive systems; subgroup analysis of data from a phase III trial. PLoS ONE 2015. </a:t>
            </a:r>
          </a:p>
          <a:p>
            <a:pPr marL="228600" indent="-228600">
              <a:buFont typeface="+mj-lt"/>
              <a:buAutoNum type="arabicPeriod"/>
            </a:pPr>
            <a:r>
              <a:rPr lang="en-GB" sz="1100" dirty="0">
                <a:solidFill>
                  <a:srgbClr val="000000"/>
                </a:solidFill>
                <a:latin typeface="+mn-lt"/>
                <a:ea typeface="ＭＳ Ｐゴシック" pitchFamily="34" charset="-128"/>
              </a:rPr>
              <a:t>Nelson A, et al. </a:t>
            </a:r>
            <a:r>
              <a:rPr lang="en-US" sz="1100" b="0" i="0" u="none" strike="noStrike" kern="1200" baseline="0" dirty="0">
                <a:solidFill>
                  <a:srgbClr val="000000"/>
                </a:solidFill>
                <a:latin typeface="+mn-lt"/>
              </a:rPr>
              <a:t>Two low-dose levonorgestrel intrauterine contraceptive systems: A randomized controlled trial. </a:t>
            </a:r>
            <a:r>
              <a:rPr lang="ro-RO" sz="1100" b="0" i="0" u="none" strike="noStrike" kern="1200" baseline="0" dirty="0">
                <a:solidFill>
                  <a:srgbClr val="000000"/>
                </a:solidFill>
                <a:latin typeface="+mn-lt"/>
              </a:rPr>
              <a:t>Obstet Gynecol 2013;122:1205–13.</a:t>
            </a:r>
            <a:endParaRPr lang="en-US" sz="1100" b="0" i="0" u="none" strike="noStrike" kern="1200" baseline="0" dirty="0">
              <a:solidFill>
                <a:srgbClr val="000000"/>
              </a:solidFill>
              <a:latin typeface="+mn-lt"/>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118787" name="Slide Number Placeholder 3"/>
          <p:cNvSpPr>
            <a:spLocks noGrp="1"/>
          </p:cNvSpPr>
          <p:nvPr>
            <p:ph type="sldNum" sz="quarter" idx="5"/>
          </p:nvPr>
        </p:nvSpPr>
        <p:spPr>
          <a:noFill/>
        </p:spPr>
        <p:txBody>
          <a:bodyPr/>
          <a:lstStyle/>
          <a:p>
            <a:fld id="{DE1695C2-7363-4EA6-B42E-0D356730C86A}" type="slidenum">
              <a:rPr lang="en-GB" smtClean="0">
                <a:ea typeface="ＭＳ Ｐゴシック" pitchFamily="34" charset="-128"/>
              </a:rPr>
              <a:pPr/>
              <a:t>20</a:t>
            </a:fld>
            <a:endParaRPr lang="en-GB" dirty="0">
              <a:ea typeface="ＭＳ Ｐゴシック" pitchFamily="34" charset="-128"/>
            </a:endParaRPr>
          </a:p>
        </p:txBody>
      </p:sp>
    </p:spTree>
    <p:extLst>
      <p:ext uri="{BB962C8B-B14F-4D97-AF65-F5344CB8AC3E}">
        <p14:creationId xmlns:p14="http://schemas.microsoft.com/office/powerpoint/2010/main" val="1421247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1" dirty="0">
                <a:solidFill>
                  <a:srgbClr val="000000"/>
                </a:solidFill>
                <a:latin typeface="+mn-lt"/>
                <a:ea typeface="ＭＳ Ｐゴシック" pitchFamily="34" charset="-128"/>
              </a:rPr>
              <a:t>Speaker notes:</a:t>
            </a:r>
          </a:p>
          <a:p>
            <a:pPr marL="171450" indent="-171450">
              <a:buFont typeface="Arial"/>
              <a:buChar char="•"/>
            </a:pPr>
            <a:r>
              <a:rPr lang="en-US" sz="1100" dirty="0">
                <a:solidFill>
                  <a:srgbClr val="000000"/>
                </a:solidFill>
                <a:latin typeface="+mn-lt"/>
                <a:ea typeface="ＭＳ Ｐゴシック" pitchFamily="34" charset="-128"/>
              </a:rPr>
              <a:t>The study descriptions, objectives and definition of PID used in each study</a:t>
            </a:r>
            <a:r>
              <a:rPr lang="en-US" sz="1100" baseline="0" dirty="0">
                <a:solidFill>
                  <a:srgbClr val="000000"/>
                </a:solidFill>
                <a:latin typeface="+mn-lt"/>
                <a:ea typeface="ＭＳ Ｐゴシック" pitchFamily="34" charset="-128"/>
              </a:rPr>
              <a:t> are summarised if more information is required.</a:t>
            </a:r>
            <a:endParaRPr lang="en-US" sz="1100" dirty="0">
              <a:solidFill>
                <a:srgbClr val="000000"/>
              </a:solidFill>
              <a:latin typeface="+mn-lt"/>
              <a:ea typeface="ＭＳ Ｐゴシック" pitchFamily="34" charset="-128"/>
            </a:endParaRPr>
          </a:p>
          <a:p>
            <a:endParaRPr lang="en-US" sz="1100" dirty="0">
              <a:solidFill>
                <a:srgbClr val="000000"/>
              </a:solidFill>
              <a:latin typeface="+mn-lt"/>
              <a:ea typeface="ＭＳ Ｐゴシック" pitchFamily="34" charset="-128"/>
            </a:endParaRPr>
          </a:p>
          <a:p>
            <a:r>
              <a:rPr lang="en-GB" altLang="en-US" sz="1100" b="1" dirty="0">
                <a:solidFill>
                  <a:srgbClr val="000000"/>
                </a:solidFill>
                <a:latin typeface="+mn-lt"/>
                <a:ea typeface="ＭＳ Ｐゴシック" pitchFamily="34" charset="-128"/>
              </a:rPr>
              <a:t>References:</a:t>
            </a:r>
          </a:p>
          <a:p>
            <a:pPr marL="228600" indent="-228600">
              <a:buFont typeface="+mj-lt"/>
              <a:buAutoNum type="arabicPeriod"/>
            </a:pPr>
            <a:r>
              <a:rPr lang="en-GB" altLang="en-US" sz="1100" b="0" dirty="0">
                <a:solidFill>
                  <a:srgbClr val="000000"/>
                </a:solidFill>
                <a:latin typeface="+mn-lt"/>
                <a:ea typeface="ＭＳ Ｐゴシック" pitchFamily="34" charset="-128"/>
              </a:rPr>
              <a:t>Turok</a:t>
            </a:r>
            <a:r>
              <a:rPr lang="en-GB" altLang="en-US" sz="1100" b="0" baseline="0" dirty="0">
                <a:solidFill>
                  <a:srgbClr val="000000"/>
                </a:solidFill>
                <a:latin typeface="+mn-lt"/>
                <a:ea typeface="ＭＳ Ｐゴシック" pitchFamily="34" charset="-128"/>
              </a:rPr>
              <a:t> DK, et al. A prospective assessment of pelvic infection risk following same-day sexually transmitted infection testing and levonorgestrel intrauterine system placement. Am J Obstet Gynecol 2016;215:599.e1-6.</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altLang="en-US" sz="1100" b="0" kern="1200" baseline="0" dirty="0">
                <a:solidFill>
                  <a:srgbClr val="000000"/>
                </a:solidFill>
                <a:latin typeface="Arial" charset="0"/>
                <a:ea typeface="ＭＳ Ｐゴシック" pitchFamily="34" charset="-128"/>
                <a:cs typeface="+mn-cs"/>
              </a:rPr>
              <a:t>Gemzell-Danielsson K, et al. Evaluation of a new , low-dose levonorgestrel intrauterine contraceptive system over 5 years of use. Eur J Obstet Gyn R B 2017;210:22-28.</a:t>
            </a:r>
          </a:p>
          <a:p>
            <a:pPr marL="228600" indent="-228600">
              <a:buFont typeface="+mj-lt"/>
              <a:buAutoNum type="arabicPeriod"/>
            </a:pPr>
            <a:endParaRPr lang="en-GB" altLang="en-US" sz="1100" b="0" dirty="0">
              <a:solidFill>
                <a:srgbClr val="000000"/>
              </a:solidFill>
              <a:latin typeface="+mn-lt"/>
              <a:ea typeface="ＭＳ Ｐゴシック" pitchFamily="34" charset="-128"/>
            </a:endParaRPr>
          </a:p>
        </p:txBody>
      </p:sp>
      <p:sp>
        <p:nvSpPr>
          <p:cNvPr id="118787" name="Slide Number Placeholder 3"/>
          <p:cNvSpPr>
            <a:spLocks noGrp="1"/>
          </p:cNvSpPr>
          <p:nvPr>
            <p:ph type="sldNum" sz="quarter" idx="5"/>
          </p:nvPr>
        </p:nvSpPr>
        <p:spPr>
          <a:noFill/>
        </p:spPr>
        <p:txBody>
          <a:bodyPr/>
          <a:lstStyle/>
          <a:p>
            <a:fld id="{DE1695C2-7363-4EA6-B42E-0D356730C86A}" type="slidenum">
              <a:rPr lang="en-GB" smtClean="0">
                <a:ea typeface="ＭＳ Ｐゴシック" pitchFamily="34" charset="-128"/>
              </a:rPr>
              <a:pPr/>
              <a:t>21</a:t>
            </a:fld>
            <a:endParaRPr lang="en-GB" dirty="0">
              <a:ea typeface="ＭＳ Ｐゴシック" pitchFamily="34" charset="-128"/>
            </a:endParaRPr>
          </a:p>
        </p:txBody>
      </p:sp>
    </p:spTree>
    <p:extLst>
      <p:ext uri="{BB962C8B-B14F-4D97-AF65-F5344CB8AC3E}">
        <p14:creationId xmlns:p14="http://schemas.microsoft.com/office/powerpoint/2010/main" val="367437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914312">
              <a:defRPr/>
            </a:pPr>
            <a:r>
              <a:rPr lang="en-GB" altLang="en-US" sz="1100" b="1" dirty="0">
                <a:solidFill>
                  <a:srgbClr val="000000"/>
                </a:solidFill>
                <a:latin typeface="+mj-lt"/>
              </a:rPr>
              <a:t>Speaker notes:</a:t>
            </a:r>
          </a:p>
          <a:p>
            <a:pPr marL="342900" indent="-342900">
              <a:buFont typeface="Arial"/>
              <a:buChar char="•"/>
              <a:defRPr/>
            </a:pPr>
            <a:r>
              <a:rPr lang="en-US" sz="1100" dirty="0">
                <a:solidFill>
                  <a:srgbClr val="000000"/>
                </a:solidFill>
                <a:latin typeface="+mj-lt"/>
              </a:rPr>
              <a:t>The overall incidence of PID within 90 days of IUC placement across the cohort was 0.54%.</a:t>
            </a:r>
            <a:r>
              <a:rPr lang="en-US" sz="1100" baseline="30000" dirty="0">
                <a:solidFill>
                  <a:srgbClr val="000000"/>
                </a:solidFill>
                <a:latin typeface="+mj-lt"/>
              </a:rPr>
              <a:t>1</a:t>
            </a:r>
            <a:endParaRPr lang="en-US" sz="1100" dirty="0">
              <a:solidFill>
                <a:srgbClr val="000000"/>
              </a:solidFill>
              <a:latin typeface="+mj-lt"/>
            </a:endParaRPr>
          </a:p>
          <a:p>
            <a:pPr marL="342900" indent="-342900">
              <a:buFont typeface="Arial"/>
              <a:buChar char="•"/>
              <a:defRPr/>
            </a:pPr>
            <a:r>
              <a:rPr lang="en-US" sz="1100" dirty="0">
                <a:solidFill>
                  <a:srgbClr val="000000"/>
                </a:solidFill>
                <a:latin typeface="+mj-lt"/>
              </a:rPr>
              <a:t>Incidence was also low in younger women (&lt;26 years), presumably at greater risk of infection:</a:t>
            </a:r>
            <a:r>
              <a:rPr lang="en-US" sz="1100" baseline="30000" dirty="0">
                <a:solidFill>
                  <a:srgbClr val="000000"/>
                </a:solidFill>
                <a:latin typeface="+mj-lt"/>
              </a:rPr>
              <a:t>1</a:t>
            </a:r>
            <a:endParaRPr lang="en-US" sz="1100" dirty="0">
              <a:solidFill>
                <a:srgbClr val="000000"/>
              </a:solidFill>
              <a:latin typeface="+mj-lt"/>
            </a:endParaRPr>
          </a:p>
          <a:p>
            <a:pPr marL="800100" lvl="1" indent="-342900">
              <a:buFont typeface="Arial"/>
              <a:buChar char="•"/>
              <a:defRPr/>
            </a:pPr>
            <a:r>
              <a:rPr lang="en-US" sz="1100" dirty="0">
                <a:solidFill>
                  <a:srgbClr val="000000"/>
                </a:solidFill>
                <a:latin typeface="+mj-lt"/>
              </a:rPr>
              <a:t>0.59% in women aged &lt;26 years (n=15,274); </a:t>
            </a:r>
          </a:p>
          <a:p>
            <a:pPr marL="800100" lvl="1" indent="-342900">
              <a:buFont typeface="Arial"/>
              <a:buChar char="•"/>
              <a:defRPr/>
            </a:pPr>
            <a:r>
              <a:rPr lang="en-US" sz="1100" dirty="0">
                <a:solidFill>
                  <a:srgbClr val="000000"/>
                </a:solidFill>
                <a:latin typeface="+mj-lt"/>
              </a:rPr>
              <a:t>0.35% in woman aged ≥26 years (n=41,602); </a:t>
            </a:r>
          </a:p>
          <a:p>
            <a:pPr marL="342900" indent="-342900">
              <a:buFont typeface="Arial"/>
              <a:buChar char="•"/>
              <a:defRPr/>
            </a:pPr>
            <a:r>
              <a:rPr lang="en-US" sz="1100" dirty="0">
                <a:solidFill>
                  <a:srgbClr val="000000"/>
                </a:solidFill>
                <a:latin typeface="+mj-lt"/>
              </a:rPr>
              <a:t>Timing of STI screening did not affect risk of PID.</a:t>
            </a:r>
            <a:r>
              <a:rPr lang="en-US" sz="1100" baseline="30000" dirty="0">
                <a:solidFill>
                  <a:srgbClr val="000000"/>
                </a:solidFill>
                <a:latin typeface="+mj-lt"/>
              </a:rPr>
              <a:t>1</a:t>
            </a:r>
            <a:endParaRPr lang="en-US" sz="1100" dirty="0">
              <a:solidFill>
                <a:srgbClr val="000000"/>
              </a:solidFill>
              <a:latin typeface="+mj-lt"/>
            </a:endParaRPr>
          </a:p>
          <a:p>
            <a:pPr defTabSz="914312">
              <a:defRPr/>
            </a:pPr>
            <a:endParaRPr lang="en-GB" altLang="en-US" sz="1100" b="1" dirty="0">
              <a:solidFill>
                <a:srgbClr val="000000"/>
              </a:solidFill>
              <a:latin typeface="+mj-lt"/>
            </a:endParaRPr>
          </a:p>
          <a:p>
            <a:pPr defTabSz="914312">
              <a:defRPr/>
            </a:pPr>
            <a:r>
              <a:rPr lang="en-GB" altLang="en-US" sz="1100" b="1" dirty="0">
                <a:solidFill>
                  <a:srgbClr val="000000"/>
                </a:solidFill>
                <a:latin typeface="+mj-lt"/>
              </a:rPr>
              <a:t>Reference:</a:t>
            </a:r>
          </a:p>
          <a:p>
            <a:pPr marL="228600" indent="-228600" defTabSz="914312">
              <a:buFont typeface="+mj-lt"/>
              <a:buAutoNum type="arabicPeriod"/>
              <a:defRPr/>
            </a:pPr>
            <a:r>
              <a:rPr lang="en-GB" altLang="en-US" sz="1100" dirty="0">
                <a:solidFill>
                  <a:srgbClr val="000000"/>
                </a:solidFill>
                <a:latin typeface="+mj-lt"/>
              </a:rPr>
              <a:t>Sufrin CB, et al. </a:t>
            </a:r>
            <a:r>
              <a:rPr lang="en-GB" sz="1100" dirty="0">
                <a:solidFill>
                  <a:srgbClr val="000000"/>
                </a:solidFill>
                <a:latin typeface="+mj-lt"/>
              </a:rPr>
              <a:t>Neisseria gonorrhea and Chlamydia trachomatis screening at intrauterine device insertion and pelvic inflammatory disease</a:t>
            </a:r>
            <a:r>
              <a:rPr lang="en-US" sz="1100" dirty="0">
                <a:solidFill>
                  <a:srgbClr val="000000"/>
                </a:solidFill>
                <a:latin typeface="+mj-lt"/>
              </a:rPr>
              <a:t>. </a:t>
            </a:r>
            <a:r>
              <a:rPr lang="en-GB" sz="1100" dirty="0">
                <a:solidFill>
                  <a:srgbClr val="000000"/>
                </a:solidFill>
                <a:latin typeface="+mj-lt"/>
              </a:rPr>
              <a:t>Obstet Gynecol 2012;120(6):1314-21. </a:t>
            </a:r>
            <a:endParaRPr lang="en-US" sz="1100" dirty="0">
              <a:solidFill>
                <a:srgbClr val="000000"/>
              </a:solidFill>
              <a:latin typeface="+mj-lt"/>
            </a:endParaRPr>
          </a:p>
          <a:p>
            <a:pPr>
              <a:defRPr/>
            </a:pPr>
            <a:endParaRPr lang="en-US" sz="1050" b="1" dirty="0">
              <a:solidFill>
                <a:srgbClr val="000000"/>
              </a:solidFill>
              <a:latin typeface="+mj-lt"/>
            </a:endParaRPr>
          </a:p>
        </p:txBody>
      </p:sp>
      <p:sp>
        <p:nvSpPr>
          <p:cNvPr id="120835" name="Slide Number Placeholder 3"/>
          <p:cNvSpPr>
            <a:spLocks noGrp="1"/>
          </p:cNvSpPr>
          <p:nvPr>
            <p:ph type="sldNum" sz="quarter" idx="5"/>
          </p:nvPr>
        </p:nvSpPr>
        <p:spPr>
          <a:noFill/>
        </p:spPr>
        <p:txBody>
          <a:bodyPr/>
          <a:lstStyle/>
          <a:p>
            <a:fld id="{4151F0E7-C53C-4923-8C09-ED76BA89CEDF}" type="slidenum">
              <a:rPr lang="en-GB" smtClean="0">
                <a:ea typeface="ＭＳ Ｐゴシック" pitchFamily="34" charset="-128"/>
              </a:rPr>
              <a:pPr/>
              <a:t>22</a:t>
            </a:fld>
            <a:endParaRPr lang="en-GB" dirty="0">
              <a:ea typeface="ＭＳ Ｐゴシック" pitchFamily="34" charset="-128"/>
            </a:endParaRPr>
          </a:p>
        </p:txBody>
      </p:sp>
    </p:spTree>
    <p:extLst>
      <p:ext uri="{BB962C8B-B14F-4D97-AF65-F5344CB8AC3E}">
        <p14:creationId xmlns:p14="http://schemas.microsoft.com/office/powerpoint/2010/main" val="372436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914400" y="4614863"/>
            <a:ext cx="5106888" cy="4371975"/>
          </a:xfrm>
        </p:spPr>
        <p:txBody>
          <a:bodyPr/>
          <a:lstStyle/>
          <a:p>
            <a:r>
              <a:rPr lang="en-US" sz="1100" b="1" dirty="0">
                <a:solidFill>
                  <a:srgbClr val="000000"/>
                </a:solidFill>
                <a:latin typeface="+mj-lt"/>
                <a:ea typeface="ＭＳ Ｐゴシック" pitchFamily="34" charset="-128"/>
                <a:cs typeface="Arial" charset="0"/>
              </a:rPr>
              <a:t>Speaker notes:</a:t>
            </a:r>
          </a:p>
          <a:p>
            <a:pPr marL="171450" indent="-171450">
              <a:buFont typeface="Arial"/>
              <a:buChar char="•"/>
            </a:pPr>
            <a:r>
              <a:rPr lang="en-US" sz="1100" dirty="0">
                <a:solidFill>
                  <a:srgbClr val="000000"/>
                </a:solidFill>
                <a:latin typeface="+mj-lt"/>
                <a:ea typeface="ＭＳ Ｐゴシック" pitchFamily="34" charset="-128"/>
                <a:cs typeface="Arial" charset="0"/>
              </a:rPr>
              <a:t>Incidence of self-reported PID (‘likely’ and ‘possible’) across the cohort was 0.46%.</a:t>
            </a:r>
            <a:r>
              <a:rPr lang="en-US" sz="1100" baseline="30000" dirty="0">
                <a:solidFill>
                  <a:srgbClr val="000000"/>
                </a:solidFill>
                <a:latin typeface="+mj-lt"/>
                <a:ea typeface="ＭＳ Ｐゴシック" pitchFamily="34" charset="-128"/>
                <a:cs typeface="Arial" charset="0"/>
              </a:rPr>
              <a:t>1</a:t>
            </a:r>
            <a:r>
              <a:rPr lang="en-US" sz="1100" dirty="0">
                <a:solidFill>
                  <a:srgbClr val="000000"/>
                </a:solidFill>
                <a:latin typeface="+mj-lt"/>
                <a:ea typeface="ＭＳ Ｐゴシック" pitchFamily="34" charset="-128"/>
                <a:cs typeface="Arial" charset="0"/>
              </a:rPr>
              <a:t> </a:t>
            </a:r>
          </a:p>
          <a:p>
            <a:pPr marL="628650" lvl="1" indent="-171450">
              <a:buFont typeface="Arial"/>
              <a:buChar char="•"/>
            </a:pPr>
            <a:r>
              <a:rPr lang="en-US" sz="1100" dirty="0">
                <a:solidFill>
                  <a:srgbClr val="000000"/>
                </a:solidFill>
                <a:latin typeface="+mj-lt"/>
                <a:ea typeface="ＭＳ Ｐゴシック" pitchFamily="34" charset="-128"/>
                <a:cs typeface="Arial" charset="0"/>
              </a:rPr>
              <a:t>If a less conservative approach was taken i.e. ‘possible’ PID cases are removed, incidence of PID was reduced to 0.14%. </a:t>
            </a:r>
          </a:p>
          <a:p>
            <a:pPr marL="171450" indent="-171450">
              <a:buFont typeface="Arial"/>
              <a:buChar char="•"/>
            </a:pPr>
            <a:r>
              <a:rPr lang="en-US" sz="1100" dirty="0">
                <a:solidFill>
                  <a:srgbClr val="000000"/>
                </a:solidFill>
                <a:latin typeface="+mj-lt"/>
                <a:ea typeface="ＭＳ Ｐゴシック" pitchFamily="34" charset="-128"/>
                <a:cs typeface="Arial" charset="0"/>
              </a:rPr>
              <a:t>Incidence of PID in non-users of IUC was 0.09%.</a:t>
            </a:r>
            <a:r>
              <a:rPr lang="en-US" sz="1100" baseline="30000" dirty="0">
                <a:solidFill>
                  <a:srgbClr val="000000"/>
                </a:solidFill>
                <a:latin typeface="+mj-lt"/>
                <a:ea typeface="ＭＳ Ｐゴシック" pitchFamily="34" charset="-128"/>
                <a:cs typeface="Arial" charset="0"/>
              </a:rPr>
              <a:t>1</a:t>
            </a:r>
            <a:endParaRPr lang="en-US" sz="1100" dirty="0">
              <a:solidFill>
                <a:srgbClr val="000000"/>
              </a:solidFill>
              <a:latin typeface="+mj-lt"/>
              <a:ea typeface="ＭＳ Ｐゴシック" pitchFamily="34" charset="-128"/>
              <a:cs typeface="Arial" charset="0"/>
            </a:endParaRPr>
          </a:p>
          <a:p>
            <a:pPr marL="171450" indent="-171450">
              <a:buFont typeface="Arial"/>
              <a:buChar char="•"/>
            </a:pPr>
            <a:r>
              <a:rPr lang="en-US" sz="1100" dirty="0">
                <a:solidFill>
                  <a:srgbClr val="000000"/>
                </a:solidFill>
                <a:latin typeface="+mj-lt"/>
                <a:ea typeface="ＭＳ Ｐゴシック" pitchFamily="34" charset="-128"/>
                <a:cs typeface="Arial" charset="0"/>
              </a:rPr>
              <a:t>The PID rate in women testing positive for </a:t>
            </a:r>
            <a:r>
              <a:rPr lang="en-GB" sz="1100" i="1" dirty="0">
                <a:solidFill>
                  <a:srgbClr val="000000"/>
                </a:solidFill>
                <a:latin typeface="+mj-lt"/>
                <a:ea typeface="ＭＳ Ｐゴシック" pitchFamily="34" charset="-128"/>
                <a:cs typeface="Arial" charset="0"/>
              </a:rPr>
              <a:t>Neisseria gonorrhea</a:t>
            </a:r>
            <a:r>
              <a:rPr lang="en-US" sz="1100" dirty="0">
                <a:solidFill>
                  <a:srgbClr val="000000"/>
                </a:solidFill>
                <a:latin typeface="+mj-lt"/>
                <a:ea typeface="ＭＳ Ｐゴシック" pitchFamily="34" charset="-128"/>
                <a:cs typeface="Arial" charset="0"/>
              </a:rPr>
              <a:t> and/or </a:t>
            </a:r>
            <a:r>
              <a:rPr lang="en-GB" sz="1100" i="1" dirty="0">
                <a:solidFill>
                  <a:srgbClr val="000000"/>
                </a:solidFill>
                <a:latin typeface="+mj-lt"/>
                <a:ea typeface="ＭＳ Ｐゴシック" pitchFamily="34" charset="-128"/>
                <a:cs typeface="Arial" charset="0"/>
              </a:rPr>
              <a:t>Chlamydia trachomatis</a:t>
            </a:r>
            <a:r>
              <a:rPr lang="en-US" sz="1100" dirty="0">
                <a:solidFill>
                  <a:srgbClr val="000000"/>
                </a:solidFill>
                <a:latin typeface="+mj-lt"/>
                <a:ea typeface="ＭＳ Ｐゴシック" pitchFamily="34" charset="-128"/>
                <a:cs typeface="Arial" charset="0"/>
              </a:rPr>
              <a:t> was 1.1% for IUC users and 0.0% for non-IUC users.</a:t>
            </a:r>
            <a:r>
              <a:rPr lang="en-US" sz="1100" baseline="30000" dirty="0">
                <a:solidFill>
                  <a:srgbClr val="000000"/>
                </a:solidFill>
                <a:latin typeface="+mj-lt"/>
                <a:ea typeface="ＭＳ Ｐゴシック" pitchFamily="34" charset="-128"/>
                <a:cs typeface="Arial" charset="0"/>
              </a:rPr>
              <a:t>1</a:t>
            </a:r>
            <a:endParaRPr lang="en-US" sz="1100" dirty="0">
              <a:solidFill>
                <a:srgbClr val="000000"/>
              </a:solidFill>
              <a:latin typeface="+mj-lt"/>
              <a:ea typeface="ＭＳ Ｐゴシック" pitchFamily="34" charset="-128"/>
              <a:cs typeface="Arial" charset="0"/>
            </a:endParaRPr>
          </a:p>
          <a:p>
            <a:pPr marL="171450" indent="-171450">
              <a:buFont typeface="Arial"/>
              <a:buChar char="•"/>
            </a:pPr>
            <a:r>
              <a:rPr lang="en-US" sz="1100" dirty="0">
                <a:solidFill>
                  <a:srgbClr val="000000"/>
                </a:solidFill>
                <a:latin typeface="+mj-lt"/>
                <a:ea typeface="ＭＳ Ｐゴシック" pitchFamily="34" charset="-128"/>
                <a:cs typeface="Arial" charset="0"/>
              </a:rPr>
              <a:t>No cases of PID were reported with LNG-IUS compared with 0.58 per 1000 woman years for Cu-IUD when cases were analyzed by type of IUC.</a:t>
            </a:r>
            <a:r>
              <a:rPr lang="en-US" sz="1100" baseline="30000" dirty="0">
                <a:solidFill>
                  <a:srgbClr val="000000"/>
                </a:solidFill>
                <a:latin typeface="+mj-lt"/>
                <a:ea typeface="ＭＳ Ｐゴシック" pitchFamily="34" charset="-128"/>
                <a:cs typeface="Arial" charset="0"/>
              </a:rPr>
              <a:t>1</a:t>
            </a:r>
            <a:endParaRPr lang="en-US" sz="1100" dirty="0">
              <a:solidFill>
                <a:srgbClr val="000000"/>
              </a:solidFill>
              <a:latin typeface="+mj-lt"/>
              <a:ea typeface="ＭＳ Ｐゴシック" pitchFamily="34" charset="-128"/>
              <a:cs typeface="Arial" charset="0"/>
            </a:endParaRPr>
          </a:p>
          <a:p>
            <a:endParaRPr lang="en-US" sz="1100" b="1" dirty="0">
              <a:solidFill>
                <a:srgbClr val="000000"/>
              </a:solidFill>
              <a:latin typeface="+mj-lt"/>
              <a:ea typeface="ＭＳ Ｐゴシック" pitchFamily="34" charset="-128"/>
              <a:cs typeface="Arial" charset="0"/>
            </a:endParaRPr>
          </a:p>
          <a:p>
            <a:r>
              <a:rPr lang="en-US" sz="1100" b="1" dirty="0">
                <a:solidFill>
                  <a:srgbClr val="000000"/>
                </a:solidFill>
                <a:latin typeface="+mj-lt"/>
                <a:ea typeface="ＭＳ Ｐゴシック" pitchFamily="34" charset="-128"/>
                <a:cs typeface="Arial" charset="0"/>
              </a:rPr>
              <a:t>Reference:</a:t>
            </a:r>
          </a:p>
          <a:p>
            <a:pPr marL="228600" indent="-228600">
              <a:buFont typeface="+mj-lt"/>
              <a:buAutoNum type="arabicPeriod"/>
            </a:pPr>
            <a:r>
              <a:rPr lang="en-GB" sz="1100" dirty="0">
                <a:solidFill>
                  <a:srgbClr val="000000"/>
                </a:solidFill>
                <a:latin typeface="+mj-lt"/>
                <a:ea typeface="ＭＳ Ｐゴシック" pitchFamily="34" charset="-128"/>
                <a:cs typeface="Arial" charset="0"/>
              </a:rPr>
              <a:t>Birgisson NE, et al. Positive Testing for Neisseria gonorrhea and Chlamydia trachomatis and the Risk of Pelvic Inflammatory Disease in IUD Users. J Womens Health (Larchmt)</a:t>
            </a:r>
            <a:r>
              <a:rPr lang="en-GB" sz="1100" i="1" dirty="0">
                <a:solidFill>
                  <a:srgbClr val="000000"/>
                </a:solidFill>
                <a:latin typeface="+mj-lt"/>
                <a:ea typeface="ＭＳ Ｐゴシック" pitchFamily="34" charset="-128"/>
                <a:cs typeface="Arial" charset="0"/>
              </a:rPr>
              <a:t> </a:t>
            </a:r>
            <a:r>
              <a:rPr lang="en-GB" sz="1100" dirty="0">
                <a:solidFill>
                  <a:srgbClr val="000000"/>
                </a:solidFill>
                <a:latin typeface="+mj-lt"/>
                <a:ea typeface="ＭＳ Ｐゴシック" pitchFamily="34" charset="-128"/>
                <a:cs typeface="Arial" charset="0"/>
              </a:rPr>
              <a:t>2015;24(5):354-9</a:t>
            </a:r>
            <a:r>
              <a:rPr lang="en-US" altLang="en-US" sz="1100" dirty="0">
                <a:solidFill>
                  <a:srgbClr val="000000"/>
                </a:solidFill>
                <a:latin typeface="+mj-lt"/>
                <a:ea typeface="ＭＳ Ｐゴシック" pitchFamily="34" charset="-128"/>
                <a:cs typeface="Arial" charset="0"/>
              </a:rPr>
              <a:t>. </a:t>
            </a:r>
            <a:endParaRPr lang="en-US" sz="1100" dirty="0">
              <a:solidFill>
                <a:srgbClr val="000000"/>
              </a:solidFill>
              <a:latin typeface="+mj-lt"/>
              <a:ea typeface="ＭＳ Ｐゴシック" pitchFamily="34" charset="-128"/>
              <a:cs typeface="Arial" charset="0"/>
            </a:endParaRPr>
          </a:p>
          <a:p>
            <a:endParaRPr lang="en-US" b="1" dirty="0">
              <a:ea typeface="ＭＳ Ｐゴシック" pitchFamily="34" charset="-128"/>
              <a:cs typeface="Arial" charset="0"/>
            </a:endParaRPr>
          </a:p>
        </p:txBody>
      </p:sp>
      <p:sp>
        <p:nvSpPr>
          <p:cNvPr id="122883" name="Slide Number Placeholder 3"/>
          <p:cNvSpPr>
            <a:spLocks noGrp="1"/>
          </p:cNvSpPr>
          <p:nvPr>
            <p:ph type="sldNum" sz="quarter" idx="5"/>
          </p:nvPr>
        </p:nvSpPr>
        <p:spPr>
          <a:noFill/>
        </p:spPr>
        <p:txBody>
          <a:bodyPr/>
          <a:lstStyle/>
          <a:p>
            <a:fld id="{6FB60CBF-112E-4D4B-AB77-5471D18D234A}" type="slidenum">
              <a:rPr lang="en-GB" smtClean="0">
                <a:ea typeface="ＭＳ Ｐゴシック" pitchFamily="34" charset="-128"/>
              </a:rPr>
              <a:pPr/>
              <a:t>23</a:t>
            </a:fld>
            <a:endParaRPr lang="en-GB" dirty="0">
              <a:ea typeface="ＭＳ Ｐゴシック" pitchFamily="34" charset="-128"/>
            </a:endParaRPr>
          </a:p>
        </p:txBody>
      </p:sp>
    </p:spTree>
    <p:extLst>
      <p:ext uri="{BB962C8B-B14F-4D97-AF65-F5344CB8AC3E}">
        <p14:creationId xmlns:p14="http://schemas.microsoft.com/office/powerpoint/2010/main" val="3056556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1" dirty="0">
                <a:solidFill>
                  <a:srgbClr val="000000"/>
                </a:solidFill>
                <a:latin typeface="+mj-lt"/>
                <a:ea typeface="ＭＳ Ｐゴシック" pitchFamily="34" charset="-128"/>
                <a:cs typeface="Arial" charset="0"/>
              </a:rPr>
              <a:t>Speaker notes:</a:t>
            </a:r>
          </a:p>
          <a:p>
            <a:pPr marL="171450" indent="-171450">
              <a:buFont typeface="Arial"/>
              <a:buChar char="•"/>
            </a:pPr>
            <a:r>
              <a:rPr lang="en-US" sz="1100" dirty="0">
                <a:solidFill>
                  <a:srgbClr val="000000"/>
                </a:solidFill>
                <a:latin typeface="+mj-lt"/>
                <a:ea typeface="ＭＳ Ｐゴシック" pitchFamily="34" charset="-128"/>
                <a:cs typeface="Arial" charset="0"/>
              </a:rPr>
              <a:t>Overall incidence of PID across the cohort was 0.42% (Overall incidence of PID calculated from the tabulated data and not cited as a % in the study publication).</a:t>
            </a:r>
            <a:r>
              <a:rPr lang="en-US" sz="1100" baseline="30000" dirty="0">
                <a:solidFill>
                  <a:srgbClr val="000000"/>
                </a:solidFill>
                <a:latin typeface="+mj-lt"/>
                <a:ea typeface="ＭＳ Ｐゴシック" pitchFamily="34" charset="-128"/>
                <a:cs typeface="Arial" charset="0"/>
              </a:rPr>
              <a:t>1</a:t>
            </a:r>
            <a:endParaRPr lang="en-US" sz="1100" dirty="0">
              <a:solidFill>
                <a:srgbClr val="000000"/>
              </a:solidFill>
              <a:latin typeface="+mj-lt"/>
              <a:ea typeface="ＭＳ Ｐゴシック" pitchFamily="34" charset="-128"/>
              <a:cs typeface="Arial" charset="0"/>
            </a:endParaRPr>
          </a:p>
          <a:p>
            <a:pPr marL="171450" indent="-171450">
              <a:buFont typeface="Arial"/>
              <a:buChar char="•"/>
            </a:pPr>
            <a:r>
              <a:rPr lang="en-US" sz="1100" dirty="0">
                <a:solidFill>
                  <a:srgbClr val="000000"/>
                </a:solidFill>
                <a:latin typeface="+mj-lt"/>
                <a:ea typeface="ＭＳ Ｐゴシック" pitchFamily="34" charset="-128"/>
                <a:cs typeface="Arial" charset="0"/>
              </a:rPr>
              <a:t>Analysis showed that nulliparous women were not at higher risk than parous women:</a:t>
            </a:r>
            <a:r>
              <a:rPr lang="en-US" sz="1100" baseline="30000" dirty="0">
                <a:solidFill>
                  <a:srgbClr val="000000"/>
                </a:solidFill>
                <a:latin typeface="+mj-lt"/>
                <a:ea typeface="ＭＳ Ｐゴシック" pitchFamily="34" charset="-128"/>
                <a:cs typeface="Arial" charset="0"/>
              </a:rPr>
              <a:t>1</a:t>
            </a:r>
            <a:endParaRPr lang="en-US" sz="1100" dirty="0">
              <a:solidFill>
                <a:srgbClr val="000000"/>
              </a:solidFill>
              <a:latin typeface="+mj-lt"/>
              <a:ea typeface="ＭＳ Ｐゴシック" pitchFamily="34" charset="-128"/>
              <a:cs typeface="Arial" charset="0"/>
            </a:endParaRPr>
          </a:p>
          <a:p>
            <a:pPr marL="628650" lvl="1" indent="-171450">
              <a:buFont typeface="Arial"/>
              <a:buChar char="•"/>
            </a:pPr>
            <a:r>
              <a:rPr lang="en-US" sz="1100" dirty="0">
                <a:solidFill>
                  <a:srgbClr val="000000"/>
                </a:solidFill>
                <a:latin typeface="+mj-lt"/>
                <a:ea typeface="ＭＳ Ｐゴシック" pitchFamily="34" charset="-128"/>
                <a:cs typeface="Arial" charset="0"/>
              </a:rPr>
              <a:t>Incidence of PID in nulliparous women was 0.1%;</a:t>
            </a:r>
          </a:p>
          <a:p>
            <a:pPr marL="628650" lvl="1" indent="-171450">
              <a:buFont typeface="Arial"/>
              <a:buChar char="•"/>
            </a:pPr>
            <a:r>
              <a:rPr lang="en-US" sz="1100" dirty="0">
                <a:solidFill>
                  <a:srgbClr val="000000"/>
                </a:solidFill>
                <a:latin typeface="+mj-lt"/>
                <a:ea typeface="ＭＳ Ｐゴシック" pitchFamily="34" charset="-128"/>
                <a:cs typeface="Arial" charset="0"/>
              </a:rPr>
              <a:t>Incidence of PID in parous women was 0.6%. </a:t>
            </a:r>
          </a:p>
          <a:p>
            <a:pPr marL="171450" indent="-171450">
              <a:buFont typeface="Arial"/>
              <a:buChar char="•"/>
            </a:pPr>
            <a:r>
              <a:rPr lang="en-US" sz="1100" dirty="0">
                <a:solidFill>
                  <a:srgbClr val="000000"/>
                </a:solidFill>
                <a:latin typeface="+mj-lt"/>
                <a:ea typeface="ＭＳ Ｐゴシック" pitchFamily="34" charset="-128"/>
                <a:cs typeface="Arial" charset="0"/>
              </a:rPr>
              <a:t>Analysis also showed that younger women were not at higher risk than older women:</a:t>
            </a:r>
            <a:r>
              <a:rPr lang="en-US" sz="1100" baseline="30000" dirty="0">
                <a:solidFill>
                  <a:srgbClr val="000000"/>
                </a:solidFill>
                <a:latin typeface="+mj-lt"/>
                <a:ea typeface="ＭＳ Ｐゴシック" pitchFamily="34" charset="-128"/>
                <a:cs typeface="Arial" charset="0"/>
              </a:rPr>
              <a:t>1</a:t>
            </a:r>
            <a:endParaRPr lang="en-US" sz="1100" dirty="0">
              <a:solidFill>
                <a:srgbClr val="000000"/>
              </a:solidFill>
              <a:latin typeface="+mj-lt"/>
              <a:ea typeface="ＭＳ Ｐゴシック" pitchFamily="34" charset="-128"/>
              <a:cs typeface="Arial" charset="0"/>
            </a:endParaRPr>
          </a:p>
          <a:p>
            <a:pPr marL="628650" lvl="1" indent="-171450">
              <a:buFont typeface="Arial"/>
              <a:buChar char="•"/>
            </a:pPr>
            <a:r>
              <a:rPr lang="en-US" sz="1100" dirty="0">
                <a:solidFill>
                  <a:srgbClr val="000000"/>
                </a:solidFill>
                <a:latin typeface="+mj-lt"/>
                <a:ea typeface="ＭＳ Ｐゴシック" pitchFamily="34" charset="-128"/>
                <a:cs typeface="Arial" charset="0"/>
              </a:rPr>
              <a:t>Incidence of PID in women aged 18-25 years was 0.2%; </a:t>
            </a:r>
          </a:p>
          <a:p>
            <a:pPr marL="628650" lvl="1" indent="-171450">
              <a:buFont typeface="Arial"/>
              <a:buChar char="•"/>
            </a:pPr>
            <a:r>
              <a:rPr lang="en-US" sz="1100" dirty="0">
                <a:solidFill>
                  <a:srgbClr val="000000"/>
                </a:solidFill>
                <a:latin typeface="+mj-lt"/>
                <a:ea typeface="ＭＳ Ｐゴシック" pitchFamily="34" charset="-128"/>
                <a:cs typeface="Arial" charset="0"/>
              </a:rPr>
              <a:t>Incidence of PID in women aged 26-35 years was 0.6%;</a:t>
            </a:r>
          </a:p>
          <a:p>
            <a:endParaRPr lang="en-US" sz="1100" b="1" dirty="0">
              <a:solidFill>
                <a:srgbClr val="000000"/>
              </a:solidFill>
              <a:latin typeface="+mj-lt"/>
              <a:ea typeface="ＭＳ Ｐゴシック" pitchFamily="34" charset="-128"/>
              <a:cs typeface="Arial" charset="0"/>
            </a:endParaRPr>
          </a:p>
          <a:p>
            <a:r>
              <a:rPr lang="en-US" sz="1100" b="1" dirty="0">
                <a:solidFill>
                  <a:srgbClr val="000000"/>
                </a:solidFill>
                <a:latin typeface="+mj-lt"/>
                <a:ea typeface="ＭＳ Ｐゴシック" pitchFamily="34" charset="-128"/>
                <a:cs typeface="Arial" charset="0"/>
              </a:rPr>
              <a:t>Reference:</a:t>
            </a:r>
          </a:p>
          <a:p>
            <a:pPr marL="228600" indent="-228600">
              <a:buFont typeface="+mj-lt"/>
              <a:buAutoNum type="arabicPeriod"/>
            </a:pPr>
            <a:r>
              <a:rPr lang="en-GB" sz="1100" dirty="0">
                <a:solidFill>
                  <a:srgbClr val="000000"/>
                </a:solidFill>
                <a:latin typeface="+mj-lt"/>
                <a:ea typeface="ＭＳ Ｐゴシック" pitchFamily="34" charset="-128"/>
                <a:cs typeface="Arial" charset="0"/>
              </a:rPr>
              <a:t>Gemzell-Danielsson K, et al. The effect of age, parity and body mass index on the efficacy, safety, placement and user satisfaction associated with two low-dose levonorgestrel intrauterine contraceptive systems; subgroup analysis of data from a phase III trial. PLoS ONE 2015. </a:t>
            </a:r>
            <a:endParaRPr lang="en-US" sz="1100" dirty="0">
              <a:solidFill>
                <a:srgbClr val="000000"/>
              </a:solidFill>
              <a:latin typeface="+mj-lt"/>
              <a:ea typeface="ＭＳ Ｐゴシック" pitchFamily="34" charset="-128"/>
              <a:cs typeface="Arial" charset="0"/>
            </a:endParaRPr>
          </a:p>
          <a:p>
            <a:endParaRPr lang="en-US" sz="1100" b="1" dirty="0">
              <a:solidFill>
                <a:srgbClr val="000000"/>
              </a:solidFill>
              <a:latin typeface="+mj-lt"/>
              <a:ea typeface="ＭＳ Ｐゴシック" pitchFamily="34" charset="-128"/>
            </a:endParaRPr>
          </a:p>
          <a:p>
            <a:endParaRPr lang="en-US" sz="1100" dirty="0">
              <a:solidFill>
                <a:srgbClr val="000000"/>
              </a:solidFill>
              <a:latin typeface="+mj-lt"/>
              <a:ea typeface="ＭＳ Ｐゴシック" pitchFamily="34" charset="-128"/>
            </a:endParaRPr>
          </a:p>
        </p:txBody>
      </p:sp>
      <p:sp>
        <p:nvSpPr>
          <p:cNvPr id="124931" name="Slide Number Placeholder 3"/>
          <p:cNvSpPr>
            <a:spLocks noGrp="1"/>
          </p:cNvSpPr>
          <p:nvPr>
            <p:ph type="sldNum" sz="quarter" idx="5"/>
          </p:nvPr>
        </p:nvSpPr>
        <p:spPr>
          <a:noFill/>
        </p:spPr>
        <p:txBody>
          <a:bodyPr/>
          <a:lstStyle/>
          <a:p>
            <a:fld id="{1EC52D73-3ABF-4421-8A63-2BCA3B6A76F9}" type="slidenum">
              <a:rPr lang="en-GB" smtClean="0">
                <a:ea typeface="ＭＳ Ｐゴシック" pitchFamily="34" charset="-128"/>
              </a:rPr>
              <a:pPr/>
              <a:t>24</a:t>
            </a:fld>
            <a:endParaRPr lang="en-GB" dirty="0">
              <a:ea typeface="ＭＳ Ｐゴシック" pitchFamily="34" charset="-128"/>
            </a:endParaRPr>
          </a:p>
        </p:txBody>
      </p:sp>
    </p:spTree>
    <p:extLst>
      <p:ext uri="{BB962C8B-B14F-4D97-AF65-F5344CB8AC3E}">
        <p14:creationId xmlns:p14="http://schemas.microsoft.com/office/powerpoint/2010/main" val="1365299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mj-lt"/>
              <a:buNone/>
              <a:tabLst/>
              <a:defRPr/>
            </a:pPr>
            <a:r>
              <a:rPr lang="en-GB" altLang="en-US" sz="1200" b="1" kern="1200" baseline="0" dirty="0">
                <a:solidFill>
                  <a:srgbClr val="000000"/>
                </a:solidFill>
                <a:latin typeface="Arial" charset="0"/>
                <a:ea typeface="ＭＳ Ｐゴシック" pitchFamily="34" charset="-128"/>
                <a:cs typeface="+mn-cs"/>
              </a:rPr>
              <a:t>Speaker notes:</a:t>
            </a:r>
          </a:p>
          <a:p>
            <a:pPr marL="171450" indent="-171450">
              <a:buFont typeface="Arial" charset="0"/>
              <a:buChar char="•"/>
            </a:pPr>
            <a:r>
              <a:rPr lang="en-US" sz="1200" dirty="0"/>
              <a:t>Analysis of adverse events occurring in 1452 women choosing to continue beyond 3 years of initial comparator study reported the incidence of PID to be 0.6%.</a:t>
            </a:r>
            <a:r>
              <a:rPr lang="en-US" sz="1200" baseline="30000" dirty="0"/>
              <a:t>1</a:t>
            </a:r>
            <a:endParaRPr lang="en-US" sz="1200" dirty="0"/>
          </a:p>
          <a:p>
            <a:pPr marL="171450" indent="-171450">
              <a:buFont typeface="Arial" charset="0"/>
              <a:buChar char="•"/>
            </a:pPr>
            <a:endParaRPr lang="en-US" sz="1200" dirty="0"/>
          </a:p>
          <a:p>
            <a:pPr marL="0" marR="0" indent="0" algn="l" defTabSz="914400" rtl="0" eaLnBrk="0" fontAlgn="base" latinLnBrk="0" hangingPunct="0">
              <a:lnSpc>
                <a:spcPct val="100000"/>
              </a:lnSpc>
              <a:spcBef>
                <a:spcPct val="30000"/>
              </a:spcBef>
              <a:spcAft>
                <a:spcPct val="0"/>
              </a:spcAft>
              <a:buClrTx/>
              <a:buSzTx/>
              <a:buFont typeface="+mj-lt"/>
              <a:buNone/>
              <a:tabLst/>
              <a:defRPr/>
            </a:pPr>
            <a:endParaRPr lang="en-GB" altLang="en-US" sz="1200" b="0" kern="1200" baseline="0" dirty="0">
              <a:solidFill>
                <a:srgbClr val="000000"/>
              </a:solidFill>
              <a:latin typeface="Arial" charset="0"/>
              <a:ea typeface="ＭＳ Ｐゴシック" pitchFamily="34" charset="-128"/>
              <a:cs typeface="+mn-cs"/>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altLang="en-US" sz="1200" b="0" kern="1200" baseline="0" dirty="0">
                <a:solidFill>
                  <a:srgbClr val="000000"/>
                </a:solidFill>
                <a:latin typeface="Arial" charset="0"/>
                <a:ea typeface="ＭＳ Ｐゴシック" pitchFamily="34" charset="-128"/>
                <a:cs typeface="+mn-cs"/>
              </a:rPr>
              <a:t>Gemzell-Danielsson K, et al. Evaluation of a new , low-dose levonorgestrel intrauterine contraceptive system over 5 years of use. Eur J Obstet Gyn R B 2017;210:22-28.</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5E4EACD-0B83-40DC-82F9-496B5D720BBF}" type="slidenum">
              <a:rPr lang="en-GB" smtClean="0"/>
              <a:pPr>
                <a:defRPr/>
              </a:pPr>
              <a:t>25</a:t>
            </a:fld>
            <a:endParaRPr lang="en-GB" dirty="0"/>
          </a:p>
        </p:txBody>
      </p:sp>
    </p:spTree>
    <p:extLst>
      <p:ext uri="{BB962C8B-B14F-4D97-AF65-F5344CB8AC3E}">
        <p14:creationId xmlns:p14="http://schemas.microsoft.com/office/powerpoint/2010/main" val="807625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altLang="en-US" sz="1200" b="1" kern="1200" dirty="0">
                <a:solidFill>
                  <a:srgbClr val="000000"/>
                </a:solidFill>
                <a:latin typeface="Arial" charset="0"/>
                <a:ea typeface="ＭＳ Ｐゴシック" pitchFamily="34" charset="-128"/>
                <a:cs typeface="+mn-cs"/>
              </a:rPr>
              <a:t>Speaker notes:</a:t>
            </a:r>
          </a:p>
          <a:p>
            <a:pPr marL="292093" indent="-292093">
              <a:buFont typeface="Arial" charset="0"/>
              <a:buChar char="•"/>
              <a:defRPr/>
            </a:pPr>
            <a:r>
              <a:rPr lang="en-US" sz="1200" dirty="0"/>
              <a:t>In a</a:t>
            </a:r>
            <a:r>
              <a:rPr lang="en-US" sz="1200" baseline="0" dirty="0"/>
              <a:t> sub-analysis of a study investigating the STI prevalence and rate of PID in a large cohort of US nulliparous and parous women (n=1751), the rate of PID was found to be unrelated to placement of IUC:</a:t>
            </a:r>
          </a:p>
          <a:p>
            <a:pPr marL="749293" lvl="1" indent="-292093">
              <a:buFont typeface="Arial" charset="0"/>
              <a:buChar char="•"/>
              <a:defRPr/>
            </a:pPr>
            <a:r>
              <a:rPr lang="en-US" sz="1200" dirty="0"/>
              <a:t>Nine (0.5%)</a:t>
            </a:r>
            <a:r>
              <a:rPr lang="en-US" sz="1200" baseline="0" dirty="0"/>
              <a:t> of women were diagnosed with PID over the course of the 2-year study</a:t>
            </a:r>
          </a:p>
          <a:p>
            <a:pPr marL="749293" lvl="1" indent="-292093">
              <a:buFont typeface="Arial" charset="0"/>
              <a:buChar char="•"/>
              <a:defRPr/>
            </a:pPr>
            <a:r>
              <a:rPr lang="en-US" sz="1200" baseline="0" dirty="0"/>
              <a:t>Of these, 3 occurred within the first 7 days, 1 occurred at 39 days, and 5 occurred after 6 months</a:t>
            </a:r>
          </a:p>
          <a:p>
            <a:pPr marL="292093" lvl="0" indent="-292093">
              <a:buFont typeface="Arial" charset="0"/>
              <a:buChar char="•"/>
              <a:defRPr/>
            </a:pPr>
            <a:r>
              <a:rPr lang="en-US" sz="1200" baseline="0" dirty="0"/>
              <a:t>The authors also concluded that PID can be successfully treated in most women with outpatient antibiotics and typically does not require IUC removal.</a:t>
            </a:r>
          </a:p>
          <a:p>
            <a:pPr marL="0" indent="0">
              <a:buFont typeface="+mj-lt"/>
              <a:buNone/>
            </a:pPr>
            <a:endParaRPr lang="en-GB" altLang="en-US" sz="1200" b="0" kern="1200" dirty="0">
              <a:solidFill>
                <a:srgbClr val="000000"/>
              </a:solidFill>
              <a:latin typeface="Arial" charset="0"/>
              <a:ea typeface="ＭＳ Ｐゴシック" pitchFamily="34" charset="-128"/>
              <a:cs typeface="+mn-cs"/>
            </a:endParaRPr>
          </a:p>
          <a:p>
            <a:pPr marL="228600" indent="-228600">
              <a:buFont typeface="+mj-lt"/>
              <a:buAutoNum type="arabicPeriod"/>
            </a:pPr>
            <a:r>
              <a:rPr lang="en-GB" altLang="en-US" sz="1200" b="0" kern="1200" dirty="0">
                <a:solidFill>
                  <a:srgbClr val="000000"/>
                </a:solidFill>
                <a:latin typeface="Arial" charset="0"/>
                <a:ea typeface="ＭＳ Ｐゴシック" pitchFamily="34" charset="-128"/>
                <a:cs typeface="+mn-cs"/>
              </a:rPr>
              <a:t>Turok</a:t>
            </a:r>
            <a:r>
              <a:rPr lang="en-GB" altLang="en-US" sz="1200" b="0" kern="1200" baseline="0" dirty="0">
                <a:solidFill>
                  <a:srgbClr val="000000"/>
                </a:solidFill>
                <a:latin typeface="Arial" charset="0"/>
                <a:ea typeface="ＭＳ Ｐゴシック" pitchFamily="34" charset="-128"/>
                <a:cs typeface="+mn-cs"/>
              </a:rPr>
              <a:t> DK, et al. A prospective assessment of pelvic infection risk following same-day sexually transmitted infection testing and levonorgestrel intrauterine system placement. Am J Obstet Gynecol 2016;215:599.e1-6.</a:t>
            </a:r>
          </a:p>
          <a:p>
            <a:pPr marL="228600" indent="-228600">
              <a:buFont typeface="+mj-lt"/>
              <a:buAutoNum type="arabicPeriod"/>
            </a:pPr>
            <a:endParaRPr lang="en-GB" altLang="en-US" sz="1200" b="0" kern="1200" baseline="0" dirty="0">
              <a:solidFill>
                <a:srgbClr val="000000"/>
              </a:solidFill>
              <a:latin typeface="Arial"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55E4EACD-0B83-40DC-82F9-496B5D720BBF}" type="slidenum">
              <a:rPr lang="en-GB" smtClean="0"/>
              <a:pPr>
                <a:defRPr/>
              </a:pPr>
              <a:t>26</a:t>
            </a:fld>
            <a:endParaRPr lang="en-GB" dirty="0"/>
          </a:p>
        </p:txBody>
      </p:sp>
    </p:spTree>
    <p:extLst>
      <p:ext uri="{BB962C8B-B14F-4D97-AF65-F5344CB8AC3E}">
        <p14:creationId xmlns:p14="http://schemas.microsoft.com/office/powerpoint/2010/main" val="3602340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a:noFill/>
          <a:ln/>
        </p:spPr>
        <p:txBody>
          <a:bodyPr/>
          <a:lstStyle/>
          <a:p>
            <a:r>
              <a:rPr lang="en-US" sz="1100" b="1" dirty="0">
                <a:solidFill>
                  <a:srgbClr val="000000"/>
                </a:solidFill>
                <a:latin typeface="+mn-lt"/>
                <a:ea typeface="ＭＳ Ｐゴシック" pitchFamily="34" charset="-128"/>
              </a:rPr>
              <a:t>Speaker notes:</a:t>
            </a:r>
          </a:p>
          <a:p>
            <a:pPr marL="171450" indent="-171450">
              <a:buFont typeface="Arial"/>
              <a:buChar char="•"/>
            </a:pPr>
            <a:r>
              <a:rPr lang="en-US" sz="1100" dirty="0">
                <a:solidFill>
                  <a:srgbClr val="000000"/>
                </a:solidFill>
                <a:latin typeface="+mn-lt"/>
                <a:ea typeface="ＭＳ Ｐゴシック" pitchFamily="34" charset="-128"/>
              </a:rPr>
              <a:t>Three recently completed</a:t>
            </a:r>
            <a:r>
              <a:rPr lang="en-US" sz="1100" baseline="0" dirty="0">
                <a:solidFill>
                  <a:srgbClr val="000000"/>
                </a:solidFill>
                <a:latin typeface="+mn-lt"/>
                <a:ea typeface="ＭＳ Ｐゴシック" pitchFamily="34" charset="-128"/>
              </a:rPr>
              <a:t>, small studies, in high-risk populations were included in the review.</a:t>
            </a:r>
            <a:r>
              <a:rPr lang="en-US" sz="1100" baseline="30000" dirty="0">
                <a:solidFill>
                  <a:srgbClr val="000000"/>
                </a:solidFill>
                <a:latin typeface="+mn-lt"/>
                <a:ea typeface="ＭＳ Ｐゴシック" pitchFamily="34" charset="-128"/>
              </a:rPr>
              <a:t>1-3</a:t>
            </a:r>
            <a:endParaRPr lang="en-US" sz="1100" dirty="0">
              <a:solidFill>
                <a:srgbClr val="000000"/>
              </a:solidFill>
              <a:latin typeface="+mn-lt"/>
              <a:ea typeface="ＭＳ Ｐゴシック" pitchFamily="34" charset="-128"/>
            </a:endParaRPr>
          </a:p>
          <a:p>
            <a:endParaRPr lang="en-US" sz="1100" b="1" dirty="0">
              <a:solidFill>
                <a:srgbClr val="000000"/>
              </a:solidFill>
              <a:latin typeface="+mn-lt"/>
              <a:ea typeface="ＭＳ Ｐゴシック" pitchFamily="34" charset="-128"/>
            </a:endParaRPr>
          </a:p>
          <a:p>
            <a:r>
              <a:rPr lang="en-US" sz="1100" b="1" dirty="0">
                <a:solidFill>
                  <a:srgbClr val="000000"/>
                </a:solidFill>
                <a:latin typeface="+mn-lt"/>
                <a:ea typeface="ＭＳ Ｐゴシック" pitchFamily="34" charset="-128"/>
              </a:rPr>
              <a:t>References;</a:t>
            </a:r>
          </a:p>
          <a:p>
            <a:pPr marL="228600" indent="-228600">
              <a:buFont typeface="+mj-lt"/>
              <a:buAutoNum type="arabicPeriod"/>
            </a:pPr>
            <a:r>
              <a:rPr lang="en-GB" sz="1100" dirty="0">
                <a:solidFill>
                  <a:srgbClr val="000000"/>
                </a:solidFill>
                <a:latin typeface="+mn-lt"/>
                <a:ea typeface="ＭＳ Ｐゴシック" pitchFamily="34" charset="-128"/>
              </a:rPr>
              <a:t>Bayer LL, et al. Adolescent experience with intrauterine device insertion and use: a retrospective cohort study. Contraception 2012;86(5):443-451.</a:t>
            </a:r>
          </a:p>
          <a:p>
            <a:pPr marL="228600" indent="-228600">
              <a:buFont typeface="+mj-lt"/>
              <a:buAutoNum type="arabicPeriod"/>
            </a:pPr>
            <a:r>
              <a:rPr lang="en-US" altLang="en-US" sz="1100" dirty="0">
                <a:solidFill>
                  <a:srgbClr val="000000"/>
                </a:solidFill>
                <a:latin typeface="+mn-lt"/>
                <a:ea typeface="ＭＳ Ｐゴシック" pitchFamily="34" charset="-128"/>
              </a:rPr>
              <a:t>Papic M, et al. Same day intrauterine device placement is rarely complicated by pelvic infection. Womens Health Issues 2015;25(1):22-7.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100" kern="1200" dirty="0">
                <a:solidFill>
                  <a:schemeClr val="tx1"/>
                </a:solidFill>
                <a:latin typeface="Arial" charset="0"/>
                <a:ea typeface="ＭＳ Ｐゴシック" pitchFamily="112" charset="-128"/>
                <a:cs typeface="+mn-cs"/>
              </a:rPr>
              <a:t>Gemzell-Danielsson K, et al. A Phase III ,</a:t>
            </a:r>
            <a:r>
              <a:rPr lang="en-GB" sz="1100" kern="1200" baseline="0" dirty="0">
                <a:solidFill>
                  <a:schemeClr val="tx1"/>
                </a:solidFill>
                <a:latin typeface="Arial" charset="0"/>
                <a:ea typeface="ＭＳ Ｐゴシック" pitchFamily="112" charset="-128"/>
                <a:cs typeface="+mn-cs"/>
              </a:rPr>
              <a:t> single-arm study of LNG-IUS 8, a low-dose levonorgestrel intrauterine contraception system (total content 13.5 mg) in postmenarcheal adolescents. </a:t>
            </a:r>
            <a:r>
              <a:rPr lang="en-US" sz="1200" b="0" i="0" kern="1200" dirty="0">
                <a:solidFill>
                  <a:schemeClr val="tx1"/>
                </a:solidFill>
                <a:effectLst/>
                <a:latin typeface="Arial" charset="0"/>
                <a:ea typeface="ＭＳ Ｐゴシック" pitchFamily="112" charset="-128"/>
                <a:cs typeface="+mn-cs"/>
              </a:rPr>
              <a:t>Contraception</a:t>
            </a:r>
            <a:r>
              <a:rPr lang="en-US" sz="1200" b="0" i="0" kern="1200" baseline="0" dirty="0">
                <a:solidFill>
                  <a:schemeClr val="tx1"/>
                </a:solidFill>
                <a:effectLst/>
                <a:latin typeface="Arial" charset="0"/>
                <a:ea typeface="ＭＳ Ｐゴシック" pitchFamily="112" charset="-128"/>
                <a:cs typeface="+mn-cs"/>
              </a:rPr>
              <a:t> </a:t>
            </a:r>
            <a:r>
              <a:rPr lang="en-US" sz="1200" b="0" i="0" kern="1200" dirty="0">
                <a:solidFill>
                  <a:schemeClr val="tx1"/>
                </a:solidFill>
                <a:effectLst/>
                <a:latin typeface="Arial" charset="0"/>
                <a:ea typeface="ＭＳ Ｐゴシック" pitchFamily="112" charset="-128"/>
                <a:cs typeface="+mn-cs"/>
              </a:rPr>
              <a:t>2016;93(6):507-12</a:t>
            </a:r>
            <a:endParaRPr lang="en-GB" sz="1100" kern="1200" dirty="0">
              <a:solidFill>
                <a:schemeClr val="tx1"/>
              </a:solidFill>
              <a:latin typeface="Arial" charset="0"/>
              <a:ea typeface="ＭＳ Ｐゴシック" pitchFamily="112" charset="-128"/>
              <a:cs typeface="+mn-cs"/>
            </a:endParaRPr>
          </a:p>
          <a:p>
            <a:pPr marL="228600" indent="-228600">
              <a:buFont typeface="+mj-lt"/>
              <a:buAutoNum type="arabicPeriod"/>
            </a:pPr>
            <a:endParaRPr lang="en-US" altLang="en-US" sz="1100" kern="1200" dirty="0">
              <a:solidFill>
                <a:srgbClr val="000000"/>
              </a:solidFill>
              <a:latin typeface="Arial" charset="0"/>
              <a:ea typeface="ＭＳ Ｐゴシック" pitchFamily="34" charset="-128"/>
              <a:cs typeface="+mn-cs"/>
            </a:endParaRPr>
          </a:p>
          <a:p>
            <a:pPr marL="228600" indent="-228600">
              <a:buFont typeface="+mj-lt"/>
              <a:buAutoNum type="arabicPeriod"/>
            </a:pPr>
            <a:endParaRPr lang="en-US" sz="1100" dirty="0">
              <a:solidFill>
                <a:srgbClr val="000000"/>
              </a:solidFill>
              <a:latin typeface="+mn-lt"/>
              <a:ea typeface="ＭＳ Ｐゴシック" pitchFamily="34" charset="-128"/>
            </a:endParaRPr>
          </a:p>
          <a:p>
            <a:pPr>
              <a:buFont typeface="Calibri" pitchFamily="34" charset="0"/>
              <a:buAutoNum type="arabicPeriod"/>
            </a:pPr>
            <a:endParaRPr lang="en-US" dirty="0">
              <a:ea typeface="ＭＳ Ｐゴシック" pitchFamily="34" charset="-128"/>
            </a:endParaRPr>
          </a:p>
          <a:p>
            <a:pPr marL="228600" indent="-228600">
              <a:buFont typeface="+mj-lt"/>
              <a:buAutoNum type="arabicPeriod"/>
            </a:pPr>
            <a:endParaRPr lang="en-US" dirty="0">
              <a:ea typeface="ＭＳ Ｐゴシック" pitchFamily="34" charset="-128"/>
            </a:endParaRPr>
          </a:p>
          <a:p>
            <a:endParaRPr lang="en-US" dirty="0">
              <a:ea typeface="ＭＳ Ｐゴシック" pitchFamily="34" charset="-128"/>
            </a:endParaRPr>
          </a:p>
        </p:txBody>
      </p:sp>
      <p:sp>
        <p:nvSpPr>
          <p:cNvPr id="131075" name="Slide Number Placeholder 3"/>
          <p:cNvSpPr>
            <a:spLocks noGrp="1"/>
          </p:cNvSpPr>
          <p:nvPr>
            <p:ph type="sldNum" sz="quarter" idx="5"/>
          </p:nvPr>
        </p:nvSpPr>
        <p:spPr>
          <a:noFill/>
        </p:spPr>
        <p:txBody>
          <a:bodyPr/>
          <a:lstStyle/>
          <a:p>
            <a:fld id="{62A2F52E-793B-4466-BDFB-8FB555C1E87D}" type="slidenum">
              <a:rPr lang="en-GB" smtClean="0">
                <a:ea typeface="ＭＳ Ｐゴシック" pitchFamily="34" charset="-128"/>
              </a:rPr>
              <a:pPr/>
              <a:t>27</a:t>
            </a:fld>
            <a:endParaRPr lang="en-GB" dirty="0">
              <a:ea typeface="ＭＳ Ｐゴシック" pitchFamily="34" charset="-128"/>
            </a:endParaRPr>
          </a:p>
        </p:txBody>
      </p:sp>
    </p:spTree>
    <p:extLst>
      <p:ext uri="{BB962C8B-B14F-4D97-AF65-F5344CB8AC3E}">
        <p14:creationId xmlns:p14="http://schemas.microsoft.com/office/powerpoint/2010/main" val="1308935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r>
              <a:rPr lang="en-US" sz="1100" b="1" dirty="0">
                <a:solidFill>
                  <a:srgbClr val="000000"/>
                </a:solidFill>
                <a:latin typeface="+mj-lt"/>
                <a:ea typeface="ＭＳ Ｐゴシック" pitchFamily="34" charset="-128"/>
              </a:rPr>
              <a:t>Speaker notes:</a:t>
            </a:r>
          </a:p>
          <a:p>
            <a:pPr marL="171450" indent="-171450" algn="l">
              <a:buFont typeface="Arial"/>
              <a:buChar char="•"/>
            </a:pPr>
            <a:r>
              <a:rPr lang="en-US" sz="1100" dirty="0">
                <a:solidFill>
                  <a:srgbClr val="000000"/>
                </a:solidFill>
                <a:latin typeface="+mj-lt"/>
              </a:rPr>
              <a:t>Two retrospective</a:t>
            </a:r>
            <a:r>
              <a:rPr lang="en-US" sz="1100" baseline="0" dirty="0">
                <a:solidFill>
                  <a:srgbClr val="000000"/>
                </a:solidFill>
                <a:latin typeface="+mj-lt"/>
              </a:rPr>
              <a:t> </a:t>
            </a:r>
            <a:r>
              <a:rPr lang="en-US" sz="1100" dirty="0">
                <a:solidFill>
                  <a:srgbClr val="000000"/>
                </a:solidFill>
                <a:latin typeface="+mj-lt"/>
              </a:rPr>
              <a:t>studies carried out a retrospective</a:t>
            </a:r>
            <a:r>
              <a:rPr lang="en-US" sz="1100" baseline="0" dirty="0">
                <a:solidFill>
                  <a:srgbClr val="000000"/>
                </a:solidFill>
                <a:latin typeface="+mj-lt"/>
              </a:rPr>
              <a:t> </a:t>
            </a:r>
            <a:r>
              <a:rPr lang="en-US" sz="1100" dirty="0">
                <a:solidFill>
                  <a:srgbClr val="000000"/>
                </a:solidFill>
                <a:latin typeface="+mj-lt"/>
              </a:rPr>
              <a:t>evaluation of the incidence of PID in small, at-risk groups of women.</a:t>
            </a:r>
            <a:r>
              <a:rPr lang="en-US" sz="1100" baseline="30000" dirty="0">
                <a:solidFill>
                  <a:srgbClr val="000000"/>
                </a:solidFill>
                <a:latin typeface="+mj-lt"/>
              </a:rPr>
              <a:t>1,2 </a:t>
            </a:r>
          </a:p>
          <a:p>
            <a:pPr marL="628650" lvl="1" indent="-171450" algn="l">
              <a:buFont typeface="Arial"/>
              <a:buChar char="•"/>
            </a:pPr>
            <a:r>
              <a:rPr lang="en-US" sz="1100" baseline="0" dirty="0">
                <a:solidFill>
                  <a:srgbClr val="000000"/>
                </a:solidFill>
                <a:latin typeface="+mj-lt"/>
              </a:rPr>
              <a:t>Bayer et al</a:t>
            </a:r>
            <a:r>
              <a:rPr lang="en-US" sz="1100" baseline="30000" dirty="0">
                <a:solidFill>
                  <a:srgbClr val="000000"/>
                </a:solidFill>
                <a:latin typeface="+mj-lt"/>
              </a:rPr>
              <a:t>1</a:t>
            </a:r>
            <a:r>
              <a:rPr lang="en-US" sz="1100" baseline="0" dirty="0">
                <a:solidFill>
                  <a:srgbClr val="000000"/>
                </a:solidFill>
                <a:latin typeface="+mj-lt"/>
              </a:rPr>
              <a:t> looked at the incidence of PID at 12 months with IUC in adolescent women (</a:t>
            </a:r>
            <a:r>
              <a:rPr lang="en-US" sz="1100" u="sng" baseline="0" dirty="0">
                <a:solidFill>
                  <a:srgbClr val="000000"/>
                </a:solidFill>
                <a:latin typeface="+mj-lt"/>
              </a:rPr>
              <a:t>&lt;</a:t>
            </a:r>
            <a:r>
              <a:rPr lang="en-US" sz="1100" baseline="0" dirty="0">
                <a:solidFill>
                  <a:srgbClr val="000000"/>
                </a:solidFill>
                <a:latin typeface="+mj-lt"/>
              </a:rPr>
              <a:t>19 years) (n=172) from patient records.</a:t>
            </a:r>
          </a:p>
          <a:p>
            <a:pPr marL="628650" lvl="1" indent="-171450" algn="l">
              <a:buFont typeface="Arial"/>
              <a:buChar char="•"/>
            </a:pPr>
            <a:r>
              <a:rPr lang="en-US" sz="1100" baseline="0" dirty="0">
                <a:solidFill>
                  <a:srgbClr val="000000"/>
                </a:solidFill>
                <a:latin typeface="+mj-lt"/>
              </a:rPr>
              <a:t>Papic et al</a:t>
            </a:r>
            <a:r>
              <a:rPr lang="en-US" sz="1100" baseline="30000" dirty="0">
                <a:solidFill>
                  <a:srgbClr val="000000"/>
                </a:solidFill>
                <a:latin typeface="+mj-lt"/>
              </a:rPr>
              <a:t>2</a:t>
            </a:r>
            <a:r>
              <a:rPr lang="en-US" sz="1100" baseline="0" dirty="0">
                <a:solidFill>
                  <a:srgbClr val="000000"/>
                </a:solidFill>
                <a:latin typeface="+mj-lt"/>
              </a:rPr>
              <a:t> looked at the incidence of PID at 3 months with IUC in women </a:t>
            </a:r>
            <a:r>
              <a:rPr lang="en-US" sz="1100" dirty="0">
                <a:solidFill>
                  <a:srgbClr val="000000"/>
                </a:solidFill>
                <a:latin typeface="+mj-lt"/>
              </a:rPr>
              <a:t>seeking </a:t>
            </a:r>
            <a:r>
              <a:rPr lang="en-US" sz="1100" baseline="0" dirty="0">
                <a:solidFill>
                  <a:srgbClr val="000000"/>
                </a:solidFill>
                <a:latin typeface="+mj-lt"/>
              </a:rPr>
              <a:t>emergency contraception (EC) or walk-in pregnancy testing at an urban family planning clinic (n=272) via self-reporting questionnaire.</a:t>
            </a:r>
            <a:r>
              <a:rPr lang="en-US" sz="1100" baseline="30000" dirty="0">
                <a:solidFill>
                  <a:srgbClr val="000000"/>
                </a:solidFill>
                <a:latin typeface="+mj-lt"/>
              </a:rPr>
              <a:t>2</a:t>
            </a:r>
          </a:p>
          <a:p>
            <a:pPr marL="171450" lvl="0" indent="-171450" algn="l">
              <a:buFont typeface="Arial"/>
              <a:buChar char="•"/>
            </a:pPr>
            <a:r>
              <a:rPr lang="en-US" sz="1100" baseline="0" dirty="0">
                <a:solidFill>
                  <a:srgbClr val="000000"/>
                </a:solidFill>
                <a:latin typeface="+mj-lt"/>
              </a:rPr>
              <a:t>Gemzell-Danielsson et al</a:t>
            </a:r>
            <a:r>
              <a:rPr lang="en-US" sz="1100" baseline="30000" dirty="0">
                <a:solidFill>
                  <a:srgbClr val="000000"/>
                </a:solidFill>
                <a:latin typeface="+mj-lt"/>
              </a:rPr>
              <a:t>3</a:t>
            </a:r>
            <a:r>
              <a:rPr lang="en-US" sz="1100" baseline="0" dirty="0">
                <a:solidFill>
                  <a:srgbClr val="000000"/>
                </a:solidFill>
                <a:latin typeface="+mj-lt"/>
              </a:rPr>
              <a:t> evaluated the safety of low-dose IUC (including incidence of PID at 12 months) in nulliparous and parous adolescent women requesting contraception (aged 12–17 years) (n=304).</a:t>
            </a:r>
            <a:r>
              <a:rPr lang="en-US" sz="1100" baseline="30000" dirty="0">
                <a:solidFill>
                  <a:srgbClr val="000000"/>
                </a:solidFill>
                <a:latin typeface="+mj-lt"/>
              </a:rPr>
              <a:t>3</a:t>
            </a:r>
          </a:p>
          <a:p>
            <a:pPr marL="628650" lvl="1" indent="-171450" algn="l">
              <a:buFont typeface="Arial"/>
              <a:buChar char="•"/>
            </a:pPr>
            <a:r>
              <a:rPr lang="en-US" sz="1100" baseline="0" dirty="0">
                <a:solidFill>
                  <a:srgbClr val="000000"/>
                </a:solidFill>
                <a:latin typeface="+mj-lt"/>
              </a:rPr>
              <a:t>No cases of PID were reported amongst the study population at 12 months.</a:t>
            </a:r>
          </a:p>
          <a:p>
            <a:pPr marL="171450" indent="-171450" algn="l">
              <a:buFont typeface="Arial"/>
              <a:buChar char="•"/>
            </a:pPr>
            <a:endParaRPr lang="en-US" sz="1100" dirty="0">
              <a:solidFill>
                <a:srgbClr val="000000"/>
              </a:solidFill>
              <a:latin typeface="+mj-lt"/>
              <a:ea typeface="ＭＳ Ｐゴシック" pitchFamily="34" charset="-128"/>
            </a:endParaRPr>
          </a:p>
          <a:p>
            <a:r>
              <a:rPr lang="en-US" sz="1100" b="1" dirty="0">
                <a:solidFill>
                  <a:srgbClr val="000000"/>
                </a:solidFill>
                <a:latin typeface="+mj-lt"/>
                <a:ea typeface="ＭＳ Ｐゴシック" pitchFamily="34" charset="-128"/>
              </a:rPr>
              <a:t>References:</a:t>
            </a:r>
          </a:p>
          <a:p>
            <a:pPr marL="228600" indent="-228600">
              <a:buFont typeface="+mj-lt"/>
              <a:buAutoNum type="arabicPeriod"/>
            </a:pPr>
            <a:r>
              <a:rPr lang="en-GB" sz="1100" dirty="0">
                <a:solidFill>
                  <a:srgbClr val="000000"/>
                </a:solidFill>
                <a:latin typeface="+mj-lt"/>
                <a:ea typeface="ＭＳ Ｐゴシック" pitchFamily="34" charset="-128"/>
              </a:rPr>
              <a:t>Bayer LL, et al. Adolescent experience with intrauterine device insertion and use: a retrospective cohort study. Contraception 2012;86(5):443-451.</a:t>
            </a:r>
          </a:p>
          <a:p>
            <a:pPr marL="228600" indent="-228600">
              <a:buFont typeface="+mj-lt"/>
              <a:buAutoNum type="arabicPeriod"/>
            </a:pPr>
            <a:r>
              <a:rPr lang="en-US" altLang="en-US" sz="1100" dirty="0">
                <a:solidFill>
                  <a:srgbClr val="000000"/>
                </a:solidFill>
                <a:latin typeface="+mj-lt"/>
                <a:ea typeface="ＭＳ Ｐゴシック" pitchFamily="34" charset="-128"/>
              </a:rPr>
              <a:t>Papic M, et al. Same day intrauterine device placement is rarely complicated by pelvic infection. Womens Health Issues 2015;25(1):22-7.</a:t>
            </a:r>
          </a:p>
          <a:p>
            <a:pPr marL="228600" indent="-228600">
              <a:buFont typeface="+mj-lt"/>
              <a:buAutoNum type="arabicPeriod"/>
            </a:pPr>
            <a:r>
              <a:rPr lang="en-GB" sz="1200" kern="1200" dirty="0">
                <a:solidFill>
                  <a:schemeClr val="tx1"/>
                </a:solidFill>
                <a:latin typeface="Arial" charset="0"/>
                <a:ea typeface="ＭＳ Ｐゴシック" pitchFamily="112" charset="-128"/>
                <a:cs typeface="+mn-cs"/>
              </a:rPr>
              <a:t>Gemzell-Danielsson K, et al. A Phase III ,</a:t>
            </a:r>
            <a:r>
              <a:rPr lang="en-GB" sz="1200" kern="1200" baseline="0" dirty="0">
                <a:solidFill>
                  <a:schemeClr val="tx1"/>
                </a:solidFill>
                <a:latin typeface="Arial" charset="0"/>
                <a:ea typeface="ＭＳ Ｐゴシック" pitchFamily="112" charset="-128"/>
                <a:cs typeface="+mn-cs"/>
              </a:rPr>
              <a:t> single-arm study of LNG-IUS 8, a low-dose levonorgestrel intrauterine contraception system (total content 13.5 mg) in </a:t>
            </a:r>
            <a:r>
              <a:rPr lang="en-GB" sz="1200" kern="1200" baseline="0" dirty="0" err="1">
                <a:solidFill>
                  <a:schemeClr val="tx1"/>
                </a:solidFill>
                <a:latin typeface="Arial" charset="0"/>
                <a:ea typeface="ＭＳ Ｐゴシック" pitchFamily="112" charset="-128"/>
                <a:cs typeface="+mn-cs"/>
              </a:rPr>
              <a:t>postmenarcheal</a:t>
            </a:r>
            <a:r>
              <a:rPr lang="en-GB" sz="1200" kern="1200" baseline="0" dirty="0">
                <a:solidFill>
                  <a:schemeClr val="tx1"/>
                </a:solidFill>
                <a:latin typeface="Arial" charset="0"/>
                <a:ea typeface="ＭＳ Ｐゴシック" pitchFamily="112" charset="-128"/>
                <a:cs typeface="+mn-cs"/>
              </a:rPr>
              <a:t> adolescents. </a:t>
            </a:r>
            <a:r>
              <a:rPr lang="en-US" sz="1200" b="0" i="0" kern="1200" dirty="0">
                <a:solidFill>
                  <a:schemeClr val="tx1"/>
                </a:solidFill>
                <a:effectLst/>
                <a:latin typeface="Arial" charset="0"/>
                <a:ea typeface="ＭＳ Ｐゴシック" pitchFamily="112" charset="-128"/>
                <a:cs typeface="+mn-cs"/>
              </a:rPr>
              <a:t>Contraception</a:t>
            </a:r>
            <a:r>
              <a:rPr lang="en-US" sz="1200" b="0" i="0" kern="1200" baseline="0" dirty="0">
                <a:solidFill>
                  <a:schemeClr val="tx1"/>
                </a:solidFill>
                <a:effectLst/>
                <a:latin typeface="Arial" charset="0"/>
                <a:ea typeface="ＭＳ Ｐゴシック" pitchFamily="112" charset="-128"/>
                <a:cs typeface="+mn-cs"/>
              </a:rPr>
              <a:t> </a:t>
            </a:r>
            <a:r>
              <a:rPr lang="en-US" sz="1200" b="0" i="0" kern="1200" dirty="0">
                <a:solidFill>
                  <a:schemeClr val="tx1"/>
                </a:solidFill>
                <a:effectLst/>
                <a:latin typeface="Arial" charset="0"/>
                <a:ea typeface="ＭＳ Ｐゴシック" pitchFamily="112" charset="-128"/>
                <a:cs typeface="+mn-cs"/>
              </a:rPr>
              <a:t>2016;93(6):507-12</a:t>
            </a:r>
            <a:endParaRPr lang="en-GB" sz="1200" kern="1200" dirty="0">
              <a:solidFill>
                <a:schemeClr val="tx1"/>
              </a:solidFill>
              <a:latin typeface="Arial" charset="0"/>
              <a:ea typeface="ＭＳ Ｐゴシック" pitchFamily="112" charset="-128"/>
              <a:cs typeface="+mn-cs"/>
            </a:endParaRPr>
          </a:p>
          <a:p>
            <a:pPr>
              <a:buFont typeface="Calibri" pitchFamily="34" charset="0"/>
              <a:buAutoNum type="arabicPeriod"/>
            </a:pPr>
            <a:endParaRPr lang="en-US" dirty="0">
              <a:ea typeface="ＭＳ Ｐゴシック" pitchFamily="34" charset="-128"/>
            </a:endParaRPr>
          </a:p>
          <a:p>
            <a:pPr marL="228600" indent="-228600">
              <a:buFont typeface="+mj-lt"/>
              <a:buAutoNum type="arabicPeriod"/>
            </a:pPr>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133123" name="Slide Number Placeholder 3"/>
          <p:cNvSpPr>
            <a:spLocks noGrp="1"/>
          </p:cNvSpPr>
          <p:nvPr>
            <p:ph type="sldNum" sz="quarter" idx="5"/>
          </p:nvPr>
        </p:nvSpPr>
        <p:spPr>
          <a:noFill/>
        </p:spPr>
        <p:txBody>
          <a:bodyPr/>
          <a:lstStyle/>
          <a:p>
            <a:fld id="{A7ECF37B-5F1B-497A-AEE5-D8A037735CEC}" type="slidenum">
              <a:rPr lang="en-GB" smtClean="0">
                <a:ea typeface="ＭＳ Ｐゴシック" pitchFamily="34" charset="-128"/>
              </a:rPr>
              <a:pPr/>
              <a:t>28</a:t>
            </a:fld>
            <a:endParaRPr lang="en-GB" dirty="0">
              <a:ea typeface="ＭＳ Ｐゴシック" pitchFamily="34" charset="-128"/>
            </a:endParaRPr>
          </a:p>
        </p:txBody>
      </p:sp>
    </p:spTree>
    <p:extLst>
      <p:ext uri="{BB962C8B-B14F-4D97-AF65-F5344CB8AC3E}">
        <p14:creationId xmlns:p14="http://schemas.microsoft.com/office/powerpoint/2010/main" val="3607233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1" dirty="0">
                <a:solidFill>
                  <a:srgbClr val="000000"/>
                </a:solidFill>
                <a:latin typeface="+mj-lt"/>
                <a:ea typeface="ＭＳ Ｐゴシック" pitchFamily="34" charset="-128"/>
              </a:rPr>
              <a:t>Speaker notes:</a:t>
            </a:r>
          </a:p>
          <a:p>
            <a:pPr marL="171450" indent="-171450">
              <a:buFont typeface="Arial"/>
              <a:buChar char="•"/>
            </a:pPr>
            <a:r>
              <a:rPr lang="en-US" sz="1100" dirty="0">
                <a:solidFill>
                  <a:srgbClr val="000000"/>
                </a:solidFill>
                <a:latin typeface="+mj-lt"/>
                <a:ea typeface="ＭＳ Ｐゴシック" pitchFamily="34" charset="-128"/>
              </a:rPr>
              <a:t>The study descriptions, objectives and definition of PID used in each study</a:t>
            </a:r>
            <a:r>
              <a:rPr lang="en-US" sz="1100" baseline="0" dirty="0">
                <a:solidFill>
                  <a:srgbClr val="000000"/>
                </a:solidFill>
                <a:latin typeface="+mj-lt"/>
                <a:ea typeface="ＭＳ Ｐゴシック" pitchFamily="34" charset="-128"/>
              </a:rPr>
              <a:t> are summarised if more information is required.</a:t>
            </a:r>
            <a:endParaRPr lang="en-US" sz="1100" dirty="0">
              <a:solidFill>
                <a:srgbClr val="000000"/>
              </a:solidFill>
              <a:latin typeface="+mj-lt"/>
              <a:ea typeface="ＭＳ Ｐゴシック" pitchFamily="34" charset="-128"/>
            </a:endParaRPr>
          </a:p>
          <a:p>
            <a:endParaRPr lang="en-US" sz="1100" dirty="0">
              <a:solidFill>
                <a:srgbClr val="000000"/>
              </a:solidFill>
              <a:latin typeface="+mj-lt"/>
              <a:ea typeface="ＭＳ Ｐゴシック" pitchFamily="34" charset="-128"/>
            </a:endParaRPr>
          </a:p>
          <a:p>
            <a:r>
              <a:rPr lang="en-GB" altLang="en-US" sz="1100" b="1" dirty="0">
                <a:solidFill>
                  <a:srgbClr val="000000"/>
                </a:solidFill>
                <a:latin typeface="+mj-lt"/>
                <a:ea typeface="ＭＳ Ｐゴシック" pitchFamily="34" charset="-128"/>
              </a:rPr>
              <a:t>References:</a:t>
            </a:r>
            <a:endParaRPr lang="en-US" sz="1100" dirty="0">
              <a:solidFill>
                <a:srgbClr val="000000"/>
              </a:solidFill>
              <a:latin typeface="+mj-lt"/>
              <a:ea typeface="ＭＳ Ｐゴシック" pitchFamily="34" charset="-128"/>
            </a:endParaRPr>
          </a:p>
          <a:p>
            <a:pPr marL="228600" indent="-228600">
              <a:buFont typeface="+mj-lt"/>
              <a:buAutoNum type="arabicPeriod"/>
            </a:pPr>
            <a:r>
              <a:rPr lang="en-GB" sz="1100" dirty="0">
                <a:solidFill>
                  <a:srgbClr val="000000"/>
                </a:solidFill>
                <a:latin typeface="+mj-lt"/>
                <a:ea typeface="ＭＳ Ｐゴシック" pitchFamily="34" charset="-128"/>
              </a:rPr>
              <a:t>Bayer LL, et al. Adolescent experience with intrauterine device insertion and use: a retrospective cohort study. Contraception 2012;86(5):443-451.</a:t>
            </a:r>
          </a:p>
          <a:p>
            <a:pPr marL="228600" indent="-228600">
              <a:buFont typeface="+mj-lt"/>
              <a:buAutoNum type="arabicPeriod"/>
            </a:pPr>
            <a:r>
              <a:rPr lang="en-US" altLang="en-US" sz="1100" dirty="0">
                <a:solidFill>
                  <a:srgbClr val="000000"/>
                </a:solidFill>
                <a:latin typeface="+mj-lt"/>
                <a:ea typeface="ＭＳ Ｐゴシック" pitchFamily="34" charset="-128"/>
              </a:rPr>
              <a:t>Papic M, et al. Same day intrauterine device placement is rarely complicated by pelvic infection. Womens Health Issues 2015;25(1):22-7.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100" kern="1200" dirty="0">
                <a:solidFill>
                  <a:schemeClr val="tx1"/>
                </a:solidFill>
                <a:latin typeface="Arial" charset="0"/>
                <a:ea typeface="ＭＳ Ｐゴシック" pitchFamily="112" charset="-128"/>
                <a:cs typeface="+mn-cs"/>
              </a:rPr>
              <a:t>Gemzell-Danielsson K, et al. A Phase III ,</a:t>
            </a:r>
            <a:r>
              <a:rPr lang="en-GB" sz="1100" kern="1200" baseline="0" dirty="0">
                <a:solidFill>
                  <a:schemeClr val="tx1"/>
                </a:solidFill>
                <a:latin typeface="Arial" charset="0"/>
                <a:ea typeface="ＭＳ Ｐゴシック" pitchFamily="112" charset="-128"/>
                <a:cs typeface="+mn-cs"/>
              </a:rPr>
              <a:t> single-arm study of LNG-IUS 8, a low-dose levonorgestrel intrauterine contraception system (total content 13.5 mg) in postmenarcheal adolescents. </a:t>
            </a:r>
            <a:r>
              <a:rPr lang="en-US" sz="1200" b="0" i="0" kern="1200" dirty="0">
                <a:solidFill>
                  <a:schemeClr val="tx1"/>
                </a:solidFill>
                <a:effectLst/>
                <a:latin typeface="Arial" charset="0"/>
                <a:ea typeface="ＭＳ Ｐゴシック" pitchFamily="112" charset="-128"/>
                <a:cs typeface="+mn-cs"/>
              </a:rPr>
              <a:t>Contraception</a:t>
            </a:r>
            <a:r>
              <a:rPr lang="en-US" sz="1200" b="0" i="0" kern="1200" baseline="0" dirty="0">
                <a:solidFill>
                  <a:schemeClr val="tx1"/>
                </a:solidFill>
                <a:effectLst/>
                <a:latin typeface="Arial" charset="0"/>
                <a:ea typeface="ＭＳ Ｐゴシック" pitchFamily="112" charset="-128"/>
                <a:cs typeface="+mn-cs"/>
              </a:rPr>
              <a:t> </a:t>
            </a:r>
            <a:r>
              <a:rPr lang="en-US" sz="1200" b="0" i="0" kern="1200" dirty="0">
                <a:solidFill>
                  <a:schemeClr val="tx1"/>
                </a:solidFill>
                <a:effectLst/>
                <a:latin typeface="Arial" charset="0"/>
                <a:ea typeface="ＭＳ Ｐゴシック" pitchFamily="112" charset="-128"/>
                <a:cs typeface="+mn-cs"/>
              </a:rPr>
              <a:t>2016;93(6):507-12</a:t>
            </a:r>
            <a:endParaRPr lang="en-GB" sz="1100" kern="1200" dirty="0">
              <a:solidFill>
                <a:schemeClr val="tx1"/>
              </a:solidFill>
              <a:latin typeface="Arial" charset="0"/>
              <a:ea typeface="ＭＳ Ｐゴシック" pitchFamily="112" charset="-128"/>
              <a:cs typeface="+mn-cs"/>
            </a:endParaRPr>
          </a:p>
          <a:p>
            <a:pPr marL="228600" indent="-228600">
              <a:buFont typeface="+mj-lt"/>
              <a:buAutoNum type="arabicPeriod"/>
            </a:pPr>
            <a:endParaRPr lang="en-US" altLang="en-US" sz="1100" dirty="0">
              <a:solidFill>
                <a:srgbClr val="000000"/>
              </a:solidFill>
              <a:latin typeface="+mj-lt"/>
              <a:ea typeface="ＭＳ Ｐゴシック" pitchFamily="34" charset="-128"/>
            </a:endParaRPr>
          </a:p>
          <a:p>
            <a:pPr marL="228600" indent="-228600">
              <a:buFont typeface="+mj-lt"/>
              <a:buAutoNum type="arabicPeriod"/>
            </a:pPr>
            <a:endParaRPr lang="en-US" sz="1100" dirty="0">
              <a:solidFill>
                <a:srgbClr val="000000"/>
              </a:solidFill>
              <a:latin typeface="+mj-lt"/>
              <a:ea typeface="ＭＳ Ｐゴシック" pitchFamily="34" charset="-128"/>
            </a:endParaRPr>
          </a:p>
          <a:p>
            <a:pPr>
              <a:buFont typeface="Calibri" pitchFamily="34" charset="0"/>
              <a:buAutoNum type="arabicPeriod"/>
            </a:pPr>
            <a:endParaRPr lang="en-US" sz="1100" dirty="0">
              <a:solidFill>
                <a:srgbClr val="000000"/>
              </a:solidFill>
              <a:latin typeface="+mj-lt"/>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p:txBody>
      </p:sp>
      <p:sp>
        <p:nvSpPr>
          <p:cNvPr id="135171" name="Slide Number Placeholder 3"/>
          <p:cNvSpPr>
            <a:spLocks noGrp="1"/>
          </p:cNvSpPr>
          <p:nvPr>
            <p:ph type="sldNum" sz="quarter" idx="5"/>
          </p:nvPr>
        </p:nvSpPr>
        <p:spPr>
          <a:noFill/>
        </p:spPr>
        <p:txBody>
          <a:bodyPr/>
          <a:lstStyle/>
          <a:p>
            <a:fld id="{9B38D1E6-2367-4C8C-9270-38F301D4EC3E}" type="slidenum">
              <a:rPr lang="en-GB" smtClean="0">
                <a:ea typeface="ＭＳ Ｐゴシック" pitchFamily="34" charset="-128"/>
              </a:rPr>
              <a:pPr/>
              <a:t>29</a:t>
            </a:fld>
            <a:endParaRPr lang="en-GB" dirty="0">
              <a:ea typeface="ＭＳ Ｐゴシック" pitchFamily="34" charset="-128"/>
            </a:endParaRPr>
          </a:p>
        </p:txBody>
      </p:sp>
    </p:spTree>
    <p:extLst>
      <p:ext uri="{BB962C8B-B14F-4D97-AF65-F5344CB8AC3E}">
        <p14:creationId xmlns:p14="http://schemas.microsoft.com/office/powerpoint/2010/main" val="66500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0454C03-3BBD-4772-98F7-7DE608D3EF38}" type="slidenum">
              <a:rPr lang="en-GB" altLang="en-US" sz="1200" smtClean="0"/>
              <a:pPr/>
              <a:t>3</a:t>
            </a:fld>
            <a:endParaRPr lang="en-GB" altLang="en-US" sz="1200" dirty="0"/>
          </a:p>
        </p:txBody>
      </p:sp>
    </p:spTree>
    <p:extLst>
      <p:ext uri="{BB962C8B-B14F-4D97-AF65-F5344CB8AC3E}">
        <p14:creationId xmlns:p14="http://schemas.microsoft.com/office/powerpoint/2010/main" val="178250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050" b="1" dirty="0">
                <a:latin typeface="+mn-lt"/>
                <a:ea typeface="ＭＳ Ｐゴシック" pitchFamily="34" charset="-128"/>
                <a:cs typeface="Arial" charset="0"/>
              </a:rPr>
              <a:t>Speaker notes:</a:t>
            </a:r>
          </a:p>
          <a:p>
            <a:pPr marL="171450" indent="-171450">
              <a:buFont typeface="Arial"/>
              <a:buChar char="•"/>
            </a:pPr>
            <a:r>
              <a:rPr lang="en-US" sz="1050" dirty="0">
                <a:latin typeface="+mn-lt"/>
                <a:ea typeface="ＭＳ Ｐゴシック" pitchFamily="34" charset="-128"/>
                <a:cs typeface="Arial" charset="0"/>
              </a:rPr>
              <a:t>The overall incidence of PID across women for whom follow-up data was available was 4.6%:</a:t>
            </a:r>
            <a:r>
              <a:rPr lang="en-US" sz="1050" baseline="30000" dirty="0">
                <a:latin typeface="+mn-lt"/>
                <a:ea typeface="ＭＳ Ｐゴシック" pitchFamily="34" charset="-128"/>
                <a:cs typeface="Arial" charset="0"/>
              </a:rPr>
              <a:t>1</a:t>
            </a:r>
            <a:r>
              <a:rPr lang="en-US" sz="1050" dirty="0">
                <a:latin typeface="+mn-lt"/>
                <a:ea typeface="ＭＳ Ｐゴシック" pitchFamily="34" charset="-128"/>
                <a:cs typeface="Arial" charset="0"/>
              </a:rPr>
              <a:t> </a:t>
            </a:r>
          </a:p>
          <a:p>
            <a:pPr marL="628650" lvl="1" indent="-171450">
              <a:buFont typeface="Arial"/>
              <a:buChar char="•"/>
            </a:pPr>
            <a:r>
              <a:rPr lang="en-US" sz="1050" dirty="0">
                <a:latin typeface="+mn-lt"/>
                <a:ea typeface="ＭＳ Ｐゴシック" pitchFamily="34" charset="-128"/>
                <a:cs typeface="Arial" charset="0"/>
              </a:rPr>
              <a:t>Complete 6-month follow-up data were only available for 43% of women;</a:t>
            </a:r>
          </a:p>
          <a:p>
            <a:pPr marL="628650" lvl="1" indent="-171450">
              <a:buFont typeface="Arial"/>
              <a:buChar char="•"/>
            </a:pPr>
            <a:r>
              <a:rPr lang="en-US" sz="1050" dirty="0">
                <a:latin typeface="+mn-lt"/>
                <a:ea typeface="ＭＳ Ｐゴシック" pitchFamily="34" charset="-128"/>
                <a:cs typeface="Arial" charset="0"/>
              </a:rPr>
              <a:t>12-month follow-up data were complete for only 11.6% of women.</a:t>
            </a:r>
          </a:p>
          <a:p>
            <a:pPr marL="171450" indent="-171450">
              <a:buFont typeface="Arial"/>
              <a:buChar char="•"/>
            </a:pPr>
            <a:r>
              <a:rPr lang="en-US" sz="1050" dirty="0">
                <a:latin typeface="+mn-lt"/>
                <a:ea typeface="ＭＳ Ｐゴシック" pitchFamily="34" charset="-128"/>
                <a:cs typeface="Arial" charset="0"/>
              </a:rPr>
              <a:t>98% of women were screened for </a:t>
            </a:r>
            <a:r>
              <a:rPr lang="en-US" sz="1050" i="1" dirty="0">
                <a:latin typeface="+mn-lt"/>
                <a:ea typeface="ＭＳ Ｐゴシック" pitchFamily="34" charset="-128"/>
                <a:cs typeface="Arial" charset="0"/>
              </a:rPr>
              <a:t>Chlamydia</a:t>
            </a:r>
            <a:r>
              <a:rPr lang="en-US" sz="1050" dirty="0">
                <a:latin typeface="+mn-lt"/>
                <a:ea typeface="ＭＳ Ｐゴシック" pitchFamily="34" charset="-128"/>
                <a:cs typeface="Arial" charset="0"/>
              </a:rPr>
              <a:t> at the time of placement.</a:t>
            </a:r>
            <a:r>
              <a:rPr lang="en-US" sz="1050" baseline="30000" dirty="0">
                <a:latin typeface="+mn-lt"/>
                <a:ea typeface="ＭＳ Ｐゴシック" pitchFamily="34" charset="-128"/>
                <a:cs typeface="Arial" charset="0"/>
              </a:rPr>
              <a:t>1</a:t>
            </a:r>
            <a:endParaRPr lang="en-US" sz="1050" dirty="0">
              <a:latin typeface="+mn-lt"/>
              <a:ea typeface="ＭＳ Ｐゴシック" pitchFamily="34" charset="-128"/>
              <a:cs typeface="Arial" charset="0"/>
            </a:endParaRPr>
          </a:p>
          <a:p>
            <a:pPr marL="628650" lvl="1" indent="-171450">
              <a:buFont typeface="Arial"/>
              <a:buChar char="•"/>
            </a:pPr>
            <a:r>
              <a:rPr lang="en-US" sz="1050" dirty="0">
                <a:latin typeface="+mn-lt"/>
                <a:ea typeface="ＭＳ Ｐゴシック" pitchFamily="34" charset="-128"/>
                <a:cs typeface="Arial" charset="0"/>
              </a:rPr>
              <a:t>Of those with a positive </a:t>
            </a:r>
            <a:r>
              <a:rPr lang="en-US" sz="1050" i="1" dirty="0">
                <a:latin typeface="+mn-lt"/>
                <a:ea typeface="ＭＳ Ｐゴシック" pitchFamily="34" charset="-128"/>
                <a:cs typeface="Arial" charset="0"/>
              </a:rPr>
              <a:t>Chlamydia</a:t>
            </a:r>
            <a:r>
              <a:rPr lang="en-US" sz="1050" dirty="0">
                <a:latin typeface="+mn-lt"/>
                <a:ea typeface="ＭＳ Ｐゴシック" pitchFamily="34" charset="-128"/>
                <a:cs typeface="Arial" charset="0"/>
              </a:rPr>
              <a:t> screening (13/302), there was only one case of PID, which was treated without IUC removal.</a:t>
            </a:r>
          </a:p>
          <a:p>
            <a:pPr marL="171450" indent="-171450">
              <a:buFont typeface="Arial"/>
              <a:buChar char="•"/>
            </a:pPr>
            <a:endParaRPr lang="en-US" sz="1050" b="1" dirty="0">
              <a:latin typeface="+mn-lt"/>
              <a:ea typeface="ＭＳ Ｐゴシック" pitchFamily="34" charset="-128"/>
              <a:cs typeface="Arial" charset="0"/>
            </a:endParaRPr>
          </a:p>
          <a:p>
            <a:r>
              <a:rPr lang="en-US" sz="1050" b="1" dirty="0">
                <a:latin typeface="+mn-lt"/>
                <a:ea typeface="ＭＳ Ｐゴシック" pitchFamily="34" charset="-128"/>
                <a:cs typeface="Arial" charset="0"/>
              </a:rPr>
              <a:t>Reference:</a:t>
            </a:r>
          </a:p>
          <a:p>
            <a:pPr marL="228600" indent="-228600">
              <a:buFont typeface="+mj-lt"/>
              <a:buAutoNum type="arabicPeriod"/>
            </a:pPr>
            <a:r>
              <a:rPr lang="en-GB" sz="1050" dirty="0">
                <a:latin typeface="+mn-lt"/>
                <a:ea typeface="ＭＳ Ｐゴシック" pitchFamily="34" charset="-128"/>
                <a:cs typeface="Arial" charset="0"/>
              </a:rPr>
              <a:t>Bayer LL, et al. Adolescent experience with intrauterine device insertion and use: a retrospective cohort study. Contraception 2012;86(5):443-451.</a:t>
            </a:r>
            <a:endParaRPr lang="en-US" sz="1050" dirty="0">
              <a:latin typeface="+mn-lt"/>
              <a:ea typeface="ＭＳ Ｐゴシック" pitchFamily="34" charset="-128"/>
              <a:cs typeface="Arial" charset="0"/>
            </a:endParaRPr>
          </a:p>
          <a:p>
            <a:endParaRPr lang="en-US" b="1" dirty="0">
              <a:latin typeface="Calibri" pitchFamily="34" charset="0"/>
              <a:ea typeface="ＭＳ Ｐゴシック" pitchFamily="34" charset="-128"/>
            </a:endParaRPr>
          </a:p>
        </p:txBody>
      </p:sp>
      <p:sp>
        <p:nvSpPr>
          <p:cNvPr id="137219" name="Slide Number Placeholder 3"/>
          <p:cNvSpPr>
            <a:spLocks noGrp="1"/>
          </p:cNvSpPr>
          <p:nvPr>
            <p:ph type="sldNum" sz="quarter" idx="5"/>
          </p:nvPr>
        </p:nvSpPr>
        <p:spPr>
          <a:noFill/>
        </p:spPr>
        <p:txBody>
          <a:bodyPr/>
          <a:lstStyle/>
          <a:p>
            <a:fld id="{C973C6EE-E5CF-4CE1-80DA-E7BC906C5996}" type="slidenum">
              <a:rPr lang="en-GB" smtClean="0">
                <a:ea typeface="ＭＳ Ｐゴシック" pitchFamily="34" charset="-128"/>
              </a:rPr>
              <a:pPr/>
              <a:t>30</a:t>
            </a:fld>
            <a:endParaRPr lang="en-GB" dirty="0">
              <a:ea typeface="ＭＳ Ｐゴシック" pitchFamily="34" charset="-128"/>
            </a:endParaRPr>
          </a:p>
        </p:txBody>
      </p:sp>
    </p:spTree>
    <p:extLst>
      <p:ext uri="{BB962C8B-B14F-4D97-AF65-F5344CB8AC3E}">
        <p14:creationId xmlns:p14="http://schemas.microsoft.com/office/powerpoint/2010/main" val="701379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1" dirty="0">
                <a:solidFill>
                  <a:srgbClr val="000000"/>
                </a:solidFill>
                <a:latin typeface="+mj-lt"/>
                <a:ea typeface="ＭＳ Ｐゴシック" pitchFamily="34" charset="-128"/>
                <a:cs typeface="Arial" charset="0"/>
              </a:rPr>
              <a:t>Speaker notes:</a:t>
            </a:r>
          </a:p>
          <a:p>
            <a:pPr marL="171450" indent="-171450">
              <a:buFont typeface="Arial"/>
              <a:buChar char="•"/>
            </a:pPr>
            <a:r>
              <a:rPr lang="en-US" sz="1100" dirty="0">
                <a:solidFill>
                  <a:srgbClr val="000000"/>
                </a:solidFill>
                <a:latin typeface="+mj-lt"/>
                <a:ea typeface="ＭＳ Ｐゴシック" pitchFamily="34" charset="-128"/>
                <a:cs typeface="Arial" charset="0"/>
              </a:rPr>
              <a:t>No significant difference in the incidence of PID between those women receiving same-day IUC and no IUC at 3 months (via self-reported survey):</a:t>
            </a:r>
            <a:r>
              <a:rPr lang="en-US" sz="1100" baseline="30000" dirty="0">
                <a:solidFill>
                  <a:srgbClr val="000000"/>
                </a:solidFill>
                <a:latin typeface="+mj-lt"/>
                <a:ea typeface="ＭＳ Ｐゴシック" pitchFamily="34" charset="-128"/>
                <a:cs typeface="Arial" charset="0"/>
              </a:rPr>
              <a:t>1</a:t>
            </a:r>
            <a:r>
              <a:rPr lang="en-US" sz="1100" dirty="0">
                <a:solidFill>
                  <a:srgbClr val="000000"/>
                </a:solidFill>
                <a:latin typeface="+mj-lt"/>
                <a:ea typeface="ＭＳ Ｐゴシック" pitchFamily="34" charset="-128"/>
                <a:cs typeface="Arial" charset="0"/>
              </a:rPr>
              <a:t> </a:t>
            </a:r>
          </a:p>
          <a:p>
            <a:pPr marL="628650" lvl="1" indent="-171450">
              <a:buFont typeface="Arial"/>
              <a:buChar char="•"/>
            </a:pPr>
            <a:r>
              <a:rPr lang="en-US" sz="1100" dirty="0">
                <a:solidFill>
                  <a:srgbClr val="000000"/>
                </a:solidFill>
                <a:latin typeface="+mj-lt"/>
                <a:ea typeface="ＭＳ Ｐゴシック" pitchFamily="34" charset="-128"/>
                <a:cs typeface="Arial" charset="0"/>
              </a:rPr>
              <a:t>3.6% in women with same-day IUC placement; </a:t>
            </a:r>
          </a:p>
          <a:p>
            <a:pPr marL="628650" lvl="1" indent="-171450">
              <a:buFont typeface="Arial"/>
              <a:buChar char="•"/>
            </a:pPr>
            <a:r>
              <a:rPr lang="en-US" sz="1100" dirty="0">
                <a:solidFill>
                  <a:srgbClr val="000000"/>
                </a:solidFill>
                <a:latin typeface="+mj-lt"/>
                <a:ea typeface="ＭＳ Ｐゴシック" pitchFamily="34" charset="-128"/>
                <a:cs typeface="Arial" charset="0"/>
              </a:rPr>
              <a:t>4.9% in women with no IUC placement;</a:t>
            </a:r>
          </a:p>
          <a:p>
            <a:pPr marL="628650" lvl="1" indent="-171450">
              <a:buFont typeface="Arial"/>
              <a:buChar char="•"/>
            </a:pPr>
            <a:r>
              <a:rPr lang="en-US" sz="1100" dirty="0">
                <a:solidFill>
                  <a:srgbClr val="000000"/>
                </a:solidFill>
                <a:latin typeface="+mj-lt"/>
                <a:ea typeface="ＭＳ Ｐゴシック" pitchFamily="34" charset="-128"/>
                <a:cs typeface="Arial" charset="0"/>
              </a:rPr>
              <a:t>11.8% in women with delayed IUC placement;</a:t>
            </a:r>
          </a:p>
          <a:p>
            <a:pPr marL="171450" indent="-171450">
              <a:buFont typeface="Arial"/>
              <a:buChar char="•"/>
            </a:pPr>
            <a:r>
              <a:rPr lang="en-US" sz="1100" dirty="0">
                <a:solidFill>
                  <a:srgbClr val="000000"/>
                </a:solidFill>
                <a:latin typeface="+mj-lt"/>
                <a:ea typeface="ＭＳ Ｐゴシック" pitchFamily="34" charset="-128"/>
                <a:cs typeface="Arial" charset="0"/>
              </a:rPr>
              <a:t>No significant difference in the incidence of PID between same-day placement and delayed placement (6.5% vs. 5.0%) (via EMR).</a:t>
            </a:r>
            <a:r>
              <a:rPr lang="en-US" sz="1100" baseline="30000" dirty="0">
                <a:solidFill>
                  <a:srgbClr val="000000"/>
                </a:solidFill>
                <a:latin typeface="+mj-lt"/>
                <a:ea typeface="ＭＳ Ｐゴシック" pitchFamily="34" charset="-128"/>
                <a:cs typeface="Arial" charset="0"/>
              </a:rPr>
              <a:t>1</a:t>
            </a:r>
            <a:endParaRPr lang="en-US" sz="1100" dirty="0">
              <a:solidFill>
                <a:srgbClr val="000000"/>
              </a:solidFill>
              <a:latin typeface="+mj-lt"/>
              <a:ea typeface="ＭＳ Ｐゴシック" pitchFamily="34" charset="-128"/>
              <a:cs typeface="Arial" charset="0"/>
            </a:endParaRPr>
          </a:p>
          <a:p>
            <a:pPr marL="171450" indent="-171450">
              <a:buFont typeface="Arial"/>
              <a:buChar char="•"/>
            </a:pPr>
            <a:r>
              <a:rPr lang="en-US" sz="1100" dirty="0">
                <a:solidFill>
                  <a:srgbClr val="000000"/>
                </a:solidFill>
                <a:latin typeface="+mj-lt"/>
                <a:ea typeface="ＭＳ Ｐゴシック" pitchFamily="34" charset="-128"/>
                <a:cs typeface="Arial" charset="0"/>
              </a:rPr>
              <a:t>1.9% of women using hormonal contraception and 0.9% of women using no contraception were diagnosed with PID.</a:t>
            </a:r>
            <a:r>
              <a:rPr lang="en-US" sz="1100" baseline="30000" dirty="0">
                <a:solidFill>
                  <a:srgbClr val="000000"/>
                </a:solidFill>
                <a:latin typeface="+mj-lt"/>
                <a:ea typeface="ＭＳ Ｐゴシック" pitchFamily="34" charset="-128"/>
                <a:cs typeface="Arial" charset="0"/>
              </a:rPr>
              <a:t>1</a:t>
            </a:r>
            <a:endParaRPr lang="en-US" sz="1100" dirty="0">
              <a:solidFill>
                <a:srgbClr val="000000"/>
              </a:solidFill>
              <a:latin typeface="+mj-lt"/>
              <a:ea typeface="ＭＳ Ｐゴシック" pitchFamily="34" charset="-128"/>
              <a:cs typeface="Arial" charset="0"/>
            </a:endParaRPr>
          </a:p>
          <a:p>
            <a:pPr>
              <a:buFontTx/>
              <a:buChar char="•"/>
            </a:pPr>
            <a:endParaRPr lang="en-US" sz="1100" dirty="0">
              <a:solidFill>
                <a:srgbClr val="000000"/>
              </a:solidFill>
              <a:latin typeface="+mj-lt"/>
              <a:ea typeface="ＭＳ Ｐゴシック" pitchFamily="34" charset="-128"/>
            </a:endParaRPr>
          </a:p>
          <a:p>
            <a:r>
              <a:rPr lang="en-US" sz="1100" b="1" dirty="0">
                <a:solidFill>
                  <a:srgbClr val="000000"/>
                </a:solidFill>
                <a:latin typeface="+mj-lt"/>
                <a:ea typeface="ＭＳ Ｐゴシック" pitchFamily="34" charset="-128"/>
              </a:rPr>
              <a:t>Reference:</a:t>
            </a:r>
          </a:p>
          <a:p>
            <a:pPr marL="228600" indent="-228600">
              <a:buFont typeface="+mj-lt"/>
              <a:buAutoNum type="arabicPeriod"/>
            </a:pPr>
            <a:r>
              <a:rPr lang="en-US" altLang="en-US" sz="1100" dirty="0">
                <a:solidFill>
                  <a:srgbClr val="000000"/>
                </a:solidFill>
                <a:latin typeface="+mj-lt"/>
                <a:ea typeface="ＭＳ Ｐゴシック" pitchFamily="34" charset="-128"/>
              </a:rPr>
              <a:t>Papic M, et al. Same day intrauterine device placement is rarely complicated by pelvic infection. Womens Health Issues 2015;25(1):22-7. </a:t>
            </a:r>
            <a:endParaRPr lang="en-US" sz="1100" dirty="0">
              <a:solidFill>
                <a:srgbClr val="000000"/>
              </a:solidFill>
              <a:latin typeface="+mj-lt"/>
              <a:ea typeface="ＭＳ Ｐゴシック" pitchFamily="34" charset="-128"/>
            </a:endParaRPr>
          </a:p>
          <a:p>
            <a:endParaRPr lang="en-US" b="1" dirty="0">
              <a:latin typeface="Calibri" pitchFamily="34" charset="0"/>
              <a:ea typeface="ＭＳ Ｐゴシック" pitchFamily="34" charset="-128"/>
            </a:endParaRPr>
          </a:p>
          <a:p>
            <a:endParaRPr lang="en-US" dirty="0">
              <a:ea typeface="ＭＳ Ｐゴシック" pitchFamily="34" charset="-128"/>
            </a:endParaRPr>
          </a:p>
        </p:txBody>
      </p:sp>
      <p:sp>
        <p:nvSpPr>
          <p:cNvPr id="139267" name="Slide Number Placeholder 3"/>
          <p:cNvSpPr>
            <a:spLocks noGrp="1"/>
          </p:cNvSpPr>
          <p:nvPr>
            <p:ph type="sldNum" sz="quarter" idx="5"/>
          </p:nvPr>
        </p:nvSpPr>
        <p:spPr>
          <a:noFill/>
        </p:spPr>
        <p:txBody>
          <a:bodyPr/>
          <a:lstStyle/>
          <a:p>
            <a:fld id="{598C4FBB-523F-4AA9-B02D-E356880A3D07}" type="slidenum">
              <a:rPr lang="en-GB" smtClean="0">
                <a:ea typeface="ＭＳ Ｐゴシック" pitchFamily="34" charset="-128"/>
              </a:rPr>
              <a:pPr/>
              <a:t>31</a:t>
            </a:fld>
            <a:endParaRPr lang="en-GB" dirty="0">
              <a:ea typeface="ＭＳ Ｐゴシック" pitchFamily="34" charset="-128"/>
            </a:endParaRPr>
          </a:p>
        </p:txBody>
      </p:sp>
    </p:spTree>
    <p:extLst>
      <p:ext uri="{BB962C8B-B14F-4D97-AF65-F5344CB8AC3E}">
        <p14:creationId xmlns:p14="http://schemas.microsoft.com/office/powerpoint/2010/main" val="1142315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a:ln/>
        </p:spPr>
      </p:sp>
      <p:sp>
        <p:nvSpPr>
          <p:cNvPr id="141314"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141315" name="Slide Number Placeholder 3"/>
          <p:cNvSpPr>
            <a:spLocks noGrp="1"/>
          </p:cNvSpPr>
          <p:nvPr>
            <p:ph type="sldNum" sz="quarter" idx="5"/>
          </p:nvPr>
        </p:nvSpPr>
        <p:spPr>
          <a:noFill/>
        </p:spPr>
        <p:txBody>
          <a:bodyPr/>
          <a:lstStyle/>
          <a:p>
            <a:fld id="{0A64DCF1-8696-4D48-AF9D-395F27FE565A}" type="slidenum">
              <a:rPr lang="en-GB" smtClean="0">
                <a:ea typeface="ＭＳ Ｐゴシック" pitchFamily="34" charset="-128"/>
              </a:rPr>
              <a:pPr/>
              <a:t>32</a:t>
            </a:fld>
            <a:endParaRPr lang="en-GB" dirty="0">
              <a:ea typeface="ＭＳ Ｐゴシック" pitchFamily="34" charset="-128"/>
            </a:endParaRPr>
          </a:p>
        </p:txBody>
      </p:sp>
    </p:spTree>
    <p:extLst>
      <p:ext uri="{BB962C8B-B14F-4D97-AF65-F5344CB8AC3E}">
        <p14:creationId xmlns:p14="http://schemas.microsoft.com/office/powerpoint/2010/main" val="768502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xfrm>
            <a:off x="260648" y="4614863"/>
            <a:ext cx="6336704" cy="4371975"/>
          </a:xfrm>
          <a:noFill/>
          <a:ln/>
        </p:spPr>
        <p:txBody>
          <a:bodyPr/>
          <a:lstStyle/>
          <a:p>
            <a:r>
              <a:rPr lang="en-US" sz="1100" b="1" dirty="0">
                <a:solidFill>
                  <a:srgbClr val="000000"/>
                </a:solidFill>
                <a:latin typeface="+mj-lt"/>
                <a:ea typeface="ＭＳ Ｐゴシック" pitchFamily="34" charset="-128"/>
              </a:rPr>
              <a:t>Speaker notes: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GB" sz="1000" dirty="0">
                <a:solidFill>
                  <a:srgbClr val="000000"/>
                </a:solidFill>
                <a:latin typeface="+mj-lt"/>
              </a:rPr>
              <a:t>Although the clinical diagnosis of PID may be seen as difficult and the incidence of PID among users of IUC is subject to study population, design, duration and follow-up…</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GB" sz="1000" dirty="0">
                <a:solidFill>
                  <a:srgbClr val="EC297B"/>
                </a:solidFill>
              </a:rPr>
              <a:t>Historic data and review articles </a:t>
            </a:r>
            <a:r>
              <a:rPr lang="en-GB" sz="1000" b="1" dirty="0">
                <a:solidFill>
                  <a:srgbClr val="EC297B"/>
                </a:solidFill>
              </a:rPr>
              <a:t>show the incidence of PID to be low </a:t>
            </a:r>
            <a:r>
              <a:rPr lang="en-GB" sz="1000" dirty="0">
                <a:solidFill>
                  <a:srgbClr val="EC297B"/>
                </a:solidFill>
              </a:rPr>
              <a:t>in women using IUC.</a:t>
            </a:r>
            <a:r>
              <a:rPr lang="en-GB" sz="1000" baseline="30000" dirty="0">
                <a:solidFill>
                  <a:srgbClr val="EC297B"/>
                </a:solidFill>
              </a:rPr>
              <a:t>1-6</a:t>
            </a:r>
          </a:p>
          <a:p>
            <a:pPr marL="628650" marR="0" lvl="1" indent="-171450" algn="l" defTabSz="914400" rtl="0" eaLnBrk="0" fontAlgn="base" latinLnBrk="0" hangingPunct="0">
              <a:lnSpc>
                <a:spcPct val="100000"/>
              </a:lnSpc>
              <a:spcBef>
                <a:spcPct val="30000"/>
              </a:spcBef>
              <a:spcAft>
                <a:spcPct val="0"/>
              </a:spcAft>
              <a:buClrTx/>
              <a:buSzTx/>
              <a:buFont typeface="Arial"/>
              <a:buChar char="•"/>
              <a:tabLst/>
              <a:defRPr/>
            </a:pPr>
            <a:r>
              <a:rPr lang="en-GB" sz="1000" dirty="0">
                <a:solidFill>
                  <a:schemeClr val="accent2"/>
                </a:solidFill>
              </a:rPr>
              <a:t>More recent studies </a:t>
            </a:r>
            <a:r>
              <a:rPr lang="en-US" sz="1000" b="1" dirty="0">
                <a:solidFill>
                  <a:schemeClr val="accent2"/>
                </a:solidFill>
              </a:rPr>
              <a:t>confirm the incidence of PID in women using IUC to be low</a:t>
            </a:r>
            <a:r>
              <a:rPr lang="en-US" sz="1000" dirty="0">
                <a:solidFill>
                  <a:schemeClr val="accent2"/>
                </a:solidFill>
              </a:rPr>
              <a:t>, irrespective of age, parity, STI risk, and timing of STI screening and placement.</a:t>
            </a:r>
            <a:r>
              <a:rPr lang="en-US" sz="1000" baseline="30000" dirty="0">
                <a:solidFill>
                  <a:schemeClr val="accent2"/>
                </a:solidFill>
              </a:rPr>
              <a:t>8-15</a:t>
            </a:r>
          </a:p>
          <a:p>
            <a:endParaRPr lang="en-US" sz="1000" b="1" dirty="0">
              <a:solidFill>
                <a:srgbClr val="000000"/>
              </a:solidFill>
              <a:latin typeface="+mj-lt"/>
              <a:ea typeface="ＭＳ Ｐゴシック" pitchFamily="34" charset="-128"/>
            </a:endParaRPr>
          </a:p>
          <a:p>
            <a:r>
              <a:rPr lang="en-US" sz="1000" b="1" dirty="0">
                <a:solidFill>
                  <a:srgbClr val="000000"/>
                </a:solidFill>
                <a:latin typeface="+mj-lt"/>
                <a:ea typeface="ＭＳ Ｐゴシック" pitchFamily="34" charset="-128"/>
              </a:rPr>
              <a:t>References;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000" kern="1200" dirty="0">
                <a:solidFill>
                  <a:srgbClr val="000000"/>
                </a:solidFill>
                <a:latin typeface="Arial" charset="0"/>
                <a:ea typeface="ＭＳ Ｐゴシック" pitchFamily="34" charset="-128"/>
                <a:cs typeface="+mn-cs"/>
              </a:rPr>
              <a:t>Farley TMM, Rosenberg MJ, Rowe PJ, et al. Intrauterine devices and pelvic inflammatory disease: an international perspective. Lancet 1992;339:785-8.</a:t>
            </a:r>
            <a:r>
              <a:rPr lang="en-US" altLang="en-US" sz="1000" kern="1200" dirty="0">
                <a:solidFill>
                  <a:srgbClr val="000000"/>
                </a:solidFill>
                <a:latin typeface="Arial" charset="0"/>
                <a:ea typeface="ＭＳ Ｐゴシック" pitchFamily="34" charset="-128"/>
                <a:cs typeface="+mn-cs"/>
              </a:rPr>
              <a:t> </a:t>
            </a:r>
            <a:endParaRPr lang="en-US" sz="1000" kern="1200" dirty="0">
              <a:solidFill>
                <a:srgbClr val="000000"/>
              </a:solidFill>
              <a:latin typeface="Arial" charset="0"/>
              <a:ea typeface="ＭＳ Ｐゴシック" pitchFamily="34" charset="-128"/>
              <a:cs typeface="+mn-cs"/>
            </a:endParaRPr>
          </a:p>
          <a:p>
            <a:pPr marL="228600" indent="-228600">
              <a:buFont typeface="+mj-lt"/>
              <a:buAutoNum type="arabicPeriod"/>
            </a:pPr>
            <a:r>
              <a:rPr lang="en-GB" sz="1000" dirty="0">
                <a:solidFill>
                  <a:srgbClr val="000000"/>
                </a:solidFill>
                <a:latin typeface="+mj-lt"/>
                <a:ea typeface="ＭＳ Ｐゴシック" pitchFamily="34" charset="-128"/>
              </a:rPr>
              <a:t>Meirik O. Intrauterine devices – upper and lower genital tract infections. Review article. Contraception 2007;75(6 Suppl):S41-S47.</a:t>
            </a:r>
          </a:p>
          <a:p>
            <a:pPr marL="228600" indent="-228600">
              <a:buFont typeface="+mj-lt"/>
              <a:buAutoNum type="arabicPeriod"/>
            </a:pPr>
            <a:r>
              <a:rPr lang="en-GB" sz="1000" dirty="0">
                <a:solidFill>
                  <a:srgbClr val="000000"/>
                </a:solidFill>
                <a:latin typeface="+mj-lt"/>
                <a:ea typeface="ＭＳ Ｐゴシック" pitchFamily="34" charset="-128"/>
              </a:rPr>
              <a:t>Lyus R, et al. Use of the Mirena LNG-IUS and Paragard CuT380A intrauterine devices in nulliparous women. Contraception 2010;81(5):367-71.</a:t>
            </a:r>
          </a:p>
          <a:p>
            <a:pPr marL="228600" indent="-228600">
              <a:buFont typeface="+mj-lt"/>
              <a:buAutoNum type="arabicPeriod"/>
            </a:pPr>
            <a:r>
              <a:rPr lang="en-GB" sz="1000" dirty="0">
                <a:solidFill>
                  <a:srgbClr val="000000"/>
                </a:solidFill>
                <a:latin typeface="+mj-lt"/>
                <a:ea typeface="ＭＳ Ｐゴシック" pitchFamily="34" charset="-128"/>
              </a:rPr>
              <a:t>Blumenthal PD, et al. Strategies to prevent unintended pregnancy: increasing use of long-acting reversible contraception. Hum Reprod Update 2011;17(1):121-37.</a:t>
            </a:r>
          </a:p>
          <a:p>
            <a:pPr marL="228600" indent="-228600">
              <a:buFont typeface="+mj-lt"/>
              <a:buAutoNum type="arabicPeriod"/>
            </a:pPr>
            <a:r>
              <a:rPr lang="en-GB" sz="1000" dirty="0">
                <a:solidFill>
                  <a:srgbClr val="000000"/>
                </a:solidFill>
                <a:latin typeface="+mj-lt"/>
                <a:ea typeface="ＭＳ Ｐゴシック" pitchFamily="34" charset="-128"/>
              </a:rPr>
              <a:t>Carr S, et al. Intrauterine Devices and Pelvic Inflammatory Disease Among Adolescents. J Adolesc Health 2013;52(4):S22-S28.</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altLang="en-US" sz="1000" b="0" i="0" kern="1200" dirty="0">
                <a:solidFill>
                  <a:schemeClr val="tx1"/>
                </a:solidFill>
                <a:effectLst/>
                <a:latin typeface="Arial" charset="0"/>
                <a:ea typeface="ＭＳ Ｐゴシック" pitchFamily="112" charset="-128"/>
                <a:cs typeface="+mn-cs"/>
              </a:rPr>
              <a:t>Jatlaoui TC, et al. The safety of intrauterine contraception initiation among women with current asymptomatic cervical</a:t>
            </a:r>
            <a:r>
              <a:rPr lang="en-GB" altLang="en-US" sz="1000" b="0" i="0" kern="1200" baseline="0" dirty="0">
                <a:solidFill>
                  <a:schemeClr val="tx1"/>
                </a:solidFill>
                <a:effectLst/>
                <a:latin typeface="Arial" charset="0"/>
                <a:ea typeface="ＭＳ Ｐゴシック" pitchFamily="112" charset="-128"/>
                <a:cs typeface="+mn-cs"/>
              </a:rPr>
              <a:t> infections or at increased risk of sexually transmitted infections. Contraception 2016;94:701-712.</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000" kern="1200" dirty="0">
                <a:solidFill>
                  <a:srgbClr val="000000"/>
                </a:solidFill>
                <a:latin typeface="Arial" charset="0"/>
                <a:ea typeface="ＭＳ Ｐゴシック" pitchFamily="34" charset="-128"/>
                <a:cs typeface="+mn-cs"/>
              </a:rPr>
              <a:t>Jatlaoui</a:t>
            </a:r>
            <a:r>
              <a:rPr lang="en-GB" sz="1000" kern="1200" baseline="0" dirty="0">
                <a:solidFill>
                  <a:srgbClr val="000000"/>
                </a:solidFill>
                <a:latin typeface="Arial" charset="0"/>
                <a:ea typeface="ＭＳ Ｐゴシック" pitchFamily="34" charset="-128"/>
                <a:cs typeface="+mn-cs"/>
              </a:rPr>
              <a:t> TC, et al. The safety of intrauterine devices amongst women: a systematic review. Contraception 2016;</a:t>
            </a:r>
            <a:r>
              <a:rPr lang="en-GB" sz="1050" b="0" i="0" kern="1200" dirty="0">
                <a:solidFill>
                  <a:schemeClr val="tx1"/>
                </a:solidFill>
                <a:effectLst/>
                <a:latin typeface="Arial" charset="0"/>
                <a:ea typeface="ＭＳ Ｐゴシック" pitchFamily="112" charset="-128"/>
                <a:cs typeface="+mn-cs"/>
              </a:rPr>
              <a:t>95(1):17-39.</a:t>
            </a:r>
            <a:endParaRPr lang="en-GB" sz="1000" dirty="0">
              <a:solidFill>
                <a:srgbClr val="000000"/>
              </a:solidFill>
              <a:latin typeface="+mj-lt"/>
              <a:ea typeface="ＭＳ Ｐゴシック" pitchFamily="34" charset="-128"/>
            </a:endParaRPr>
          </a:p>
          <a:p>
            <a:pPr marL="228600" indent="-228600">
              <a:spcBef>
                <a:spcPct val="0"/>
              </a:spcBef>
              <a:buFont typeface="+mj-lt"/>
              <a:buAutoNum type="arabicPeriod"/>
            </a:pPr>
            <a:r>
              <a:rPr lang="en-GB" altLang="en-US" sz="1000" dirty="0">
                <a:solidFill>
                  <a:srgbClr val="000000"/>
                </a:solidFill>
                <a:latin typeface="+mj-lt"/>
                <a:ea typeface="ＭＳ Ｐゴシック" pitchFamily="34" charset="-128"/>
              </a:rPr>
              <a:t>Sufrin CB, et al. </a:t>
            </a:r>
            <a:r>
              <a:rPr lang="en-GB" sz="1000" dirty="0">
                <a:solidFill>
                  <a:srgbClr val="000000"/>
                </a:solidFill>
                <a:latin typeface="+mj-lt"/>
                <a:ea typeface="ＭＳ Ｐゴシック" pitchFamily="34" charset="-128"/>
              </a:rPr>
              <a:t>Neisseria gonorrhea and Chlamydia trachomatis screening at intrauterine device insertion and pelvic inflammatory disease</a:t>
            </a:r>
            <a:r>
              <a:rPr lang="en-US" sz="1000" dirty="0">
                <a:solidFill>
                  <a:srgbClr val="000000"/>
                </a:solidFill>
                <a:latin typeface="+mj-lt"/>
                <a:ea typeface="ＭＳ Ｐゴシック" pitchFamily="34" charset="-128"/>
              </a:rPr>
              <a:t>. </a:t>
            </a:r>
            <a:r>
              <a:rPr lang="en-GB" sz="1000" dirty="0">
                <a:solidFill>
                  <a:srgbClr val="000000"/>
                </a:solidFill>
                <a:latin typeface="+mj-lt"/>
                <a:ea typeface="ＭＳ Ｐゴシック" pitchFamily="34" charset="-128"/>
              </a:rPr>
              <a:t>Obstet Gynecol 2012;120(6):1314-21.</a:t>
            </a:r>
          </a:p>
          <a:p>
            <a:pPr marL="228600" indent="-228600">
              <a:buFont typeface="+mj-lt"/>
              <a:buAutoNum type="arabicPeriod"/>
            </a:pPr>
            <a:r>
              <a:rPr lang="en-GB" sz="1000" dirty="0">
                <a:solidFill>
                  <a:srgbClr val="000000"/>
                </a:solidFill>
                <a:latin typeface="+mj-lt"/>
                <a:ea typeface="ＭＳ Ｐゴシック" pitchFamily="34" charset="-128"/>
              </a:rPr>
              <a:t>Birgisson NE, et al. Positive Testing for Neisseria gonorrhoeae and Chlamydia trachomatis and the Risk of Pelvic Inflammatory Disease in IUD Users. J Womens Health (Larchmt</a:t>
            </a:r>
            <a:r>
              <a:rPr lang="en-GB" sz="1000" i="1" dirty="0">
                <a:solidFill>
                  <a:srgbClr val="000000"/>
                </a:solidFill>
                <a:latin typeface="+mj-lt"/>
                <a:ea typeface="ＭＳ Ｐゴシック" pitchFamily="34" charset="-128"/>
              </a:rPr>
              <a:t>) </a:t>
            </a:r>
            <a:r>
              <a:rPr lang="en-GB" sz="1000" dirty="0">
                <a:solidFill>
                  <a:srgbClr val="000000"/>
                </a:solidFill>
                <a:latin typeface="+mj-lt"/>
                <a:ea typeface="ＭＳ Ｐゴシック" pitchFamily="34" charset="-128"/>
              </a:rPr>
              <a:t>2015;24(5):354-9.</a:t>
            </a:r>
          </a:p>
          <a:p>
            <a:pPr marL="228600" indent="-228600">
              <a:buFont typeface="+mj-lt"/>
              <a:buAutoNum type="arabicPeriod"/>
            </a:pPr>
            <a:r>
              <a:rPr lang="en-GB" sz="1000" dirty="0">
                <a:solidFill>
                  <a:srgbClr val="000000"/>
                </a:solidFill>
                <a:latin typeface="+mj-lt"/>
                <a:ea typeface="ＭＳ Ｐゴシック" pitchFamily="34" charset="-128"/>
              </a:rPr>
              <a:t>Gemzell-Danielsson K, et al. The effect of age, parity and body mass index on the efficacy, safety, placement and user satisfaction associated with two low-dose levonorgestrel intrauterine contraceptive systems; subgroup analysis of data from a phase III trial. PLoS ONE 2015. </a:t>
            </a:r>
          </a:p>
          <a:p>
            <a:pPr marL="228600" indent="-228600">
              <a:buFont typeface="+mj-lt"/>
              <a:buAutoNum type="arabicPeriod"/>
            </a:pPr>
            <a:r>
              <a:rPr lang="en-GB" sz="1100" kern="1200" dirty="0">
                <a:solidFill>
                  <a:schemeClr val="tx1"/>
                </a:solidFill>
                <a:latin typeface="Arial" charset="0"/>
                <a:ea typeface="ＭＳ Ｐゴシック" pitchFamily="112" charset="-128"/>
                <a:cs typeface="+mn-cs"/>
              </a:rPr>
              <a:t>Turok D, et al. A prospective</a:t>
            </a:r>
            <a:r>
              <a:rPr lang="en-GB" sz="1100" kern="1200" baseline="0" dirty="0">
                <a:solidFill>
                  <a:schemeClr val="tx1"/>
                </a:solidFill>
                <a:latin typeface="Arial" charset="0"/>
                <a:ea typeface="ＭＳ Ｐゴシック" pitchFamily="112" charset="-128"/>
                <a:cs typeface="+mn-cs"/>
              </a:rPr>
              <a:t> assessment of pelvic infection risk following same-day sexually transmitted infection testing and levonorgestrl intrauterine system placement. Am J Obstet Gynecol 2016;215:599</a:t>
            </a:r>
            <a:endParaRPr lang="en-GB" sz="1100" kern="1200" dirty="0">
              <a:solidFill>
                <a:schemeClr val="tx1"/>
              </a:solidFill>
              <a:latin typeface="Arial" charset="0"/>
              <a:ea typeface="ＭＳ Ｐゴシック" pitchFamily="112" charset="-128"/>
              <a:cs typeface="+mn-cs"/>
            </a:endParaRPr>
          </a:p>
          <a:p>
            <a:pPr marL="228600" indent="-228600">
              <a:buFont typeface="+mj-lt"/>
              <a:buAutoNum type="arabicPeriod"/>
            </a:pPr>
            <a:r>
              <a:rPr lang="en-GB" sz="1100" kern="1200" dirty="0">
                <a:solidFill>
                  <a:schemeClr val="tx1"/>
                </a:solidFill>
                <a:latin typeface="Arial" charset="0"/>
                <a:ea typeface="ＭＳ Ｐゴシック" pitchFamily="112" charset="-128"/>
                <a:cs typeface="+mn-cs"/>
              </a:rPr>
              <a:t>Gemzell-Danielsson K, et al. Evaluation of a new,</a:t>
            </a:r>
            <a:r>
              <a:rPr lang="en-GB" sz="1100" kern="1200" baseline="0" dirty="0">
                <a:solidFill>
                  <a:schemeClr val="tx1"/>
                </a:solidFill>
                <a:latin typeface="Arial" charset="0"/>
                <a:ea typeface="ＭＳ Ｐゴシック" pitchFamily="112" charset="-128"/>
                <a:cs typeface="+mn-cs"/>
              </a:rPr>
              <a:t> low-dose levonorgestrel intrauterine contraceptive system over 5 years of use. Eur J Obstet Gynecol RB 2017;210:22-28.</a:t>
            </a:r>
          </a:p>
          <a:p>
            <a:pPr marL="228600" indent="-228600">
              <a:buFont typeface="+mj-lt"/>
              <a:buAutoNum type="arabicPeriod"/>
            </a:pPr>
            <a:r>
              <a:rPr lang="en-GB" sz="1100" kern="1200" dirty="0">
                <a:solidFill>
                  <a:srgbClr val="000000"/>
                </a:solidFill>
                <a:latin typeface="Arial" charset="0"/>
                <a:ea typeface="ＭＳ Ｐゴシック" pitchFamily="34" charset="-128"/>
                <a:cs typeface="+mn-cs"/>
              </a:rPr>
              <a:t>Bayer LL, et al. Adolescent experience with intrauterine device insertion and use: a retrospective cohort study. Contraception 2012;86(5):443-451.</a:t>
            </a:r>
          </a:p>
          <a:p>
            <a:pPr marL="228600" indent="-228600">
              <a:buFont typeface="+mj-lt"/>
              <a:buAutoNum type="arabicPeriod"/>
            </a:pPr>
            <a:r>
              <a:rPr lang="en-US" altLang="en-US" sz="1100" kern="1200" dirty="0">
                <a:solidFill>
                  <a:srgbClr val="000000"/>
                </a:solidFill>
                <a:latin typeface="Arial" charset="0"/>
                <a:ea typeface="ＭＳ Ｐゴシック" pitchFamily="34" charset="-128"/>
                <a:cs typeface="+mn-cs"/>
              </a:rPr>
              <a:t>Papic M, et al. Same day intrauterine device placement is rarely complicated by pelvic infection. Womens Health Issues 2015;25(1):22-7.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100" kern="1200" dirty="0">
                <a:solidFill>
                  <a:schemeClr val="tx1"/>
                </a:solidFill>
                <a:latin typeface="Arial" charset="0"/>
                <a:ea typeface="ＭＳ Ｐゴシック" pitchFamily="112" charset="-128"/>
                <a:cs typeface="+mn-cs"/>
              </a:rPr>
              <a:t>Gemzell-Danielsson K, et al. A Phase III ,</a:t>
            </a:r>
            <a:r>
              <a:rPr lang="en-GB" sz="1100" kern="1200" baseline="0" dirty="0">
                <a:solidFill>
                  <a:schemeClr val="tx1"/>
                </a:solidFill>
                <a:latin typeface="Arial" charset="0"/>
                <a:ea typeface="ＭＳ Ｐゴシック" pitchFamily="112" charset="-128"/>
                <a:cs typeface="+mn-cs"/>
              </a:rPr>
              <a:t> single-arm study of LNG-IUS 8, a low-dose levonorgestrel intrauterine contraception system (total content 13.5 mg) in postmenarcheal adolescents. </a:t>
            </a:r>
            <a:r>
              <a:rPr lang="en-US" sz="1200" b="0" i="0" kern="1200" dirty="0">
                <a:solidFill>
                  <a:schemeClr val="tx1"/>
                </a:solidFill>
                <a:effectLst/>
                <a:latin typeface="Arial" charset="0"/>
                <a:ea typeface="ＭＳ Ｐゴシック" pitchFamily="112" charset="-128"/>
                <a:cs typeface="+mn-cs"/>
              </a:rPr>
              <a:t>Contraception</a:t>
            </a:r>
            <a:r>
              <a:rPr lang="en-US" sz="1200" b="0" i="0" kern="1200" baseline="0" dirty="0">
                <a:solidFill>
                  <a:schemeClr val="tx1"/>
                </a:solidFill>
                <a:effectLst/>
                <a:latin typeface="Arial" charset="0"/>
                <a:ea typeface="ＭＳ Ｐゴシック" pitchFamily="112" charset="-128"/>
                <a:cs typeface="+mn-cs"/>
              </a:rPr>
              <a:t> </a:t>
            </a:r>
            <a:r>
              <a:rPr lang="en-US" sz="1200" b="0" i="0" kern="1200" dirty="0">
                <a:solidFill>
                  <a:schemeClr val="tx1"/>
                </a:solidFill>
                <a:effectLst/>
                <a:latin typeface="Arial" charset="0"/>
                <a:ea typeface="ＭＳ Ｐゴシック" pitchFamily="112" charset="-128"/>
                <a:cs typeface="+mn-cs"/>
              </a:rPr>
              <a:t>2016;93(6):507-12.</a:t>
            </a:r>
            <a:endParaRPr lang="en-GB" sz="1100" kern="1200" dirty="0">
              <a:solidFill>
                <a:schemeClr val="tx1"/>
              </a:solidFill>
              <a:latin typeface="Arial" charset="0"/>
              <a:ea typeface="ＭＳ Ｐゴシック" pitchFamily="112" charset="-128"/>
              <a:cs typeface="+mn-cs"/>
            </a:endParaRPr>
          </a:p>
        </p:txBody>
      </p:sp>
      <p:sp>
        <p:nvSpPr>
          <p:cNvPr id="143363" name="Slide Number Placeholder 3"/>
          <p:cNvSpPr>
            <a:spLocks noGrp="1"/>
          </p:cNvSpPr>
          <p:nvPr>
            <p:ph type="sldNum" sz="quarter" idx="5"/>
          </p:nvPr>
        </p:nvSpPr>
        <p:spPr>
          <a:noFill/>
        </p:spPr>
        <p:txBody>
          <a:bodyPr/>
          <a:lstStyle/>
          <a:p>
            <a:fld id="{4E3FE74C-1F82-473F-85A7-06C74C2351DA}" type="slidenum">
              <a:rPr lang="en-GB" smtClean="0">
                <a:ea typeface="ＭＳ Ｐゴシック" pitchFamily="34" charset="-128"/>
              </a:rPr>
              <a:pPr/>
              <a:t>33</a:t>
            </a:fld>
            <a:endParaRPr lang="en-GB" dirty="0">
              <a:ea typeface="ＭＳ Ｐゴシック" pitchFamily="34" charset="-128"/>
            </a:endParaRPr>
          </a:p>
        </p:txBody>
      </p:sp>
    </p:spTree>
    <p:extLst>
      <p:ext uri="{BB962C8B-B14F-4D97-AF65-F5344CB8AC3E}">
        <p14:creationId xmlns:p14="http://schemas.microsoft.com/office/powerpoint/2010/main" val="248236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xfrm>
            <a:off x="260648" y="4614863"/>
            <a:ext cx="6336704" cy="4371975"/>
          </a:xfrm>
          <a:noFill/>
          <a:ln/>
        </p:spPr>
        <p:txBody>
          <a:bodyPr/>
          <a:lstStyle/>
          <a:p>
            <a:r>
              <a:rPr lang="en-US" sz="1100" b="1" dirty="0">
                <a:solidFill>
                  <a:srgbClr val="000000"/>
                </a:solidFill>
                <a:latin typeface="+mj-lt"/>
                <a:ea typeface="ＭＳ Ｐゴシック" pitchFamily="34" charset="-128"/>
              </a:rPr>
              <a:t>Speaker notes:</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000" dirty="0">
                <a:solidFill>
                  <a:schemeClr val="accent1"/>
                </a:solidFill>
              </a:rPr>
              <a:t>A recent systematic review assessing the safety of IUC use in young women (&lt;25 years) concluded </a:t>
            </a:r>
            <a:r>
              <a:rPr lang="en-US" sz="1000" b="1" dirty="0">
                <a:solidFill>
                  <a:schemeClr val="accent1"/>
                </a:solidFill>
              </a:rPr>
              <a:t>PID to be rare </a:t>
            </a:r>
            <a:r>
              <a:rPr lang="en-US" sz="1000" dirty="0">
                <a:solidFill>
                  <a:schemeClr val="accent1"/>
                </a:solidFill>
              </a:rPr>
              <a:t>and there to be </a:t>
            </a:r>
            <a:r>
              <a:rPr lang="en-US" sz="1000" b="1" dirty="0">
                <a:solidFill>
                  <a:schemeClr val="accent1"/>
                </a:solidFill>
              </a:rPr>
              <a:t>no difference in risk of PID in IUC (LNG-IUS) users when compared to women using COCs and implants (ENG)</a:t>
            </a:r>
            <a:r>
              <a:rPr lang="en-US" sz="1000" baseline="30000" dirty="0">
                <a:solidFill>
                  <a:schemeClr val="accent1"/>
                </a:solidFill>
              </a:rPr>
              <a:t>6</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000" dirty="0">
                <a:solidFill>
                  <a:schemeClr val="tx1"/>
                </a:solidFill>
              </a:rPr>
              <a:t>PID can be </a:t>
            </a:r>
            <a:r>
              <a:rPr lang="en-US" sz="1000" b="1" dirty="0">
                <a:solidFill>
                  <a:schemeClr val="tx1"/>
                </a:solidFill>
              </a:rPr>
              <a:t>treated successfully </a:t>
            </a:r>
            <a:r>
              <a:rPr lang="en-US" sz="1000" dirty="0">
                <a:solidFill>
                  <a:schemeClr val="tx1"/>
                </a:solidFill>
              </a:rPr>
              <a:t>in the </a:t>
            </a:r>
            <a:r>
              <a:rPr lang="en-US" sz="1000" b="1" dirty="0">
                <a:solidFill>
                  <a:schemeClr val="tx1"/>
                </a:solidFill>
              </a:rPr>
              <a:t>small number of women </a:t>
            </a:r>
            <a:r>
              <a:rPr lang="en-US" sz="1000" dirty="0">
                <a:solidFill>
                  <a:schemeClr val="tx1"/>
                </a:solidFill>
              </a:rPr>
              <a:t>affected without the need for device removal</a:t>
            </a:r>
            <a:r>
              <a:rPr lang="en-US" sz="1000" b="1" baseline="30000" dirty="0"/>
              <a:t>11</a:t>
            </a:r>
            <a:endParaRPr lang="en-GB" sz="1000" dirty="0">
              <a:solidFill>
                <a:srgbClr val="EC297B"/>
              </a:solidFill>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000" dirty="0">
                <a:solidFill>
                  <a:srgbClr val="000000"/>
                </a:solidFill>
                <a:latin typeface="+mj-lt"/>
              </a:rPr>
              <a:t>But, when counselling women about IUC, it is important to remember to remind them that additional protection, i.e. condoms, against STIs is needed with new partners.</a:t>
            </a:r>
          </a:p>
          <a:p>
            <a:endParaRPr lang="en-US" sz="1000" b="1" dirty="0">
              <a:solidFill>
                <a:srgbClr val="000000"/>
              </a:solidFill>
              <a:latin typeface="+mj-lt"/>
              <a:ea typeface="ＭＳ Ｐゴシック" pitchFamily="34" charset="-128"/>
            </a:endParaRPr>
          </a:p>
          <a:p>
            <a:r>
              <a:rPr lang="en-US" sz="1000" b="1" dirty="0">
                <a:solidFill>
                  <a:srgbClr val="000000"/>
                </a:solidFill>
                <a:latin typeface="+mj-lt"/>
                <a:ea typeface="ＭＳ Ｐゴシック" pitchFamily="34" charset="-128"/>
              </a:rPr>
              <a:t>References;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altLang="en-US" sz="1000" b="0" i="0" kern="1200" dirty="0" err="1">
                <a:solidFill>
                  <a:schemeClr val="tx1"/>
                </a:solidFill>
                <a:effectLst/>
                <a:latin typeface="Arial" charset="0"/>
                <a:ea typeface="ＭＳ Ｐゴシック" pitchFamily="112" charset="-128"/>
                <a:cs typeface="+mn-cs"/>
              </a:rPr>
              <a:t>Jatlaoui</a:t>
            </a:r>
            <a:r>
              <a:rPr lang="en-GB" altLang="en-US" sz="1000" b="0" i="0" kern="1200" dirty="0">
                <a:solidFill>
                  <a:schemeClr val="tx1"/>
                </a:solidFill>
                <a:effectLst/>
                <a:latin typeface="Arial" charset="0"/>
                <a:ea typeface="ＭＳ Ｐゴシック" pitchFamily="112" charset="-128"/>
                <a:cs typeface="+mn-cs"/>
              </a:rPr>
              <a:t> TC, et al. The safety of intrauterine contraception initiation among women with current asymptomatic cervical</a:t>
            </a:r>
            <a:r>
              <a:rPr lang="en-GB" altLang="en-US" sz="1000" b="0" i="0" kern="1200" baseline="0" dirty="0">
                <a:solidFill>
                  <a:schemeClr val="tx1"/>
                </a:solidFill>
                <a:effectLst/>
                <a:latin typeface="Arial" charset="0"/>
                <a:ea typeface="ＭＳ Ｐゴシック" pitchFamily="112" charset="-128"/>
                <a:cs typeface="+mn-cs"/>
              </a:rPr>
              <a:t> infections or at increased risk of sexually transmitted infections. Contraception 2016;94:701-712.</a:t>
            </a:r>
          </a:p>
          <a:p>
            <a:pPr marL="228600" indent="-228600">
              <a:buFont typeface="+mj-lt"/>
              <a:buAutoNum type="arabicPeriod"/>
            </a:pPr>
            <a:r>
              <a:rPr lang="en-GB" sz="1000" kern="1200" dirty="0" err="1">
                <a:solidFill>
                  <a:schemeClr val="tx1"/>
                </a:solidFill>
                <a:latin typeface="Arial" charset="0"/>
                <a:ea typeface="ＭＳ Ｐゴシック" pitchFamily="112" charset="-128"/>
                <a:cs typeface="+mn-cs"/>
              </a:rPr>
              <a:t>Turok</a:t>
            </a:r>
            <a:r>
              <a:rPr lang="en-GB" sz="1000" kern="1200" dirty="0">
                <a:solidFill>
                  <a:schemeClr val="tx1"/>
                </a:solidFill>
                <a:latin typeface="Arial" charset="0"/>
                <a:ea typeface="ＭＳ Ｐゴシック" pitchFamily="112" charset="-128"/>
                <a:cs typeface="+mn-cs"/>
              </a:rPr>
              <a:t> D, et al. A prospective</a:t>
            </a:r>
            <a:r>
              <a:rPr lang="en-GB" sz="1000" kern="1200" baseline="0" dirty="0">
                <a:solidFill>
                  <a:schemeClr val="tx1"/>
                </a:solidFill>
                <a:latin typeface="Arial" charset="0"/>
                <a:ea typeface="ＭＳ Ｐゴシック" pitchFamily="112" charset="-128"/>
                <a:cs typeface="+mn-cs"/>
              </a:rPr>
              <a:t> assessment of pelvic infection risk following same-day sexually transmitted infection testing and </a:t>
            </a:r>
            <a:r>
              <a:rPr lang="en-GB" sz="1000" kern="1200" baseline="0" dirty="0" err="1">
                <a:solidFill>
                  <a:schemeClr val="tx1"/>
                </a:solidFill>
                <a:latin typeface="Arial" charset="0"/>
                <a:ea typeface="ＭＳ Ｐゴシック" pitchFamily="112" charset="-128"/>
                <a:cs typeface="+mn-cs"/>
              </a:rPr>
              <a:t>levonorgestrl</a:t>
            </a:r>
            <a:r>
              <a:rPr lang="en-GB" sz="1000" kern="1200" baseline="0" dirty="0">
                <a:solidFill>
                  <a:schemeClr val="tx1"/>
                </a:solidFill>
                <a:latin typeface="Arial" charset="0"/>
                <a:ea typeface="ＭＳ Ｐゴシック" pitchFamily="112" charset="-128"/>
                <a:cs typeface="+mn-cs"/>
              </a:rPr>
              <a:t> intrauterine system placement. Am J </a:t>
            </a:r>
            <a:r>
              <a:rPr lang="en-GB" sz="1000" kern="1200" baseline="0" dirty="0" err="1">
                <a:solidFill>
                  <a:schemeClr val="tx1"/>
                </a:solidFill>
                <a:latin typeface="Arial" charset="0"/>
                <a:ea typeface="ＭＳ Ｐゴシック" pitchFamily="112" charset="-128"/>
                <a:cs typeface="+mn-cs"/>
              </a:rPr>
              <a:t>Obstet</a:t>
            </a:r>
            <a:r>
              <a:rPr lang="en-GB" sz="1000" kern="1200" baseline="0" dirty="0">
                <a:solidFill>
                  <a:schemeClr val="tx1"/>
                </a:solidFill>
                <a:latin typeface="Arial" charset="0"/>
                <a:ea typeface="ＭＳ Ｐゴシック" pitchFamily="112" charset="-128"/>
                <a:cs typeface="+mn-cs"/>
              </a:rPr>
              <a:t> </a:t>
            </a:r>
            <a:r>
              <a:rPr lang="en-GB" sz="1000" kern="1200" baseline="0" dirty="0" err="1">
                <a:solidFill>
                  <a:schemeClr val="tx1"/>
                </a:solidFill>
                <a:latin typeface="Arial" charset="0"/>
                <a:ea typeface="ＭＳ Ｐゴシック" pitchFamily="112" charset="-128"/>
                <a:cs typeface="+mn-cs"/>
              </a:rPr>
              <a:t>Gynecol</a:t>
            </a:r>
            <a:r>
              <a:rPr lang="en-GB" sz="1000" kern="1200" baseline="0" dirty="0">
                <a:solidFill>
                  <a:schemeClr val="tx1"/>
                </a:solidFill>
                <a:latin typeface="Arial" charset="0"/>
                <a:ea typeface="ＭＳ Ｐゴシック" pitchFamily="112" charset="-128"/>
                <a:cs typeface="+mn-cs"/>
              </a:rPr>
              <a:t> 2016;215:599</a:t>
            </a:r>
            <a:endParaRPr lang="en-GB" sz="1000" kern="1200" dirty="0">
              <a:solidFill>
                <a:schemeClr val="tx1"/>
              </a:solidFill>
              <a:latin typeface="Arial" charset="0"/>
              <a:ea typeface="ＭＳ Ｐゴシック" pitchFamily="112" charset="-128"/>
              <a:cs typeface="+mn-cs"/>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1100" kern="1200" dirty="0">
              <a:solidFill>
                <a:schemeClr val="tx1"/>
              </a:solidFill>
              <a:latin typeface="Arial" charset="0"/>
              <a:ea typeface="ＭＳ Ｐゴシック" pitchFamily="112" charset="-128"/>
              <a:cs typeface="+mn-cs"/>
            </a:endParaRPr>
          </a:p>
        </p:txBody>
      </p:sp>
      <p:sp>
        <p:nvSpPr>
          <p:cNvPr id="143363" name="Slide Number Placeholder 3"/>
          <p:cNvSpPr>
            <a:spLocks noGrp="1"/>
          </p:cNvSpPr>
          <p:nvPr>
            <p:ph type="sldNum" sz="quarter" idx="5"/>
          </p:nvPr>
        </p:nvSpPr>
        <p:spPr>
          <a:noFill/>
        </p:spPr>
        <p:txBody>
          <a:bodyPr/>
          <a:lstStyle/>
          <a:p>
            <a:fld id="{4E3FE74C-1F82-473F-85A7-06C74C2351DA}" type="slidenum">
              <a:rPr lang="en-GB" smtClean="0">
                <a:ea typeface="ＭＳ Ｐゴシック" pitchFamily="34" charset="-128"/>
              </a:rPr>
              <a:pPr/>
              <a:t>34</a:t>
            </a:fld>
            <a:endParaRPr lang="en-GB" dirty="0">
              <a:ea typeface="ＭＳ Ｐゴシック" pitchFamily="34" charset="-128"/>
            </a:endParaRPr>
          </a:p>
        </p:txBody>
      </p:sp>
    </p:spTree>
    <p:extLst>
      <p:ext uri="{BB962C8B-B14F-4D97-AF65-F5344CB8AC3E}">
        <p14:creationId xmlns:p14="http://schemas.microsoft.com/office/powerpoint/2010/main" val="3793893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xfrm>
            <a:off x="836712" y="4569718"/>
            <a:ext cx="5029200" cy="4371975"/>
          </a:xfrm>
          <a:noFill/>
          <a:ln/>
        </p:spPr>
        <p:txBody>
          <a:bodyPr/>
          <a:lstStyle/>
          <a:p>
            <a:endParaRPr lang="en-US" dirty="0">
              <a:ea typeface="ＭＳ Ｐゴシック" pitchFamily="34" charset="-128"/>
            </a:endParaRPr>
          </a:p>
        </p:txBody>
      </p:sp>
      <p:sp>
        <p:nvSpPr>
          <p:cNvPr id="145411" name="Slide Number Placeholder 3"/>
          <p:cNvSpPr>
            <a:spLocks noGrp="1"/>
          </p:cNvSpPr>
          <p:nvPr>
            <p:ph type="sldNum" sz="quarter" idx="5"/>
          </p:nvPr>
        </p:nvSpPr>
        <p:spPr>
          <a:noFill/>
        </p:spPr>
        <p:txBody>
          <a:bodyPr/>
          <a:lstStyle/>
          <a:p>
            <a:fld id="{CE386CB4-C4F2-4307-86EA-167276389C4B}" type="slidenum">
              <a:rPr lang="en-GB" smtClean="0">
                <a:ea typeface="ＭＳ Ｐゴシック" pitchFamily="34" charset="-128"/>
              </a:rPr>
              <a:pPr/>
              <a:t>35</a:t>
            </a:fld>
            <a:endParaRPr lang="en-GB" dirty="0">
              <a:ea typeface="ＭＳ Ｐゴシック" pitchFamily="34" charset="-128"/>
            </a:endParaRPr>
          </a:p>
        </p:txBody>
      </p:sp>
    </p:spTree>
    <p:extLst>
      <p:ext uri="{BB962C8B-B14F-4D97-AF65-F5344CB8AC3E}">
        <p14:creationId xmlns:p14="http://schemas.microsoft.com/office/powerpoint/2010/main" val="387545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xfrm>
            <a:off x="260648" y="4614863"/>
            <a:ext cx="6264696" cy="4371975"/>
          </a:xfrm>
          <a:noFill/>
          <a:ln/>
        </p:spPr>
        <p:txBody>
          <a:bodyPr/>
          <a:lstStyle/>
          <a:p>
            <a:r>
              <a:rPr lang="en-US" sz="1100" b="1" dirty="0">
                <a:latin typeface="+mj-lt"/>
              </a:rPr>
              <a:t>Speaker</a:t>
            </a:r>
            <a:r>
              <a:rPr lang="en-US" sz="1100" b="1" baseline="0" dirty="0">
                <a:latin typeface="+mj-lt"/>
              </a:rPr>
              <a:t> n</a:t>
            </a:r>
            <a:r>
              <a:rPr lang="en-US" sz="1100" b="1" dirty="0">
                <a:latin typeface="+mj-lt"/>
              </a:rPr>
              <a:t>otes:</a:t>
            </a:r>
          </a:p>
          <a:p>
            <a:pPr marL="171450" indent="-171450" algn="l">
              <a:buFont typeface="Arial"/>
              <a:buChar char="•"/>
              <a:defRPr/>
            </a:pPr>
            <a:r>
              <a:rPr lang="en-US" sz="1100" dirty="0">
                <a:latin typeface="+mj-lt"/>
              </a:rPr>
              <a:t>Intrauterine contraception (IUC) is a highly effective, reversible method of contraception.</a:t>
            </a:r>
            <a:r>
              <a:rPr lang="en-US" sz="1100" baseline="30000" dirty="0">
                <a:latin typeface="+mj-lt"/>
              </a:rPr>
              <a:t>1</a:t>
            </a:r>
            <a:endParaRPr lang="en-US" sz="1100" dirty="0">
              <a:latin typeface="+mj-lt"/>
            </a:endParaRPr>
          </a:p>
          <a:p>
            <a:pPr marL="171450" indent="-171450" algn="l">
              <a:buFont typeface="Arial"/>
              <a:buChar char="•"/>
              <a:defRPr/>
            </a:pPr>
            <a:r>
              <a:rPr lang="en-US" sz="1100" dirty="0">
                <a:latin typeface="+mj-lt"/>
              </a:rPr>
              <a:t>Studies involving women of all ages, parity and risk of sexually transmitted infection (STI) show that the risk of pelvic inflammatory disease (PID) with IUC use is low.</a:t>
            </a:r>
            <a:r>
              <a:rPr lang="en-US" sz="1100" baseline="30000" dirty="0">
                <a:latin typeface="+mj-lt"/>
              </a:rPr>
              <a:t>2-10</a:t>
            </a:r>
            <a:endParaRPr lang="en-US" sz="1100" dirty="0">
              <a:solidFill>
                <a:srgbClr val="000000"/>
              </a:solidFill>
              <a:latin typeface="+mj-lt"/>
            </a:endParaRPr>
          </a:p>
          <a:p>
            <a:endParaRPr lang="en-US" sz="1100" b="1" dirty="0">
              <a:solidFill>
                <a:srgbClr val="000000"/>
              </a:solidFill>
              <a:latin typeface="+mj-lt"/>
            </a:endParaRPr>
          </a:p>
          <a:p>
            <a:r>
              <a:rPr lang="en-US" sz="1100" b="1" dirty="0">
                <a:solidFill>
                  <a:srgbClr val="000000"/>
                </a:solidFill>
                <a:latin typeface="+mj-lt"/>
              </a:rPr>
              <a:t>References:</a:t>
            </a:r>
          </a:p>
          <a:p>
            <a:pPr marL="228600" indent="-228600">
              <a:buAutoNum type="arabicPeriod"/>
            </a:pPr>
            <a:r>
              <a:rPr lang="en-US" sz="1100" b="0" i="0" u="none" strike="noStrike" kern="1200" baseline="0" dirty="0">
                <a:solidFill>
                  <a:schemeClr val="tx1"/>
                </a:solidFill>
                <a:latin typeface="+mj-lt"/>
              </a:rPr>
              <a:t>Trussell J. Contraceptive failure in the United States. Contraception 2011;83:397−404.</a:t>
            </a:r>
          </a:p>
          <a:p>
            <a:pPr marL="228600" indent="-228600">
              <a:buFont typeface="+mj-lt"/>
              <a:buAutoNum type="arabicPeriod"/>
            </a:pPr>
            <a:r>
              <a:rPr lang="en-GB" altLang="en-US" sz="1100" dirty="0">
                <a:latin typeface="+mj-lt"/>
                <a:ea typeface="ＭＳ Ｐゴシック" pitchFamily="34" charset="-128"/>
              </a:rPr>
              <a:t>Sufrin CB, et al. </a:t>
            </a:r>
            <a:r>
              <a:rPr lang="en-GB" sz="1100" dirty="0">
                <a:latin typeface="+mj-lt"/>
                <a:ea typeface="ＭＳ Ｐゴシック" pitchFamily="34" charset="-128"/>
              </a:rPr>
              <a:t>Neisseria gonorrhea and Chlamydia trachomatis screening at intrauterine device insertion and pelvic inflammatory disease</a:t>
            </a:r>
            <a:r>
              <a:rPr lang="en-US" sz="1100" dirty="0">
                <a:latin typeface="+mj-lt"/>
                <a:ea typeface="ＭＳ Ｐゴシック" pitchFamily="34" charset="-128"/>
              </a:rPr>
              <a:t>. </a:t>
            </a:r>
            <a:r>
              <a:rPr lang="en-GB" sz="1100" dirty="0">
                <a:latin typeface="+mj-lt"/>
                <a:ea typeface="ＭＳ Ｐゴシック" pitchFamily="34" charset="-128"/>
              </a:rPr>
              <a:t>Obstet Gynecol 2012;120(6):1314-21. </a:t>
            </a:r>
          </a:p>
          <a:p>
            <a:pPr marL="228600" indent="-228600">
              <a:buFont typeface="+mj-lt"/>
              <a:buAutoNum type="arabicPeriod"/>
            </a:pPr>
            <a:r>
              <a:rPr lang="en-GB" sz="1100" dirty="0">
                <a:latin typeface="+mj-lt"/>
                <a:ea typeface="ＭＳ Ｐゴシック" pitchFamily="34" charset="-128"/>
              </a:rPr>
              <a:t>Birgisson NE, et al. Positive Testing for Neisseria gonorrhea and Chlamydia trachomatis and the Risk of Pelvic Inflammatory Disease in IUD Users. J Womens Health (Larchmt)</a:t>
            </a:r>
            <a:r>
              <a:rPr lang="en-GB" sz="1100" i="1" dirty="0">
                <a:latin typeface="+mj-lt"/>
                <a:ea typeface="ＭＳ Ｐゴシック" pitchFamily="34" charset="-128"/>
              </a:rPr>
              <a:t> </a:t>
            </a:r>
            <a:r>
              <a:rPr lang="en-GB" sz="1100" dirty="0">
                <a:latin typeface="+mj-lt"/>
                <a:ea typeface="ＭＳ Ｐゴシック" pitchFamily="34" charset="-128"/>
              </a:rPr>
              <a:t>2015;24(5):354-9</a:t>
            </a:r>
            <a:r>
              <a:rPr lang="en-US" altLang="en-US" sz="1100" dirty="0">
                <a:latin typeface="+mj-lt"/>
                <a:ea typeface="ＭＳ Ｐゴシック" pitchFamily="34" charset="-128"/>
              </a:rPr>
              <a:t>. </a:t>
            </a:r>
          </a:p>
          <a:p>
            <a:pPr marL="228600" indent="-228600">
              <a:buFont typeface="+mj-lt"/>
              <a:buAutoNum type="arabicPeriod"/>
            </a:pPr>
            <a:r>
              <a:rPr lang="en-GB" sz="1100" dirty="0">
                <a:latin typeface="+mj-lt"/>
                <a:ea typeface="ＭＳ Ｐゴシック" pitchFamily="34" charset="-128"/>
              </a:rPr>
              <a:t>Gemzell-Danielsson K, et al. The effect of age, parity and body mass index on the efficacy, safety, placement and user satisfaction associated with two low-dose levonorgestrel intrauterine contraceptive systems; subgroup analysis of data from a phase III trial. PLoS ONE 2015. </a:t>
            </a:r>
            <a:endParaRPr lang="en-US" sz="1100" dirty="0">
              <a:latin typeface="+mj-lt"/>
              <a:ea typeface="ＭＳ Ｐゴシック" pitchFamily="34" charset="-128"/>
            </a:endParaRPr>
          </a:p>
          <a:p>
            <a:pPr marL="228600" indent="-228600">
              <a:buFont typeface="+mj-lt"/>
              <a:buAutoNum type="arabicPeriod"/>
            </a:pPr>
            <a:r>
              <a:rPr lang="en-GB" sz="1100" dirty="0">
                <a:latin typeface="+mj-lt"/>
                <a:ea typeface="ＭＳ Ｐゴシック" pitchFamily="34" charset="-128"/>
              </a:rPr>
              <a:t>Bayer LL, et al. Adolescent experience with intrauterine device insertion and use: a retrospective cohort study. Contraception 2012;86(5):443-451.</a:t>
            </a:r>
          </a:p>
          <a:p>
            <a:pPr marL="228600" indent="-228600">
              <a:buFont typeface="+mj-lt"/>
              <a:buAutoNum type="arabicPeriod"/>
            </a:pPr>
            <a:r>
              <a:rPr lang="en-US" altLang="en-US" sz="1100" dirty="0">
                <a:latin typeface="+mj-lt"/>
                <a:ea typeface="ＭＳ Ｐゴシック" pitchFamily="34" charset="-128"/>
              </a:rPr>
              <a:t>Papic M, et al. Same day intrauterine device placement is rarely complicated by pelvic infection. Womens Health Issues 2015;25(1):22-7.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100" dirty="0">
                <a:latin typeface="+mj-lt"/>
                <a:ea typeface="ＭＳ Ｐゴシック" pitchFamily="34" charset="-128"/>
              </a:rPr>
              <a:t>Farley TMM, Rosenberg MJ, Rowe PJ, et al. Intrauterine devices and pelvic inflammatory disease: an international perspective. Lancet 1992;339:785-8.</a:t>
            </a:r>
            <a:r>
              <a:rPr lang="en-US" altLang="en-US" sz="1100" dirty="0">
                <a:latin typeface="+mj-lt"/>
                <a:ea typeface="ＭＳ Ｐゴシック" pitchFamily="34" charset="-128"/>
              </a:rPr>
              <a:t> </a:t>
            </a:r>
            <a:endParaRPr lang="en-US" sz="1100" dirty="0">
              <a:latin typeface="+mj-lt"/>
              <a:ea typeface="ＭＳ Ｐゴシック" pitchFamily="34" charset="-128"/>
            </a:endParaRPr>
          </a:p>
          <a:p>
            <a:pPr marL="228600" indent="-228600">
              <a:buFont typeface="+mj-lt"/>
              <a:buAutoNum type="arabicPeriod"/>
            </a:pPr>
            <a:r>
              <a:rPr lang="en-GB" sz="1100" dirty="0">
                <a:latin typeface="+mj-lt"/>
              </a:rPr>
              <a:t>Turok D, et al. A prospective</a:t>
            </a:r>
            <a:r>
              <a:rPr lang="en-GB" sz="1100" baseline="0" dirty="0">
                <a:latin typeface="+mj-lt"/>
              </a:rPr>
              <a:t> assessment of pelvic infection risk following same-day sexually transmitted infection testing and levonorgestrl intrauterine system placement. Am J Obstet Gynecol 2016;215:599</a:t>
            </a:r>
            <a:endParaRPr lang="en-GB" sz="1100" dirty="0">
              <a:latin typeface="+mj-lt"/>
            </a:endParaRPr>
          </a:p>
          <a:p>
            <a:pPr marL="228600" indent="-228600">
              <a:buFont typeface="+mj-lt"/>
              <a:buAutoNum type="arabicPeriod"/>
            </a:pPr>
            <a:r>
              <a:rPr lang="en-GB" sz="1100" dirty="0">
                <a:latin typeface="+mj-lt"/>
              </a:rPr>
              <a:t>Gemzell-Danielsson K, et al. Evaluation of a new,</a:t>
            </a:r>
            <a:r>
              <a:rPr lang="en-GB" sz="1100" baseline="0" dirty="0">
                <a:latin typeface="+mj-lt"/>
              </a:rPr>
              <a:t> low-dose levonorgestrel intrauterine contraceptive system over 5 years of use. Eur J Obstet Gynecol RB 2017;210:22-28.</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1100" kern="1200" dirty="0">
                <a:solidFill>
                  <a:schemeClr val="tx1"/>
                </a:solidFill>
                <a:latin typeface="Arial" charset="0"/>
                <a:ea typeface="ＭＳ Ｐゴシック" pitchFamily="112" charset="-128"/>
                <a:cs typeface="+mn-cs"/>
              </a:rPr>
              <a:t>Gemzell-Danielsson K, et al. A Phase III ,</a:t>
            </a:r>
            <a:r>
              <a:rPr lang="en-GB" sz="1100" kern="1200" baseline="0" dirty="0">
                <a:solidFill>
                  <a:schemeClr val="tx1"/>
                </a:solidFill>
                <a:latin typeface="Arial" charset="0"/>
                <a:ea typeface="ＭＳ Ｐゴシック" pitchFamily="112" charset="-128"/>
                <a:cs typeface="+mn-cs"/>
              </a:rPr>
              <a:t> single-arm study of LNG-IUS 8, a low-dose levonorgestrel intrauterine contraception system (total content 13.5 mg) in postmenarcheal adolescents. </a:t>
            </a:r>
            <a:r>
              <a:rPr lang="en-US" sz="1200" b="0" i="0" kern="1200" dirty="0">
                <a:solidFill>
                  <a:schemeClr val="tx1"/>
                </a:solidFill>
                <a:effectLst/>
                <a:latin typeface="Arial" charset="0"/>
                <a:ea typeface="ＭＳ Ｐゴシック" pitchFamily="112" charset="-128"/>
                <a:cs typeface="+mn-cs"/>
              </a:rPr>
              <a:t>Contraception</a:t>
            </a:r>
            <a:r>
              <a:rPr lang="en-US" sz="1200" b="0" i="0" kern="1200" baseline="0" dirty="0">
                <a:solidFill>
                  <a:schemeClr val="tx1"/>
                </a:solidFill>
                <a:effectLst/>
                <a:latin typeface="Arial" charset="0"/>
                <a:ea typeface="ＭＳ Ｐゴシック" pitchFamily="112" charset="-128"/>
                <a:cs typeface="+mn-cs"/>
              </a:rPr>
              <a:t> </a:t>
            </a:r>
            <a:r>
              <a:rPr lang="en-US" sz="1200" b="0" i="0" kern="1200" dirty="0">
                <a:solidFill>
                  <a:schemeClr val="tx1"/>
                </a:solidFill>
                <a:effectLst/>
                <a:latin typeface="Arial" charset="0"/>
                <a:ea typeface="ＭＳ Ｐゴシック" pitchFamily="112" charset="-128"/>
                <a:cs typeface="+mn-cs"/>
              </a:rPr>
              <a:t>2016;93(6):507-12</a:t>
            </a:r>
            <a:endParaRPr lang="en-GB" sz="1100" dirty="0">
              <a:latin typeface="+mj-lt"/>
            </a:endParaRPr>
          </a:p>
          <a:p>
            <a:pPr marL="228600" indent="-228600">
              <a:buFont typeface="+mj-lt"/>
              <a:buAutoNum type="arabicPeriod"/>
            </a:pPr>
            <a:endParaRPr lang="en-US" dirty="0">
              <a:solidFill>
                <a:srgbClr val="00274C"/>
              </a:solidFill>
              <a:ea typeface="ＭＳ Ｐゴシック" pitchFamily="34" charset="-128"/>
            </a:endParaRPr>
          </a:p>
          <a:p>
            <a:pPr>
              <a:buFont typeface="Calibri" pitchFamily="34" charset="0"/>
              <a:buAutoNum type="arabicPeriod"/>
            </a:pPr>
            <a:endParaRPr lang="en-US" dirty="0">
              <a:ea typeface="ＭＳ Ｐゴシック" pitchFamily="34" charset="-128"/>
            </a:endParaRPr>
          </a:p>
          <a:p>
            <a:pPr marL="228600" indent="-228600">
              <a:buAutoNum type="arabicPeriod"/>
            </a:pPr>
            <a:endParaRPr lang="en-US" b="1" dirty="0"/>
          </a:p>
        </p:txBody>
      </p:sp>
      <p:sp>
        <p:nvSpPr>
          <p:cNvPr id="94211" name="Slide Number Placeholder 3"/>
          <p:cNvSpPr>
            <a:spLocks noGrp="1"/>
          </p:cNvSpPr>
          <p:nvPr>
            <p:ph type="sldNum" sz="quarter" idx="5"/>
          </p:nvPr>
        </p:nvSpPr>
        <p:spPr>
          <a:noFill/>
        </p:spPr>
        <p:txBody>
          <a:bodyPr/>
          <a:lstStyle/>
          <a:p>
            <a:fld id="{352C4636-1891-438A-A6AC-11E9F86AE275}" type="slidenum">
              <a:rPr lang="en-GB" smtClean="0">
                <a:ea typeface="ＭＳ Ｐゴシック" pitchFamily="34" charset="-128"/>
              </a:rPr>
              <a:pPr/>
              <a:t>4</a:t>
            </a:fld>
            <a:endParaRPr lang="en-GB" dirty="0">
              <a:ea typeface="ＭＳ Ｐゴシック" pitchFamily="34" charset="-128"/>
            </a:endParaRPr>
          </a:p>
        </p:txBody>
      </p:sp>
    </p:spTree>
    <p:extLst>
      <p:ext uri="{BB962C8B-B14F-4D97-AF65-F5344CB8AC3E}">
        <p14:creationId xmlns:p14="http://schemas.microsoft.com/office/powerpoint/2010/main" val="46755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a:ln/>
        </p:spPr>
      </p:sp>
      <p:sp>
        <p:nvSpPr>
          <p:cNvPr id="96258" name="Notes Placeholder 2"/>
          <p:cNvSpPr>
            <a:spLocks noGrp="1"/>
          </p:cNvSpPr>
          <p:nvPr>
            <p:ph type="body" idx="1"/>
          </p:nvPr>
        </p:nvSpPr>
        <p:spPr>
          <a:noFill/>
          <a:ln/>
        </p:spPr>
        <p:txBody>
          <a:bodyPr/>
          <a:lstStyle/>
          <a:p>
            <a:r>
              <a:rPr lang="en-US" sz="1100" b="1" dirty="0">
                <a:latin typeface="+mj-lt"/>
                <a:ea typeface="ＭＳ Ｐゴシック" pitchFamily="34" charset="-128"/>
              </a:rPr>
              <a:t>Speaker notes:</a:t>
            </a:r>
          </a:p>
          <a:p>
            <a:pPr marL="171450" indent="-171450">
              <a:buFont typeface="Arial"/>
              <a:buChar char="•"/>
            </a:pPr>
            <a:r>
              <a:rPr lang="en-US" sz="1100" dirty="0">
                <a:latin typeface="+mj-lt"/>
              </a:rPr>
              <a:t>Although</a:t>
            </a:r>
            <a:r>
              <a:rPr lang="en-US" sz="1100" baseline="0" dirty="0">
                <a:latin typeface="+mj-lt"/>
              </a:rPr>
              <a:t> there</a:t>
            </a:r>
            <a:r>
              <a:rPr lang="en-US" sz="1100" dirty="0">
                <a:latin typeface="+mj-lt"/>
              </a:rPr>
              <a:t> is a large quantity of evidence to show that risk of PID with IUC is low,</a:t>
            </a:r>
            <a:r>
              <a:rPr lang="en-US" sz="1100" baseline="0" dirty="0">
                <a:latin typeface="+mj-lt"/>
              </a:rPr>
              <a:t> </a:t>
            </a:r>
            <a:r>
              <a:rPr lang="en-US" sz="1100" dirty="0">
                <a:solidFill>
                  <a:schemeClr val="bg1"/>
                </a:solidFill>
                <a:latin typeface="Arial" pitchFamily="34" charset="0"/>
                <a:cs typeface="+mn-cs"/>
              </a:rPr>
              <a:t>the inaccurate perception of risk of PID with IUC continues to act as a deterrent to its use, particularly in younger and nulliparous women</a:t>
            </a:r>
            <a:r>
              <a:rPr lang="en-US" sz="1100" baseline="30000" dirty="0">
                <a:solidFill>
                  <a:schemeClr val="bg1"/>
                </a:solidFill>
                <a:latin typeface="Arial" pitchFamily="34" charset="0"/>
                <a:cs typeface="+mn-cs"/>
              </a:rPr>
              <a:t>1,2</a:t>
            </a:r>
            <a:endParaRPr lang="en-US" sz="1100" dirty="0">
              <a:solidFill>
                <a:schemeClr val="bg1"/>
              </a:solidFill>
              <a:latin typeface="Arial" pitchFamily="34" charset="0"/>
              <a:cs typeface="+mn-cs"/>
            </a:endParaRPr>
          </a:p>
          <a:p>
            <a:pPr marL="171450" indent="-171450">
              <a:buFont typeface="Arial"/>
              <a:buChar char="•"/>
            </a:pPr>
            <a:endParaRPr lang="en-US" sz="1100" dirty="0">
              <a:latin typeface="+mj-lt"/>
              <a:ea typeface="ＭＳ Ｐゴシック" pitchFamily="34" charset="-128"/>
            </a:endParaRPr>
          </a:p>
          <a:p>
            <a:r>
              <a:rPr lang="en-US" sz="1100" b="1" dirty="0">
                <a:latin typeface="+mj-lt"/>
                <a:ea typeface="ＭＳ Ｐゴシック" pitchFamily="34" charset="-128"/>
              </a:rPr>
              <a:t>References;</a:t>
            </a:r>
          </a:p>
          <a:p>
            <a:pPr marL="228600" indent="-228600">
              <a:buFont typeface="+mj-lt"/>
              <a:buAutoNum type="arabicPeriod"/>
            </a:pPr>
            <a:r>
              <a:rPr lang="en-GB" sz="1100" kern="1200" dirty="0">
                <a:solidFill>
                  <a:schemeClr val="tx1"/>
                </a:solidFill>
                <a:latin typeface="Arial" charset="0"/>
                <a:ea typeface="ＭＳ Ｐゴシック" pitchFamily="112" charset="-128"/>
                <a:cs typeface="+mn-cs"/>
              </a:rPr>
              <a:t>Black K, et al. Global survey of healthcare practitioners’ beliefs and practices around intrauterine contraceptive method use in nulliparous women. Contraception 2013; 88: 650–656.</a:t>
            </a:r>
          </a:p>
          <a:p>
            <a:pPr marL="228600" indent="-228600">
              <a:buFont typeface="+mj-lt"/>
              <a:buAutoNum type="arabicPeriod"/>
            </a:pPr>
            <a:r>
              <a:rPr lang="en-GB" sz="1100" kern="1200" dirty="0">
                <a:solidFill>
                  <a:schemeClr val="tx1"/>
                </a:solidFill>
                <a:latin typeface="Arial" charset="0"/>
                <a:ea typeface="ＭＳ Ｐゴシック" pitchFamily="112" charset="-128"/>
                <a:cs typeface="+mn-cs"/>
              </a:rPr>
              <a:t>Black K, </a:t>
            </a:r>
            <a:r>
              <a:rPr lang="en-GB" sz="1100" i="0" kern="1200" dirty="0">
                <a:solidFill>
                  <a:schemeClr val="tx1"/>
                </a:solidFill>
                <a:latin typeface="Arial" charset="0"/>
                <a:ea typeface="ＭＳ Ｐゴシック" pitchFamily="112" charset="-128"/>
                <a:cs typeface="+mn-cs"/>
              </a:rPr>
              <a:t>et al. </a:t>
            </a:r>
            <a:r>
              <a:rPr lang="en-GB" sz="1100" kern="1200" dirty="0">
                <a:solidFill>
                  <a:schemeClr val="tx1"/>
                </a:solidFill>
                <a:latin typeface="Arial" charset="0"/>
                <a:ea typeface="ＭＳ Ｐゴシック" pitchFamily="112" charset="-128"/>
                <a:cs typeface="+mn-cs"/>
              </a:rPr>
              <a:t>A review of barriers and myths preventing the more widespread use of intrauterine contraception in nulliparous women.</a:t>
            </a:r>
            <a:r>
              <a:rPr lang="en-GB" sz="1100" i="1" kern="1200" dirty="0">
                <a:solidFill>
                  <a:schemeClr val="tx1"/>
                </a:solidFill>
                <a:latin typeface="Arial" charset="0"/>
                <a:ea typeface="ＭＳ Ｐゴシック" pitchFamily="112" charset="-128"/>
                <a:cs typeface="+mn-cs"/>
              </a:rPr>
              <a:t> </a:t>
            </a:r>
            <a:r>
              <a:rPr lang="en-GB" sz="1100" i="0" kern="1200" dirty="0">
                <a:solidFill>
                  <a:schemeClr val="tx1"/>
                </a:solidFill>
                <a:latin typeface="Arial" charset="0"/>
                <a:ea typeface="ＭＳ Ｐゴシック" pitchFamily="112" charset="-128"/>
                <a:cs typeface="+mn-cs"/>
              </a:rPr>
              <a:t>Eur J Contracept Reprod Health Care </a:t>
            </a:r>
            <a:r>
              <a:rPr lang="en-GB" sz="1100" kern="1200" dirty="0">
                <a:solidFill>
                  <a:schemeClr val="tx1"/>
                </a:solidFill>
                <a:latin typeface="Arial" charset="0"/>
                <a:ea typeface="ＭＳ Ｐゴシック" pitchFamily="112" charset="-128"/>
                <a:cs typeface="+mn-cs"/>
              </a:rPr>
              <a:t>2012;17:340–350.</a:t>
            </a:r>
          </a:p>
          <a:p>
            <a:pPr marL="228600" indent="-228600">
              <a:buAutoNum type="arabicPeriod"/>
            </a:pPr>
            <a:endParaRPr lang="en-US" dirty="0">
              <a:ea typeface="ＭＳ Ｐゴシック" pitchFamily="34" charset="-128"/>
            </a:endParaRPr>
          </a:p>
        </p:txBody>
      </p:sp>
      <p:sp>
        <p:nvSpPr>
          <p:cNvPr id="96259" name="Slide Number Placeholder 3"/>
          <p:cNvSpPr>
            <a:spLocks noGrp="1"/>
          </p:cNvSpPr>
          <p:nvPr>
            <p:ph type="sldNum" sz="quarter" idx="5"/>
          </p:nvPr>
        </p:nvSpPr>
        <p:spPr>
          <a:noFill/>
        </p:spPr>
        <p:txBody>
          <a:bodyPr/>
          <a:lstStyle/>
          <a:p>
            <a:fld id="{8CD4619B-E602-4A80-B31E-A6EFA6DE5A27}" type="slidenum">
              <a:rPr lang="en-GB" smtClean="0">
                <a:ea typeface="ＭＳ Ｐゴシック" pitchFamily="34" charset="-128"/>
              </a:rPr>
              <a:pPr/>
              <a:t>5</a:t>
            </a:fld>
            <a:endParaRPr lang="en-GB" dirty="0">
              <a:ea typeface="ＭＳ Ｐゴシック" pitchFamily="34" charset="-128"/>
            </a:endParaRPr>
          </a:p>
        </p:txBody>
      </p:sp>
    </p:spTree>
    <p:extLst>
      <p:ext uri="{BB962C8B-B14F-4D97-AF65-F5344CB8AC3E}">
        <p14:creationId xmlns:p14="http://schemas.microsoft.com/office/powerpoint/2010/main" val="2045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r>
              <a:rPr lang="en-US" sz="1100" b="1" dirty="0">
                <a:solidFill>
                  <a:srgbClr val="000000"/>
                </a:solidFill>
                <a:latin typeface="+mj-lt"/>
                <a:ea typeface="ＭＳ Ｐゴシック" pitchFamily="34" charset="-128"/>
              </a:rPr>
              <a:t>Speaker notes:</a:t>
            </a:r>
          </a:p>
          <a:p>
            <a:pPr marL="171450" indent="-171450">
              <a:buFont typeface="Arial"/>
              <a:buChar char="•"/>
            </a:pPr>
            <a:r>
              <a:rPr lang="en-US" sz="1100" dirty="0">
                <a:solidFill>
                  <a:srgbClr val="000000"/>
                </a:solidFill>
                <a:latin typeface="+mj-lt"/>
              </a:rPr>
              <a:t>The misperception of PID risk with IUC is perpetuated by multiple factors.</a:t>
            </a:r>
            <a:r>
              <a:rPr lang="en-US" sz="1100" baseline="30000" dirty="0">
                <a:solidFill>
                  <a:srgbClr val="000000"/>
                </a:solidFill>
                <a:latin typeface="+mj-lt"/>
              </a:rPr>
              <a:t>1</a:t>
            </a:r>
            <a:endParaRPr lang="en-US" sz="1100" dirty="0">
              <a:solidFill>
                <a:srgbClr val="000000"/>
              </a:solidFill>
              <a:latin typeface="+mj-lt"/>
            </a:endParaRPr>
          </a:p>
          <a:p>
            <a:pPr marL="171450" indent="-171450">
              <a:buFont typeface="Arial"/>
              <a:buChar char="•"/>
            </a:pPr>
            <a:r>
              <a:rPr lang="en-GB" sz="1100" dirty="0">
                <a:solidFill>
                  <a:srgbClr val="000000"/>
                </a:solidFill>
                <a:latin typeface="+mj-lt"/>
              </a:rPr>
              <a:t>Diagnosis of PID is regarded as complex.</a:t>
            </a:r>
            <a:r>
              <a:rPr lang="en-GB" sz="1100" baseline="30000" dirty="0">
                <a:solidFill>
                  <a:srgbClr val="000000"/>
                </a:solidFill>
                <a:latin typeface="+mj-lt"/>
              </a:rPr>
              <a:t>1</a:t>
            </a:r>
            <a:endParaRPr lang="en-GB" sz="1100" dirty="0">
              <a:solidFill>
                <a:srgbClr val="000000"/>
              </a:solidFill>
              <a:latin typeface="+mj-lt"/>
            </a:endParaRPr>
          </a:p>
          <a:p>
            <a:pPr marL="171450" indent="-171450">
              <a:buFont typeface="Arial"/>
              <a:buChar char="•"/>
            </a:pPr>
            <a:r>
              <a:rPr lang="en-US" sz="1100" dirty="0">
                <a:solidFill>
                  <a:srgbClr val="000000"/>
                </a:solidFill>
                <a:latin typeface="+mj-lt"/>
              </a:rPr>
              <a:t>PID risk in control populations is difficult to assess.</a:t>
            </a:r>
            <a:r>
              <a:rPr lang="en-US" sz="1100" baseline="30000" dirty="0">
                <a:solidFill>
                  <a:srgbClr val="000000"/>
                </a:solidFill>
                <a:latin typeface="+mj-lt"/>
              </a:rPr>
              <a:t>1</a:t>
            </a:r>
            <a:endParaRPr lang="en-US" sz="1100" dirty="0">
              <a:solidFill>
                <a:srgbClr val="000000"/>
              </a:solidFill>
              <a:latin typeface="+mj-lt"/>
            </a:endParaRPr>
          </a:p>
          <a:p>
            <a:pPr marL="171450" indent="-171450">
              <a:buFont typeface="Arial"/>
              <a:buChar char="•"/>
            </a:pPr>
            <a:r>
              <a:rPr lang="en-US" sz="1100" dirty="0">
                <a:solidFill>
                  <a:srgbClr val="000000"/>
                </a:solidFill>
                <a:latin typeface="+mj-lt"/>
              </a:rPr>
              <a:t>It may be easy to blame PID symptoms on an IUC.</a:t>
            </a:r>
            <a:r>
              <a:rPr lang="en-US" sz="1100" baseline="30000" dirty="0">
                <a:solidFill>
                  <a:srgbClr val="000000"/>
                </a:solidFill>
                <a:latin typeface="+mj-lt"/>
              </a:rPr>
              <a:t>2</a:t>
            </a:r>
            <a:endParaRPr lang="en-US" sz="1100" dirty="0">
              <a:solidFill>
                <a:srgbClr val="000000"/>
              </a:solidFill>
              <a:latin typeface="+mj-lt"/>
            </a:endParaRP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dirty="0">
                <a:solidFill>
                  <a:srgbClr val="000000"/>
                </a:solidFill>
                <a:latin typeface="+mj-lt"/>
              </a:rPr>
              <a:t>Inconsistencies around PID definition used, criteria for diagnosis, study populations and presentation of incidence limit clear comparison and conclusion.</a:t>
            </a:r>
            <a:r>
              <a:rPr lang="en-US" sz="1100" baseline="30000" dirty="0">
                <a:solidFill>
                  <a:srgbClr val="000000"/>
                </a:solidFill>
                <a:latin typeface="+mj-lt"/>
              </a:rPr>
              <a:t>1</a:t>
            </a:r>
            <a:endParaRPr lang="en-US" sz="1100" dirty="0">
              <a:solidFill>
                <a:srgbClr val="000000"/>
              </a:solidFill>
              <a:latin typeface="+mj-lt"/>
            </a:endParaRPr>
          </a:p>
          <a:p>
            <a:endParaRPr lang="en-US" sz="1100" dirty="0">
              <a:solidFill>
                <a:srgbClr val="000000"/>
              </a:solidFill>
              <a:latin typeface="+mj-lt"/>
              <a:ea typeface="ＭＳ Ｐゴシック" pitchFamily="34" charset="-128"/>
            </a:endParaRPr>
          </a:p>
          <a:p>
            <a:r>
              <a:rPr lang="en-US" sz="1100" b="1" dirty="0">
                <a:solidFill>
                  <a:srgbClr val="000000"/>
                </a:solidFill>
                <a:latin typeface="+mj-lt"/>
                <a:ea typeface="ＭＳ Ｐゴシック" pitchFamily="34" charset="-128"/>
              </a:rPr>
              <a:t>References:</a:t>
            </a:r>
          </a:p>
          <a:p>
            <a:pPr marL="228600" indent="-228600">
              <a:buAutoNum type="arabicPeriod"/>
            </a:pPr>
            <a:r>
              <a:rPr lang="en-GB" sz="1100" dirty="0">
                <a:solidFill>
                  <a:srgbClr val="000000"/>
                </a:solidFill>
                <a:latin typeface="+mj-lt"/>
                <a:ea typeface="ＭＳ Ｐゴシック" pitchFamily="34" charset="-128"/>
              </a:rPr>
              <a:t>Meirik O. Intrauterine devices – upper and lower genital tract infections. Review article. Contraception 2007;75(6 Suppl):S41-S47.</a:t>
            </a:r>
          </a:p>
          <a:p>
            <a:pPr marL="228600" indent="-228600">
              <a:buAutoNum type="arabicPeriod"/>
            </a:pPr>
            <a:r>
              <a:rPr lang="en-GB" sz="1200" kern="1200" dirty="0">
                <a:solidFill>
                  <a:schemeClr val="tx1"/>
                </a:solidFill>
                <a:effectLst/>
                <a:latin typeface="Arial" charset="0"/>
                <a:ea typeface="ＭＳ Ｐゴシック" pitchFamily="112" charset="-128"/>
                <a:cs typeface="+mn-cs"/>
              </a:rPr>
              <a:t>Brunham RC, et al. Pelvic inflammatory disease.</a:t>
            </a:r>
            <a:r>
              <a:rPr lang="en-GB" sz="1200" kern="1200" baseline="0" dirty="0">
                <a:solidFill>
                  <a:schemeClr val="tx1"/>
                </a:solidFill>
                <a:effectLst/>
                <a:latin typeface="Arial" charset="0"/>
                <a:ea typeface="ＭＳ Ｐゴシック" pitchFamily="112" charset="-128"/>
                <a:cs typeface="+mn-cs"/>
              </a:rPr>
              <a:t> </a:t>
            </a:r>
            <a:r>
              <a:rPr lang="en-GB" sz="1200" kern="1200" dirty="0">
                <a:solidFill>
                  <a:schemeClr val="tx1"/>
                </a:solidFill>
                <a:effectLst/>
                <a:latin typeface="Arial" charset="0"/>
                <a:ea typeface="ＭＳ Ｐゴシック" pitchFamily="112" charset="-128"/>
                <a:cs typeface="+mn-cs"/>
              </a:rPr>
              <a:t>Med 2015;372:2039–48.</a:t>
            </a:r>
          </a:p>
          <a:p>
            <a:pPr marL="228600" indent="-228600">
              <a:buAutoNum type="arabicPeriod"/>
            </a:pPr>
            <a:r>
              <a:rPr lang="en-GB" sz="1200" kern="1200" dirty="0">
                <a:solidFill>
                  <a:schemeClr val="tx1"/>
                </a:solidFill>
                <a:effectLst/>
                <a:latin typeface="Arial" charset="0"/>
                <a:ea typeface="ＭＳ Ｐゴシック" pitchFamily="112" charset="-128"/>
                <a:cs typeface="+mn-cs"/>
              </a:rPr>
              <a:t>Workowski KA, Bolan GA, Centers for Disease Control, Prevention.</a:t>
            </a:r>
            <a:r>
              <a:rPr lang="en-GB" sz="1200" kern="1200" baseline="0" dirty="0">
                <a:solidFill>
                  <a:schemeClr val="tx1"/>
                </a:solidFill>
                <a:effectLst/>
                <a:latin typeface="Arial" charset="0"/>
                <a:ea typeface="ＭＳ Ｐゴシック" pitchFamily="112" charset="-128"/>
                <a:cs typeface="+mn-cs"/>
              </a:rPr>
              <a:t> </a:t>
            </a:r>
            <a:r>
              <a:rPr lang="en-GB" sz="1200" kern="1200" dirty="0">
                <a:solidFill>
                  <a:schemeClr val="tx1"/>
                </a:solidFill>
                <a:effectLst/>
                <a:latin typeface="Arial" charset="0"/>
                <a:ea typeface="ＭＳ Ｐゴシック" pitchFamily="112" charset="-128"/>
                <a:cs typeface="+mn-cs"/>
              </a:rPr>
              <a:t>Sexually transmitted diseases treatment guidelines, 2015. MMWR</a:t>
            </a:r>
            <a:r>
              <a:rPr lang="en-GB" sz="1200" kern="1200" baseline="0" dirty="0">
                <a:solidFill>
                  <a:schemeClr val="tx1"/>
                </a:solidFill>
                <a:effectLst/>
                <a:latin typeface="Arial" charset="0"/>
                <a:ea typeface="ＭＳ Ｐゴシック" pitchFamily="112" charset="-128"/>
                <a:cs typeface="+mn-cs"/>
              </a:rPr>
              <a:t> </a:t>
            </a:r>
            <a:r>
              <a:rPr lang="en-GB" sz="1200" kern="1200" dirty="0">
                <a:solidFill>
                  <a:schemeClr val="tx1"/>
                </a:solidFill>
                <a:effectLst/>
                <a:latin typeface="Arial" charset="0"/>
                <a:ea typeface="ＭＳ Ｐゴシック" pitchFamily="112" charset="-128"/>
                <a:cs typeface="+mn-cs"/>
              </a:rPr>
              <a:t>Recomm Rep 2015;64:1–37.</a:t>
            </a:r>
            <a:endParaRPr lang="en-GB" sz="1100" dirty="0">
              <a:solidFill>
                <a:srgbClr val="000000"/>
              </a:solidFill>
              <a:latin typeface="+mj-lt"/>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sz="1100" dirty="0">
                <a:solidFill>
                  <a:srgbClr val="000000"/>
                </a:solidFill>
                <a:latin typeface="+mj-lt"/>
              </a:rPr>
              <a:t>Black K, </a:t>
            </a:r>
            <a:r>
              <a:rPr lang="en-GB" sz="1100" i="0" dirty="0">
                <a:solidFill>
                  <a:srgbClr val="000000"/>
                </a:solidFill>
                <a:latin typeface="+mj-lt"/>
              </a:rPr>
              <a:t>et al. </a:t>
            </a:r>
            <a:r>
              <a:rPr lang="en-GB" sz="1100" dirty="0">
                <a:solidFill>
                  <a:srgbClr val="000000"/>
                </a:solidFill>
                <a:latin typeface="+mj-lt"/>
              </a:rPr>
              <a:t>A review of barriers and myths preventing the more widespread use of intrauterine contraception in nulliparous women.</a:t>
            </a:r>
            <a:r>
              <a:rPr lang="en-GB" sz="1100" i="1" dirty="0">
                <a:solidFill>
                  <a:srgbClr val="000000"/>
                </a:solidFill>
                <a:latin typeface="+mj-lt"/>
              </a:rPr>
              <a:t> </a:t>
            </a:r>
            <a:r>
              <a:rPr lang="en-GB" sz="1100" i="0" dirty="0">
                <a:solidFill>
                  <a:srgbClr val="000000"/>
                </a:solidFill>
                <a:latin typeface="+mj-lt"/>
              </a:rPr>
              <a:t>Eur J Contracept Reprod Health Care </a:t>
            </a:r>
            <a:r>
              <a:rPr lang="en-GB" sz="1100" dirty="0">
                <a:solidFill>
                  <a:srgbClr val="000000"/>
                </a:solidFill>
                <a:latin typeface="+mj-lt"/>
              </a:rPr>
              <a:t>2012;17:340–350.</a:t>
            </a:r>
          </a:p>
          <a:p>
            <a:pPr marL="228600" indent="-228600">
              <a:buAutoNum type="arabicPeriod"/>
            </a:pPr>
            <a:endParaRPr lang="en-GB" dirty="0">
              <a:ea typeface="ＭＳ Ｐゴシック" pitchFamily="34" charset="-128"/>
            </a:endParaRPr>
          </a:p>
          <a:p>
            <a:pPr marL="228600" indent="-228600">
              <a:buAutoNum type="arabicPeriod"/>
            </a:pPr>
            <a:endParaRPr lang="en-GB" dirty="0">
              <a:ea typeface="ＭＳ Ｐゴシック" pitchFamily="34" charset="-128"/>
            </a:endParaRPr>
          </a:p>
          <a:p>
            <a:endParaRPr lang="en-US" dirty="0">
              <a:ea typeface="ＭＳ Ｐゴシック" pitchFamily="34" charset="-128"/>
            </a:endParaRPr>
          </a:p>
        </p:txBody>
      </p:sp>
      <p:sp>
        <p:nvSpPr>
          <p:cNvPr id="98307" name="Slide Number Placeholder 3"/>
          <p:cNvSpPr>
            <a:spLocks noGrp="1"/>
          </p:cNvSpPr>
          <p:nvPr>
            <p:ph type="sldNum" sz="quarter" idx="5"/>
          </p:nvPr>
        </p:nvSpPr>
        <p:spPr>
          <a:noFill/>
        </p:spPr>
        <p:txBody>
          <a:bodyPr/>
          <a:lstStyle/>
          <a:p>
            <a:fld id="{F1E9AAE0-FDBB-46F0-BBE7-CEF98A915C71}" type="slidenum">
              <a:rPr lang="en-GB" smtClean="0">
                <a:ea typeface="ＭＳ Ｐゴシック" pitchFamily="34" charset="-128"/>
              </a:rPr>
              <a:pPr/>
              <a:t>6</a:t>
            </a:fld>
            <a:endParaRPr lang="en-GB" dirty="0">
              <a:ea typeface="ＭＳ Ｐゴシック" pitchFamily="34" charset="-128"/>
            </a:endParaRPr>
          </a:p>
        </p:txBody>
      </p:sp>
    </p:spTree>
    <p:extLst>
      <p:ext uri="{BB962C8B-B14F-4D97-AF65-F5344CB8AC3E}">
        <p14:creationId xmlns:p14="http://schemas.microsoft.com/office/powerpoint/2010/main" val="384429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000000"/>
                </a:solidFill>
                <a:latin typeface="+mj-lt"/>
              </a:rPr>
              <a:t>Speaker</a:t>
            </a:r>
            <a:r>
              <a:rPr lang="en-US" sz="1100" b="1" baseline="0" dirty="0">
                <a:solidFill>
                  <a:srgbClr val="000000"/>
                </a:solidFill>
                <a:latin typeface="+mj-lt"/>
              </a:rPr>
              <a:t> n</a:t>
            </a:r>
            <a:r>
              <a:rPr lang="en-US" sz="1100" b="1" dirty="0">
                <a:solidFill>
                  <a:srgbClr val="000000"/>
                </a:solidFill>
                <a:latin typeface="+mj-lt"/>
              </a:rPr>
              <a:t>otes: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dirty="0">
                <a:solidFill>
                  <a:srgbClr val="000000"/>
                </a:solidFill>
                <a:latin typeface="+mj-lt"/>
              </a:rPr>
              <a:t>The Center for Disease Control and Prevention (CDC) outlines clear diagnostic criteria for PID.</a:t>
            </a:r>
            <a:r>
              <a:rPr lang="en-US" sz="1100" baseline="30000" dirty="0">
                <a:solidFill>
                  <a:srgbClr val="000000"/>
                </a:solidFill>
                <a:latin typeface="+mj-lt"/>
              </a:rPr>
              <a:t>1</a:t>
            </a:r>
            <a:endParaRPr lang="en-US" sz="1100" dirty="0">
              <a:solidFill>
                <a:srgbClr val="000000"/>
              </a:solidFill>
              <a:latin typeface="+mj-lt"/>
            </a:endParaRPr>
          </a:p>
          <a:p>
            <a:pPr marL="171450" indent="-171450">
              <a:buFont typeface="Arial"/>
              <a:buChar char="•"/>
            </a:pPr>
            <a:r>
              <a:rPr lang="en-US" sz="1100" dirty="0">
                <a:solidFill>
                  <a:srgbClr val="000000"/>
                </a:solidFill>
                <a:latin typeface="+mj-lt"/>
              </a:rPr>
              <a:t>Criteria for initiation</a:t>
            </a:r>
            <a:r>
              <a:rPr lang="en-US" sz="1100" baseline="0" dirty="0">
                <a:solidFill>
                  <a:srgbClr val="000000"/>
                </a:solidFill>
                <a:latin typeface="+mj-lt"/>
              </a:rPr>
              <a:t> of presumptive treatment for PID includes:</a:t>
            </a:r>
          </a:p>
          <a:p>
            <a:pPr marL="6286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sz="1100" dirty="0">
                <a:solidFill>
                  <a:srgbClr val="000000"/>
                </a:solidFill>
                <a:latin typeface="+mj-lt"/>
              </a:rPr>
              <a:t>pelvic or lower abdominal pain with no other identified cause of illness other than PID;</a:t>
            </a:r>
          </a:p>
          <a:p>
            <a:pPr marL="628650" marR="0" lvl="2" indent="-171450" algn="l" defTabSz="914400" rtl="0" eaLnBrk="0" fontAlgn="base" latinLnBrk="0" hangingPunct="0">
              <a:lnSpc>
                <a:spcPct val="100000"/>
              </a:lnSpc>
              <a:spcBef>
                <a:spcPct val="30000"/>
              </a:spcBef>
              <a:spcAft>
                <a:spcPct val="0"/>
              </a:spcAft>
              <a:buClrTx/>
              <a:buSzTx/>
              <a:buFont typeface="Arial"/>
              <a:buChar char="•"/>
              <a:tabLst/>
              <a:defRPr/>
            </a:pPr>
            <a:r>
              <a:rPr lang="en-US" sz="1100" dirty="0">
                <a:solidFill>
                  <a:srgbClr val="000000"/>
                </a:solidFill>
                <a:latin typeface="+mj-lt"/>
              </a:rPr>
              <a:t>PLUS </a:t>
            </a:r>
            <a:r>
              <a:rPr lang="en-US" sz="1100" u="sng" dirty="0">
                <a:solidFill>
                  <a:srgbClr val="000000"/>
                </a:solidFill>
                <a:latin typeface="+mj-lt"/>
              </a:rPr>
              <a:t>one</a:t>
            </a:r>
            <a:r>
              <a:rPr lang="en-US" sz="1100" dirty="0">
                <a:solidFill>
                  <a:srgbClr val="000000"/>
                </a:solidFill>
                <a:latin typeface="+mj-lt"/>
              </a:rPr>
              <a:t> of the following clinical criteria on pelvic examination:</a:t>
            </a:r>
          </a:p>
          <a:p>
            <a:pPr marL="1085850" lvl="2" indent="-171450">
              <a:buFont typeface="Arial"/>
              <a:buChar char="•"/>
            </a:pPr>
            <a:r>
              <a:rPr lang="en-US" sz="1100" dirty="0">
                <a:solidFill>
                  <a:srgbClr val="000000"/>
                </a:solidFill>
                <a:latin typeface="+mj-lt"/>
              </a:rPr>
              <a:t>cervical motion tenderness;</a:t>
            </a:r>
          </a:p>
          <a:p>
            <a:pPr marL="1085850" lvl="2" indent="-171450">
              <a:buFont typeface="Arial"/>
              <a:buChar char="•"/>
            </a:pPr>
            <a:r>
              <a:rPr lang="en-US" sz="1100" dirty="0">
                <a:solidFill>
                  <a:srgbClr val="000000"/>
                </a:solidFill>
                <a:latin typeface="+mj-lt"/>
              </a:rPr>
              <a:t>uterine tenderness;</a:t>
            </a:r>
          </a:p>
          <a:p>
            <a:pPr marL="1085850" lvl="2" indent="-171450">
              <a:buFont typeface="Arial"/>
              <a:buChar char="•"/>
            </a:pPr>
            <a:r>
              <a:rPr lang="en-US" sz="1100" dirty="0">
                <a:solidFill>
                  <a:srgbClr val="000000"/>
                </a:solidFill>
                <a:latin typeface="+mj-lt"/>
              </a:rPr>
              <a:t>adnexal tenderness.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solidFill>
                <a:srgbClr val="000000"/>
              </a:solidFill>
              <a:latin typeface="+mj-lt"/>
            </a:endParaRPr>
          </a:p>
          <a:p>
            <a:r>
              <a:rPr lang="en-US" sz="1100" b="1" dirty="0">
                <a:solidFill>
                  <a:srgbClr val="000000"/>
                </a:solidFill>
                <a:latin typeface="+mj-lt"/>
              </a:rPr>
              <a:t>Reference:</a:t>
            </a:r>
          </a:p>
          <a:p>
            <a:pPr marL="228600" indent="-228600">
              <a:buFont typeface="+mj-lt"/>
              <a:buAutoNum type="arabicPeriod"/>
            </a:pPr>
            <a:r>
              <a:rPr lang="en-US" sz="1100" dirty="0">
                <a:solidFill>
                  <a:srgbClr val="000000"/>
                </a:solidFill>
                <a:latin typeface="+mj-lt"/>
              </a:rPr>
              <a:t>Centers for Disease Control and Prevention</a:t>
            </a:r>
            <a:r>
              <a:rPr lang="en-US" sz="1100" baseline="0" dirty="0">
                <a:solidFill>
                  <a:srgbClr val="000000"/>
                </a:solidFill>
                <a:latin typeface="+mj-lt"/>
              </a:rPr>
              <a:t> 2015 STD Treatment Guidelines. Pelvic Inflammatory Disease. Accessed at: http://www.cdc.gov/std/tg2015/pid.htm on 12</a:t>
            </a:r>
            <a:r>
              <a:rPr lang="en-US" sz="1100" baseline="30000" dirty="0">
                <a:solidFill>
                  <a:srgbClr val="000000"/>
                </a:solidFill>
                <a:latin typeface="+mj-lt"/>
              </a:rPr>
              <a:t>th</a:t>
            </a:r>
            <a:r>
              <a:rPr lang="en-US" sz="1100" baseline="0" dirty="0">
                <a:solidFill>
                  <a:srgbClr val="000000"/>
                </a:solidFill>
                <a:latin typeface="+mj-lt"/>
              </a:rPr>
              <a:t> April 2016.</a:t>
            </a:r>
            <a:endParaRPr lang="en-US" sz="1100" dirty="0">
              <a:solidFill>
                <a:srgbClr val="000000"/>
              </a:solidFill>
              <a:latin typeface="+mj-lt"/>
            </a:endParaRPr>
          </a:p>
        </p:txBody>
      </p:sp>
      <p:sp>
        <p:nvSpPr>
          <p:cNvPr id="4" name="Slide Number Placeholder 3"/>
          <p:cNvSpPr>
            <a:spLocks noGrp="1"/>
          </p:cNvSpPr>
          <p:nvPr>
            <p:ph type="sldNum" sz="quarter" idx="10"/>
          </p:nvPr>
        </p:nvSpPr>
        <p:spPr/>
        <p:txBody>
          <a:bodyPr/>
          <a:lstStyle/>
          <a:p>
            <a:pPr>
              <a:defRPr/>
            </a:pPr>
            <a:fld id="{55E4EACD-0B83-40DC-82F9-496B5D720BBF}" type="slidenum">
              <a:rPr lang="en-GB" smtClean="0"/>
              <a:pPr>
                <a:defRPr/>
              </a:pPr>
              <a:t>7</a:t>
            </a:fld>
            <a:endParaRPr lang="en-GB" dirty="0"/>
          </a:p>
        </p:txBody>
      </p:sp>
    </p:spTree>
    <p:extLst>
      <p:ext uri="{BB962C8B-B14F-4D97-AF65-F5344CB8AC3E}">
        <p14:creationId xmlns:p14="http://schemas.microsoft.com/office/powerpoint/2010/main" val="123027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rgbClr val="000000"/>
                </a:solidFill>
                <a:latin typeface="+mj-lt"/>
              </a:rPr>
              <a:t>Speaker</a:t>
            </a:r>
            <a:r>
              <a:rPr lang="en-US" sz="1100" b="1" baseline="0" dirty="0">
                <a:solidFill>
                  <a:srgbClr val="000000"/>
                </a:solidFill>
                <a:latin typeface="+mj-lt"/>
              </a:rPr>
              <a:t> n</a:t>
            </a:r>
            <a:r>
              <a:rPr lang="en-US" sz="1100" b="1" dirty="0">
                <a:solidFill>
                  <a:srgbClr val="000000"/>
                </a:solidFill>
                <a:latin typeface="+mj-lt"/>
              </a:rPr>
              <a:t>otes: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100" dirty="0">
                <a:solidFill>
                  <a:srgbClr val="000000"/>
                </a:solidFill>
                <a:latin typeface="+mj-lt"/>
              </a:rPr>
              <a:t>If diagnosed at an early stage, PID can be treated easily and effectively.</a:t>
            </a:r>
            <a:r>
              <a:rPr lang="en-US" sz="1100" baseline="30000" dirty="0">
                <a:solidFill>
                  <a:srgbClr val="000000"/>
                </a:solidFill>
                <a:latin typeface="+mj-lt"/>
              </a:rPr>
              <a:t>1</a:t>
            </a:r>
          </a:p>
          <a:p>
            <a:pPr marL="171450" indent="-171450">
              <a:buFont typeface="Arial"/>
              <a:buChar char="•"/>
            </a:pPr>
            <a:r>
              <a:rPr lang="en-US" sz="1100" dirty="0">
                <a:solidFill>
                  <a:srgbClr val="000000"/>
                </a:solidFill>
                <a:latin typeface="+mj-lt"/>
              </a:rPr>
              <a:t>PID treatment regimens must provide empiric, broad spectrum coverage of likely pathogens (including </a:t>
            </a:r>
            <a:r>
              <a:rPr lang="en-US" sz="1100" i="1" dirty="0">
                <a:solidFill>
                  <a:srgbClr val="000000"/>
                </a:solidFill>
                <a:latin typeface="+mj-lt"/>
              </a:rPr>
              <a:t>N. gonorrhoeae </a:t>
            </a:r>
            <a:r>
              <a:rPr lang="en-US" sz="1100" dirty="0">
                <a:solidFill>
                  <a:srgbClr val="000000"/>
                </a:solidFill>
                <a:latin typeface="+mj-lt"/>
              </a:rPr>
              <a:t>and </a:t>
            </a:r>
            <a:r>
              <a:rPr lang="en-US" sz="1100" i="1" dirty="0">
                <a:solidFill>
                  <a:srgbClr val="000000"/>
                </a:solidFill>
                <a:latin typeface="+mj-lt"/>
              </a:rPr>
              <a:t>C. trachomatis</a:t>
            </a:r>
            <a:r>
              <a:rPr lang="en-US" sz="1100" dirty="0">
                <a:solidFill>
                  <a:srgbClr val="000000"/>
                </a:solidFill>
                <a:latin typeface="+mj-lt"/>
              </a:rPr>
              <a:t>).</a:t>
            </a:r>
            <a:r>
              <a:rPr lang="en-US" sz="1100" baseline="30000" dirty="0">
                <a:solidFill>
                  <a:srgbClr val="000000"/>
                </a:solidFill>
                <a:latin typeface="+mj-lt"/>
              </a:rPr>
              <a:t>2</a:t>
            </a:r>
            <a:endParaRPr lang="en-US" sz="1100" dirty="0">
              <a:solidFill>
                <a:srgbClr val="000000"/>
              </a:solidFill>
              <a:latin typeface="+mj-lt"/>
            </a:endParaRPr>
          </a:p>
          <a:p>
            <a:pPr marL="171450" indent="-171450">
              <a:buFont typeface="Arial"/>
              <a:buChar char="•"/>
            </a:pPr>
            <a:r>
              <a:rPr lang="en-US" sz="1100" dirty="0">
                <a:solidFill>
                  <a:srgbClr val="000000"/>
                </a:solidFill>
                <a:latin typeface="+mj-lt"/>
              </a:rPr>
              <a:t>Treatment should be started quickly to prevent long-term sequelae.</a:t>
            </a:r>
            <a:r>
              <a:rPr lang="en-US" sz="1100" baseline="30000" dirty="0">
                <a:solidFill>
                  <a:srgbClr val="000000"/>
                </a:solidFill>
                <a:latin typeface="+mj-lt"/>
              </a:rPr>
              <a:t>2</a:t>
            </a:r>
            <a:r>
              <a:rPr lang="en-US" sz="1100" dirty="0">
                <a:solidFill>
                  <a:srgbClr val="000000"/>
                </a:solidFill>
                <a:latin typeface="+mj-lt"/>
              </a:rPr>
              <a:t> </a:t>
            </a:r>
          </a:p>
          <a:p>
            <a:pPr marL="171450" indent="-171450">
              <a:buFont typeface="Arial"/>
              <a:buChar char="•"/>
            </a:pPr>
            <a:r>
              <a:rPr lang="en-US" sz="1100" dirty="0">
                <a:solidFill>
                  <a:srgbClr val="000000"/>
                </a:solidFill>
                <a:latin typeface="+mj-lt"/>
              </a:rPr>
              <a:t>In mild or moderate PID, parenteral and oral regimens appear to have similar efficacy.</a:t>
            </a:r>
            <a:r>
              <a:rPr lang="en-US" sz="1100" baseline="30000" dirty="0">
                <a:solidFill>
                  <a:srgbClr val="000000"/>
                </a:solidFill>
                <a:latin typeface="+mj-lt"/>
              </a:rPr>
              <a:t>2</a:t>
            </a:r>
          </a:p>
          <a:p>
            <a:pPr marL="171450" indent="-171450">
              <a:buFont typeface="Arial"/>
              <a:buChar char="•"/>
            </a:pPr>
            <a:r>
              <a:rPr lang="en-US" sz="1100" dirty="0">
                <a:solidFill>
                  <a:srgbClr val="000000"/>
                </a:solidFill>
                <a:latin typeface="+mj-lt"/>
              </a:rPr>
              <a:t>Consider local microbial sensitivity patterns, availability, cost, and patient acceptance.</a:t>
            </a:r>
            <a:r>
              <a:rPr lang="en-US" sz="1100" baseline="30000" dirty="0">
                <a:solidFill>
                  <a:srgbClr val="000000"/>
                </a:solidFill>
                <a:latin typeface="+mj-lt"/>
              </a:rPr>
              <a:t>2,3</a:t>
            </a:r>
            <a:endParaRPr lang="en-US" sz="1100" dirty="0">
              <a:solidFill>
                <a:srgbClr val="000000"/>
              </a:solidFill>
              <a:latin typeface="+mj-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solidFill>
                <a:srgbClr val="000000"/>
              </a:solidFill>
              <a:latin typeface="+mj-lt"/>
            </a:endParaRPr>
          </a:p>
          <a:p>
            <a:r>
              <a:rPr lang="en-US" sz="1100" b="1" dirty="0">
                <a:solidFill>
                  <a:srgbClr val="000000"/>
                </a:solidFill>
                <a:latin typeface="+mj-lt"/>
              </a:rPr>
              <a:t>References:</a:t>
            </a:r>
          </a:p>
          <a:p>
            <a:pPr marL="228600" indent="-228600">
              <a:buAutoNum type="arabicPeriod"/>
            </a:pPr>
            <a:r>
              <a:rPr lang="en-GB" sz="1100" dirty="0">
                <a:latin typeface="+mj-lt"/>
              </a:rPr>
              <a:t>Black A. et al. Canadian Contraception Consensus (Part 3 of 4): Chapter</a:t>
            </a:r>
            <a:r>
              <a:rPr lang="en-GB" sz="1100" baseline="0" dirty="0">
                <a:latin typeface="+mj-lt"/>
              </a:rPr>
              <a:t> 7 – Intrauterine Contraception.</a:t>
            </a:r>
            <a:r>
              <a:rPr lang="en-GB" sz="1100" dirty="0">
                <a:latin typeface="+mj-lt"/>
              </a:rPr>
              <a:t> Obstet Gynaecol Can 2016;38(2):182-222.</a:t>
            </a:r>
            <a:endParaRPr lang="en-US" sz="1100" baseline="0" dirty="0">
              <a:solidFill>
                <a:srgbClr val="000000"/>
              </a:solidFill>
              <a:latin typeface="+mj-lt"/>
            </a:endParaRPr>
          </a:p>
          <a:p>
            <a:pPr marL="228600" indent="-228600">
              <a:buAutoNum type="arabicPeriod"/>
            </a:pPr>
            <a:r>
              <a:rPr lang="en-US" sz="1100" dirty="0">
                <a:solidFill>
                  <a:srgbClr val="000000"/>
                </a:solidFill>
                <a:latin typeface="+mj-lt"/>
              </a:rPr>
              <a:t>Centers for Disease Control and Prevention</a:t>
            </a:r>
            <a:r>
              <a:rPr lang="en-US" sz="1100" baseline="0" dirty="0">
                <a:solidFill>
                  <a:srgbClr val="000000"/>
                </a:solidFill>
                <a:latin typeface="+mj-lt"/>
              </a:rPr>
              <a:t> 2015 STD Treatment Guidelines. Pelvic Inflammatory Disease. Accessed at: http://www.cdc.gov/std/tg2015/pid.htm on 12</a:t>
            </a:r>
            <a:r>
              <a:rPr lang="en-US" sz="1100" baseline="30000" dirty="0">
                <a:solidFill>
                  <a:srgbClr val="000000"/>
                </a:solidFill>
                <a:latin typeface="+mj-lt"/>
              </a:rPr>
              <a:t>th</a:t>
            </a:r>
            <a:r>
              <a:rPr lang="en-US" sz="1100" baseline="0" dirty="0">
                <a:solidFill>
                  <a:srgbClr val="000000"/>
                </a:solidFill>
                <a:latin typeface="+mj-lt"/>
              </a:rPr>
              <a:t> April 2016.</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100" b="0" kern="1200" dirty="0">
                <a:solidFill>
                  <a:srgbClr val="000000"/>
                </a:solidFill>
                <a:effectLst/>
                <a:latin typeface="+mj-lt"/>
              </a:rPr>
              <a:t>2012 European Guideline for the Management of Pelvic Inflammatory Disease.</a:t>
            </a:r>
            <a:r>
              <a:rPr lang="en-US" sz="1100" b="0" kern="1200" baseline="0" dirty="0">
                <a:solidFill>
                  <a:srgbClr val="000000"/>
                </a:solidFill>
                <a:effectLst/>
                <a:latin typeface="+mj-lt"/>
              </a:rPr>
              <a:t> </a:t>
            </a:r>
            <a:r>
              <a:rPr lang="en-US" sz="1100" baseline="0" dirty="0">
                <a:solidFill>
                  <a:srgbClr val="000000"/>
                </a:solidFill>
                <a:latin typeface="+mj-lt"/>
              </a:rPr>
              <a:t>Accessed at: http://www.iusti.org/regions/europe/pdf/2012/PID_Treatment_Guidelines-Europe2012v5.pdf on 12</a:t>
            </a:r>
            <a:r>
              <a:rPr lang="en-US" sz="1100" baseline="30000" dirty="0">
                <a:solidFill>
                  <a:srgbClr val="000000"/>
                </a:solidFill>
                <a:latin typeface="+mj-lt"/>
              </a:rPr>
              <a:t>th</a:t>
            </a:r>
            <a:r>
              <a:rPr lang="en-US" sz="1100" baseline="0" dirty="0">
                <a:solidFill>
                  <a:srgbClr val="000000"/>
                </a:solidFill>
                <a:latin typeface="+mj-lt"/>
              </a:rPr>
              <a:t> April 2016.</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55E4EACD-0B83-40DC-82F9-496B5D720BBF}" type="slidenum">
              <a:rPr lang="en-GB" smtClean="0"/>
              <a:pPr>
                <a:defRPr/>
              </a:pPr>
              <a:t>8</a:t>
            </a:fld>
            <a:endParaRPr lang="en-GB" dirty="0"/>
          </a:p>
        </p:txBody>
      </p:sp>
    </p:spTree>
    <p:extLst>
      <p:ext uri="{BB962C8B-B14F-4D97-AF65-F5344CB8AC3E}">
        <p14:creationId xmlns:p14="http://schemas.microsoft.com/office/powerpoint/2010/main" val="123027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p:spPr>
        <p:txBody>
          <a:bodyPr/>
          <a:lstStyle/>
          <a:p>
            <a:r>
              <a:rPr lang="en-US" sz="1100" b="1" dirty="0">
                <a:solidFill>
                  <a:srgbClr val="000000"/>
                </a:solidFill>
                <a:latin typeface="+mj-lt"/>
                <a:ea typeface="ＭＳ Ｐゴシック" pitchFamily="34" charset="-128"/>
              </a:rPr>
              <a:t>Speaker notes:</a:t>
            </a:r>
          </a:p>
          <a:p>
            <a:pPr marL="457200" indent="-457200">
              <a:spcBef>
                <a:spcPct val="20000"/>
              </a:spcBef>
              <a:buFont typeface="Arial"/>
              <a:buChar char="•"/>
            </a:pPr>
            <a:r>
              <a:rPr lang="en-US" sz="1100" dirty="0">
                <a:solidFill>
                  <a:srgbClr val="000000"/>
                </a:solidFill>
                <a:latin typeface="+mj-lt"/>
              </a:rPr>
              <a:t>This review aims to:</a:t>
            </a:r>
          </a:p>
          <a:p>
            <a:pPr marL="654050" lvl="1" indent="-171450">
              <a:spcBef>
                <a:spcPct val="20000"/>
              </a:spcBef>
              <a:buFont typeface="Arial"/>
              <a:buChar char="•"/>
            </a:pPr>
            <a:r>
              <a:rPr lang="en-US" sz="1100" dirty="0">
                <a:solidFill>
                  <a:srgbClr val="000000"/>
                </a:solidFill>
                <a:latin typeface="+mj-lt"/>
              </a:rPr>
              <a:t>Address HCP questions or concerns about PID in women using IUC;</a:t>
            </a:r>
          </a:p>
          <a:p>
            <a:pPr marL="654050" lvl="1" indent="-171450">
              <a:spcBef>
                <a:spcPct val="20000"/>
              </a:spcBef>
              <a:buFont typeface="Arial"/>
              <a:buChar char="•"/>
            </a:pPr>
            <a:r>
              <a:rPr lang="en-US" sz="1100" dirty="0">
                <a:solidFill>
                  <a:srgbClr val="000000"/>
                </a:solidFill>
                <a:latin typeface="+mj-lt"/>
              </a:rPr>
              <a:t>Help HCPs disseminate this information to colleagues who may have questions or concerns. </a:t>
            </a:r>
          </a:p>
          <a:p>
            <a:pPr marL="457200" indent="-457200">
              <a:spcBef>
                <a:spcPct val="20000"/>
              </a:spcBef>
              <a:buFont typeface="Arial"/>
              <a:buChar char="•"/>
            </a:pPr>
            <a:r>
              <a:rPr lang="en-US" sz="1100" dirty="0">
                <a:solidFill>
                  <a:srgbClr val="000000"/>
                </a:solidFill>
                <a:latin typeface="+mj-lt"/>
              </a:rPr>
              <a:t>By</a:t>
            </a:r>
          </a:p>
          <a:p>
            <a:pPr marL="654050" lvl="1" indent="-171450">
              <a:spcBef>
                <a:spcPct val="20000"/>
              </a:spcBef>
              <a:buFont typeface="Arial"/>
              <a:buChar char="•"/>
            </a:pPr>
            <a:r>
              <a:rPr lang="en-US" sz="1100" dirty="0">
                <a:solidFill>
                  <a:srgbClr val="000000"/>
                </a:solidFill>
                <a:latin typeface="+mj-lt"/>
              </a:rPr>
              <a:t>Evaluating and sharing </a:t>
            </a:r>
            <a:r>
              <a:rPr lang="en-GB" sz="1100" dirty="0">
                <a:solidFill>
                  <a:srgbClr val="000000"/>
                </a:solidFill>
                <a:latin typeface="+mj-lt"/>
              </a:rPr>
              <a:t>the most recent clinical data showing the low risk of PID with IUC use;</a:t>
            </a:r>
          </a:p>
          <a:p>
            <a:pPr marL="654050" lvl="1" indent="-171450">
              <a:spcBef>
                <a:spcPct val="20000"/>
              </a:spcBef>
              <a:buFont typeface="Arial"/>
              <a:buChar char="•"/>
            </a:pPr>
            <a:r>
              <a:rPr lang="en-US" sz="1100" dirty="0">
                <a:solidFill>
                  <a:srgbClr val="000000"/>
                </a:solidFill>
                <a:latin typeface="+mj-lt"/>
              </a:rPr>
              <a:t>Exploring the impact of population size, nature and timing of follow-up, and PID definition on PID outcomes data.</a:t>
            </a:r>
          </a:p>
        </p:txBody>
      </p:sp>
      <p:sp>
        <p:nvSpPr>
          <p:cNvPr id="100355" name="Slide Number Placeholder 3"/>
          <p:cNvSpPr>
            <a:spLocks noGrp="1"/>
          </p:cNvSpPr>
          <p:nvPr>
            <p:ph type="sldNum" sz="quarter" idx="5"/>
          </p:nvPr>
        </p:nvSpPr>
        <p:spPr>
          <a:noFill/>
        </p:spPr>
        <p:txBody>
          <a:bodyPr/>
          <a:lstStyle/>
          <a:p>
            <a:fld id="{A89D41A1-FADB-4AB7-B9B6-B6CC37C1878C}" type="slidenum">
              <a:rPr lang="en-GB" smtClean="0">
                <a:ea typeface="ＭＳ Ｐゴシック" pitchFamily="34" charset="-128"/>
              </a:rPr>
              <a:pPr/>
              <a:t>9</a:t>
            </a:fld>
            <a:endParaRPr lang="en-GB" dirty="0">
              <a:ea typeface="ＭＳ Ｐゴシック" pitchFamily="34" charset="-128"/>
            </a:endParaRPr>
          </a:p>
        </p:txBody>
      </p:sp>
    </p:spTree>
    <p:extLst>
      <p:ext uri="{BB962C8B-B14F-4D97-AF65-F5344CB8AC3E}">
        <p14:creationId xmlns:p14="http://schemas.microsoft.com/office/powerpoint/2010/main" val="2984644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RIBBONS_RGB"/>
          <p:cNvPicPr>
            <a:picLocks noChangeAspect="1" noChangeArrowheads="1"/>
          </p:cNvPicPr>
          <p:nvPr/>
        </p:nvPicPr>
        <p:blipFill>
          <a:blip r:embed="rId2" cstate="print">
            <a:extLst>
              <a:ext uri="{28A0092B-C50C-407E-A947-70E740481C1C}">
                <a14:useLocalDpi xmlns:a14="http://schemas.microsoft.com/office/drawing/2010/main" val="0"/>
              </a:ext>
            </a:extLst>
          </a:blip>
          <a:srcRect t="-6243"/>
          <a:stretch>
            <a:fillRect/>
          </a:stretch>
        </p:blipFill>
        <p:spPr bwMode="auto">
          <a:xfrm>
            <a:off x="0" y="2212975"/>
            <a:ext cx="9144000" cy="4645025"/>
          </a:xfrm>
          <a:prstGeom prst="rect">
            <a:avLst/>
          </a:prstGeom>
          <a:noFill/>
          <a:ln w="9525">
            <a:noFill/>
            <a:miter lim="800000"/>
            <a:headEnd/>
            <a:tailEnd/>
          </a:ln>
        </p:spPr>
      </p:pic>
      <p:pic>
        <p:nvPicPr>
          <p:cNvPr id="5" name="Picture 15" descr="INTRA_logo_short_small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19800"/>
            <a:ext cx="1524000" cy="673100"/>
          </a:xfrm>
          <a:prstGeom prst="rect">
            <a:avLst/>
          </a:prstGeom>
          <a:noFill/>
          <a:ln w="9525">
            <a:noFill/>
            <a:miter lim="800000"/>
            <a:headEnd/>
            <a:tailEnd/>
          </a:ln>
        </p:spPr>
      </p:pic>
      <p:sp>
        <p:nvSpPr>
          <p:cNvPr id="3075" name="Rectangle 3"/>
          <p:cNvSpPr>
            <a:spLocks noGrp="1" noChangeArrowheads="1"/>
          </p:cNvSpPr>
          <p:nvPr>
            <p:ph type="subTitle" idx="1"/>
          </p:nvPr>
        </p:nvSpPr>
        <p:spPr>
          <a:xfrm>
            <a:off x="457200" y="1676400"/>
            <a:ext cx="8229600" cy="990600"/>
          </a:xfrm>
        </p:spPr>
        <p:txBody>
          <a:bodyPr/>
          <a:lstStyle>
            <a:lvl1pPr marL="0" indent="0">
              <a:buFont typeface="Wingdings" pitchFamily="112" charset="2"/>
              <a:buNone/>
              <a:defRPr sz="2400"/>
            </a:lvl1pPr>
          </a:lstStyle>
          <a:p>
            <a:r>
              <a:rPr lang="en-US"/>
              <a:t>Click to edit Master subtitle style</a:t>
            </a:r>
            <a:endParaRPr lang="en-GB"/>
          </a:p>
        </p:txBody>
      </p:sp>
      <p:sp>
        <p:nvSpPr>
          <p:cNvPr id="3083" name="Rectangle 11"/>
          <p:cNvSpPr>
            <a:spLocks noGrp="1" noChangeArrowheads="1"/>
          </p:cNvSpPr>
          <p:nvPr>
            <p:ph type="ctrTitle"/>
          </p:nvPr>
        </p:nvSpPr>
        <p:spPr>
          <a:xfrm>
            <a:off x="457200" y="381000"/>
            <a:ext cx="8229600" cy="1219200"/>
          </a:xfrm>
        </p:spPr>
        <p:txBody>
          <a:bodyPr/>
          <a:lstStyle>
            <a:lvl1pPr>
              <a:defRPr/>
            </a:lvl1pPr>
          </a:lstStyle>
          <a:p>
            <a:r>
              <a:rPr lang="en-US"/>
              <a:t>Click to edit Master title style</a:t>
            </a:r>
            <a:endParaRPr lang="en-GB"/>
          </a:p>
        </p:txBody>
      </p:sp>
      <p:sp>
        <p:nvSpPr>
          <p:cNvPr id="6" name="Rectangle 12"/>
          <p:cNvSpPr>
            <a:spLocks noGrp="1" noChangeArrowheads="1"/>
          </p:cNvSpPr>
          <p:nvPr>
            <p:ph type="sldNum" sz="quarter" idx="10"/>
          </p:nvPr>
        </p:nvSpPr>
        <p:spPr>
          <a:xfrm>
            <a:off x="7239000" y="6324600"/>
            <a:ext cx="1219200" cy="304800"/>
          </a:xfrm>
        </p:spPr>
        <p:txBody>
          <a:bodyPr/>
          <a:lstStyle>
            <a:lvl1pPr>
              <a:defRPr/>
            </a:lvl1pPr>
          </a:lstStyle>
          <a:p>
            <a:pPr>
              <a:defRPr/>
            </a:pPr>
            <a:fld id="{F234F420-97D4-4733-8AB5-2F05D275AF4D}" type="slidenum">
              <a:rPr lang="en-GB"/>
              <a:pPr>
                <a:defRPr/>
              </a:pPr>
              <a:t>‹#›</a:t>
            </a:fld>
            <a:endParaRPr lang="en-GB" dirty="0"/>
          </a:p>
        </p:txBody>
      </p:sp>
      <p:sp>
        <p:nvSpPr>
          <p:cNvPr id="7" name="Rectangle 13"/>
          <p:cNvSpPr>
            <a:spLocks noGrp="1" noChangeArrowheads="1"/>
          </p:cNvSpPr>
          <p:nvPr>
            <p:ph type="dt" sz="half" idx="11"/>
          </p:nvPr>
        </p:nvSpPr>
        <p:spPr/>
        <p:txBody>
          <a:bodyPr/>
          <a:lstStyle>
            <a:lvl1pPr>
              <a:defRPr/>
            </a:lvl1pPr>
          </a:lstStyle>
          <a:p>
            <a:pPr>
              <a:defRPr/>
            </a:pPr>
            <a:fld id="{F827E0DB-3A7B-4F68-A48A-72201D0131C6}" type="datetime1">
              <a:rPr lang="en-GB"/>
              <a:pPr>
                <a:defRPr/>
              </a:pPr>
              <a:t>22/11/2017</a:t>
            </a:fld>
            <a:endParaRPr lang="en-GB" dirty="0"/>
          </a:p>
        </p:txBody>
      </p:sp>
      <p:sp>
        <p:nvSpPr>
          <p:cNvPr id="8" name="Rectangle 14"/>
          <p:cNvSpPr>
            <a:spLocks noGrp="1" noChangeArrowheads="1"/>
          </p:cNvSpPr>
          <p:nvPr>
            <p:ph type="ftr" sz="quarter" idx="12"/>
          </p:nvPr>
        </p:nvSpPr>
        <p:spPr>
          <a:xfrm>
            <a:off x="3048000" y="6324600"/>
            <a:ext cx="4191000" cy="304800"/>
          </a:xfrm>
        </p:spPr>
        <p:txBody>
          <a:bodyPr/>
          <a:lstStyle>
            <a:lvl1pPr>
              <a:defRPr dirty="0"/>
            </a:lvl1pPr>
          </a:lstStyle>
          <a:p>
            <a:pPr>
              <a:defRPr/>
            </a:pPr>
            <a:r>
              <a:rPr lang="en-GB" dirty="0"/>
              <a:t>Intra Introduction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2"/>
          <p:cNvSpPr>
            <a:spLocks noGrp="1" noChangeArrowheads="1"/>
          </p:cNvSpPr>
          <p:nvPr>
            <p:ph type="dt" sz="half" idx="10"/>
          </p:nvPr>
        </p:nvSpPr>
        <p:spPr>
          <a:ln/>
        </p:spPr>
        <p:txBody>
          <a:bodyPr/>
          <a:lstStyle>
            <a:lvl1pPr>
              <a:defRPr/>
            </a:lvl1pPr>
          </a:lstStyle>
          <a:p>
            <a:pPr>
              <a:defRPr/>
            </a:pPr>
            <a:fld id="{97B43977-C3C2-43E0-A1D6-0A86D5FE47BA}" type="datetime1">
              <a:rPr lang="en-GB"/>
              <a:pPr>
                <a:defRPr/>
              </a:pPr>
              <a:t>22/11/2017</a:t>
            </a:fld>
            <a:endParaRPr lang="en-GB" dirty="0"/>
          </a:p>
        </p:txBody>
      </p:sp>
      <p:sp>
        <p:nvSpPr>
          <p:cNvPr id="5"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6" name="Rectangle 24"/>
          <p:cNvSpPr>
            <a:spLocks noGrp="1" noChangeArrowheads="1"/>
          </p:cNvSpPr>
          <p:nvPr>
            <p:ph type="sldNum" sz="quarter" idx="12"/>
          </p:nvPr>
        </p:nvSpPr>
        <p:spPr>
          <a:ln/>
        </p:spPr>
        <p:txBody>
          <a:bodyPr/>
          <a:lstStyle>
            <a:lvl1pPr>
              <a:defRPr/>
            </a:lvl1pPr>
          </a:lstStyle>
          <a:p>
            <a:pPr>
              <a:defRPr/>
            </a:pPr>
            <a:fld id="{F6BA73BA-FD37-41C2-AD7C-FEBF29A327FE}"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562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04800"/>
            <a:ext cx="6019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2"/>
          <p:cNvSpPr>
            <a:spLocks noGrp="1" noChangeArrowheads="1"/>
          </p:cNvSpPr>
          <p:nvPr>
            <p:ph type="dt" sz="half" idx="10"/>
          </p:nvPr>
        </p:nvSpPr>
        <p:spPr>
          <a:ln/>
        </p:spPr>
        <p:txBody>
          <a:bodyPr/>
          <a:lstStyle>
            <a:lvl1pPr>
              <a:defRPr/>
            </a:lvl1pPr>
          </a:lstStyle>
          <a:p>
            <a:pPr>
              <a:defRPr/>
            </a:pPr>
            <a:fld id="{B0032B56-BAD3-4817-A125-272BA2C91CC5}" type="datetime1">
              <a:rPr lang="en-GB"/>
              <a:pPr>
                <a:defRPr/>
              </a:pPr>
              <a:t>22/11/2017</a:t>
            </a:fld>
            <a:endParaRPr lang="en-GB" dirty="0"/>
          </a:p>
        </p:txBody>
      </p:sp>
      <p:sp>
        <p:nvSpPr>
          <p:cNvPr id="5"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6" name="Rectangle 24"/>
          <p:cNvSpPr>
            <a:spLocks noGrp="1" noChangeArrowheads="1"/>
          </p:cNvSpPr>
          <p:nvPr>
            <p:ph type="sldNum" sz="quarter" idx="12"/>
          </p:nvPr>
        </p:nvSpPr>
        <p:spPr>
          <a:ln/>
        </p:spPr>
        <p:txBody>
          <a:bodyPr/>
          <a:lstStyle>
            <a:lvl1pPr>
              <a:defRPr/>
            </a:lvl1pPr>
          </a:lstStyle>
          <a:p>
            <a:pPr>
              <a:defRPr/>
            </a:pPr>
            <a:fld id="{811AA017-72BC-4CC7-AD22-7C2B3711388A}"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rgbClr val="000000"/>
              </a:solidFill>
            </a:endParaRPr>
          </a:p>
        </p:txBody>
      </p:sp>
      <p:grpSp>
        <p:nvGrpSpPr>
          <p:cNvPr id="5" name="Group 9"/>
          <p:cNvGrpSpPr>
            <a:grpSpLocks/>
          </p:cNvGrpSpPr>
          <p:nvPr userDrawn="1"/>
        </p:nvGrpSpPr>
        <p:grpSpPr bwMode="auto">
          <a:xfrm>
            <a:off x="7208838" y="300038"/>
            <a:ext cx="836612" cy="638175"/>
            <a:chOff x="3532" y="2185"/>
            <a:chExt cx="527" cy="402"/>
          </a:xfrm>
        </p:grpSpPr>
        <p:sp>
          <p:nvSpPr>
            <p:cNvPr id="6"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dirty="0">
                <a:solidFill>
                  <a:srgbClr val="000000"/>
                </a:solidFill>
                <a:latin typeface="Arial"/>
                <a:ea typeface="+mn-ea"/>
              </a:endParaRPr>
            </a:p>
          </p:txBody>
        </p:sp>
        <p:pic>
          <p:nvPicPr>
            <p:cNvPr id="7" name="Picture 11" descr="bayer-kre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
        <p:nvSpPr>
          <p:cNvPr id="2" name="Title 1"/>
          <p:cNvSpPr>
            <a:spLocks noGrp="1"/>
          </p:cNvSpPr>
          <p:nvPr>
            <p:ph type="ctrTitle"/>
          </p:nvPr>
        </p:nvSpPr>
        <p:spPr bwMode="gray">
          <a:xfrm>
            <a:off x="323530" y="2205039"/>
            <a:ext cx="8496943" cy="1584002"/>
          </a:xfrm>
        </p:spPr>
        <p:txBody>
          <a:bodyPr/>
          <a:lstStyle>
            <a:lvl1pPr>
              <a:defRPr sz="3800" cap="all" baseline="0">
                <a:solidFill>
                  <a:schemeClr val="tx2"/>
                </a:solidFill>
                <a:latin typeface="Arial" pitchFamily="34" charset="0"/>
              </a:defRPr>
            </a:lvl1pPr>
          </a:lstStyle>
          <a:p>
            <a:r>
              <a:rPr lang="en-US" dirty="0"/>
              <a:t>Titelmasterformat durch Klicken bearbeiten</a:t>
            </a:r>
          </a:p>
        </p:txBody>
      </p:sp>
      <p:sp>
        <p:nvSpPr>
          <p:cNvPr id="3" name="Subtitle 2"/>
          <p:cNvSpPr>
            <a:spLocks noGrp="1"/>
          </p:cNvSpPr>
          <p:nvPr>
            <p:ph type="subTitle" idx="1"/>
          </p:nvPr>
        </p:nvSpPr>
        <p:spPr bwMode="gray">
          <a:xfrm>
            <a:off x="323533" y="3861049"/>
            <a:ext cx="8496944" cy="1439615"/>
          </a:xfrm>
        </p:spPr>
        <p:txBody>
          <a:bodyPr/>
          <a:lstStyle>
            <a:lvl1pPr marL="0" indent="0" algn="l">
              <a:spcBef>
                <a:spcPts val="300"/>
              </a:spcBef>
              <a:spcAft>
                <a:spcPts val="0"/>
              </a:spcAft>
              <a:buNone/>
              <a:defRPr sz="2000">
                <a:solidFill>
                  <a:schemeClr val="tx2"/>
                </a:solidFill>
                <a:latin typeface="Arial" pitchFamily="34" charset="0"/>
                <a:cs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Formatvorlage des Untertitelmasters durch Klicken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23850" y="908050"/>
            <a:ext cx="215900" cy="5689600"/>
            <a:chOff x="-540710" y="908650"/>
            <a:chExt cx="432060" cy="5688790"/>
          </a:xfrm>
        </p:grpSpPr>
        <p:cxnSp>
          <p:nvCxnSpPr>
            <p:cNvPr id="7" name="Gerade Verbindung 10"/>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13"/>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5"/>
          <p:cNvGrpSpPr>
            <a:grpSpLocks/>
          </p:cNvGrpSpPr>
          <p:nvPr userDrawn="1"/>
        </p:nvGrpSpPr>
        <p:grpSpPr bwMode="auto">
          <a:xfrm>
            <a:off x="323850" y="-315913"/>
            <a:ext cx="8496300" cy="215900"/>
            <a:chOff x="323850" y="-531550"/>
            <a:chExt cx="8496740" cy="432060"/>
          </a:xfrm>
        </p:grpSpPr>
        <p:cxnSp>
          <p:nvCxnSpPr>
            <p:cNvPr id="13"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7"/>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8"/>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9"/>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0"/>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1"/>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2"/>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3"/>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4"/>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5"/>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6"/>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8"/>
          <p:cNvGrpSpPr>
            <a:grpSpLocks/>
          </p:cNvGrpSpPr>
          <p:nvPr userDrawn="1"/>
        </p:nvGrpSpPr>
        <p:grpSpPr bwMode="auto">
          <a:xfrm>
            <a:off x="323850" y="6958013"/>
            <a:ext cx="8496300" cy="215900"/>
            <a:chOff x="323850" y="-531550"/>
            <a:chExt cx="8496740" cy="432060"/>
          </a:xfrm>
        </p:grpSpPr>
        <p:cxnSp>
          <p:nvCxnSpPr>
            <p:cNvPr id="26"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0"/>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1"/>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2"/>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4"/>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5"/>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6"/>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7"/>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8"/>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9"/>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41"/>
          <p:cNvGrpSpPr>
            <a:grpSpLocks/>
          </p:cNvGrpSpPr>
          <p:nvPr userDrawn="1"/>
        </p:nvGrpSpPr>
        <p:grpSpPr bwMode="auto">
          <a:xfrm>
            <a:off x="9251950" y="908050"/>
            <a:ext cx="217488" cy="5689600"/>
            <a:chOff x="-540710" y="908650"/>
            <a:chExt cx="432060" cy="5688790"/>
          </a:xfrm>
        </p:grpSpPr>
        <p:cxnSp>
          <p:nvCxnSpPr>
            <p:cNvPr id="39" name="Gerade Verbindung 42"/>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5"/>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6"/>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7"/>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8"/>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9"/>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0"/>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51"/>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52"/>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53"/>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4"/>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rgbClr val="000000"/>
              </a:solidFill>
            </a:endParaRPr>
          </a:p>
        </p:txBody>
      </p:sp>
      <p:sp>
        <p:nvSpPr>
          <p:cNvPr id="68" name="Picture Placeholder 67"/>
          <p:cNvSpPr>
            <a:spLocks noGrp="1"/>
          </p:cNvSpPr>
          <p:nvPr>
            <p:ph type="pic" sz="quarter" idx="12"/>
          </p:nvPr>
        </p:nvSpPr>
        <p:spPr bwMode="gray">
          <a:xfrm>
            <a:off x="323532" y="1123950"/>
            <a:ext cx="8496944" cy="5473402"/>
          </a:xfrm>
          <a:noFill/>
        </p:spPr>
        <p:txBody>
          <a:bodyPr/>
          <a:lstStyle>
            <a:lvl1pPr marL="0" indent="0">
              <a:buNone/>
              <a:defRPr>
                <a:latin typeface="Arial" pitchFamily="34" charset="0"/>
                <a:cs typeface="Arial" pitchFamily="34" charset="0"/>
              </a:defRPr>
            </a:lvl1pPr>
          </a:lstStyle>
          <a:p>
            <a:pPr lvl="0"/>
            <a:endParaRPr lang="en-GB" noProof="0" dirty="0"/>
          </a:p>
        </p:txBody>
      </p:sp>
      <p:sp>
        <p:nvSpPr>
          <p:cNvPr id="2" name="Title 1"/>
          <p:cNvSpPr>
            <a:spLocks noGrp="1"/>
          </p:cNvSpPr>
          <p:nvPr>
            <p:ph type="ctrTitle"/>
          </p:nvPr>
        </p:nvSpPr>
        <p:spPr bwMode="gray">
          <a:xfrm>
            <a:off x="467544" y="2420889"/>
            <a:ext cx="8208912" cy="1368152"/>
          </a:xfrm>
        </p:spPr>
        <p:txBody>
          <a:bodyPr/>
          <a:lstStyle>
            <a:lvl1pPr>
              <a:defRPr sz="4000" cap="all" baseline="0">
                <a:solidFill>
                  <a:schemeClr val="bg1"/>
                </a:solidFill>
                <a:latin typeface="Arial" pitchFamily="34" charset="0"/>
              </a:defRPr>
            </a:lvl1pPr>
          </a:lstStyle>
          <a:p>
            <a:r>
              <a:rPr lang="en-US" dirty="0"/>
              <a:t>Click to edit Master title style</a:t>
            </a:r>
          </a:p>
        </p:txBody>
      </p:sp>
      <p:sp>
        <p:nvSpPr>
          <p:cNvPr id="3" name="Subtitle 2"/>
          <p:cNvSpPr>
            <a:spLocks noGrp="1"/>
          </p:cNvSpPr>
          <p:nvPr>
            <p:ph type="subTitle" idx="1"/>
          </p:nvPr>
        </p:nvSpPr>
        <p:spPr bwMode="gray">
          <a:xfrm>
            <a:off x="467549" y="3861048"/>
            <a:ext cx="8208913" cy="1512168"/>
          </a:xfrm>
        </p:spPr>
        <p:txBody>
          <a:bodyPr/>
          <a:lstStyle>
            <a:lvl1pPr marL="0" indent="0" algn="l">
              <a:spcBef>
                <a:spcPts val="300"/>
              </a:spcBef>
              <a:spcAft>
                <a:spcPts val="0"/>
              </a:spcAft>
              <a:buNone/>
              <a:defRPr sz="2000">
                <a:solidFill>
                  <a:schemeClr val="bg1"/>
                </a:solidFill>
                <a:latin typeface="Arial" pitchFamily="34" charset="0"/>
                <a:cs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Formatvorlage des Untertitelmasters durch Klicken bearbeiten</a:t>
            </a:r>
          </a:p>
        </p:txBody>
      </p:sp>
      <p:sp>
        <p:nvSpPr>
          <p:cNvPr id="58" name="Text Placeholder 10"/>
          <p:cNvSpPr>
            <a:spLocks noGrp="1"/>
          </p:cNvSpPr>
          <p:nvPr>
            <p:ph type="body" sz="quarter" idx="10"/>
          </p:nvPr>
        </p:nvSpPr>
        <p:spPr bwMode="gray">
          <a:xfrm>
            <a:off x="467435" y="6237312"/>
            <a:ext cx="8209140" cy="216024"/>
          </a:xfrm>
        </p:spPr>
        <p:txBody>
          <a:bodyPr tIns="0" anchor="b"/>
          <a:lstStyle>
            <a:lvl1pPr marL="0" indent="0">
              <a:spcBef>
                <a:spcPts val="0"/>
              </a:spcBef>
              <a:spcAft>
                <a:spcPts val="0"/>
              </a:spcAft>
              <a:buFontTx/>
              <a:buNone/>
              <a:defRPr sz="120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Textmasterformate durch Klicken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7208838" y="300038"/>
            <a:ext cx="836612" cy="638175"/>
            <a:chOff x="3532" y="2185"/>
            <a:chExt cx="527" cy="402"/>
          </a:xfrm>
        </p:grpSpPr>
        <p:sp>
          <p:nvSpPr>
            <p:cNvPr id="6"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dirty="0">
                <a:solidFill>
                  <a:srgbClr val="000000"/>
                </a:solidFill>
                <a:latin typeface="Arial"/>
                <a:ea typeface="+mn-ea"/>
              </a:endParaRPr>
            </a:p>
          </p:txBody>
        </p:sp>
        <p:pic>
          <p:nvPicPr>
            <p:cNvPr id="7" name="Picture 11" descr="bayer-kre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
        <p:nvSpPr>
          <p:cNvPr id="3" name="Content Placeholder 2"/>
          <p:cNvSpPr>
            <a:spLocks noGrp="1"/>
          </p:cNvSpPr>
          <p:nvPr>
            <p:ph idx="1"/>
          </p:nvPr>
        </p:nvSpPr>
        <p:spPr bwMode="gray">
          <a:xfrm>
            <a:off x="323532" y="1052736"/>
            <a:ext cx="8496944" cy="5328592"/>
          </a:xfrm>
        </p:spPr>
        <p:txBody>
          <a:bodyPr/>
          <a:lstStyle>
            <a:lvl1pPr marL="359991" indent="-359991">
              <a:spcBef>
                <a:spcPts val="1200"/>
              </a:spcBef>
              <a:spcAft>
                <a:spcPts val="0"/>
              </a:spcAft>
              <a:buClr>
                <a:schemeClr val="tx2"/>
              </a:buClr>
              <a:buFont typeface="+mj-lt"/>
              <a:buAutoNum type="arabicPeriod"/>
              <a:defRPr sz="1800">
                <a:latin typeface="Arial" pitchFamily="34" charset="0"/>
                <a:cs typeface="Arial" pitchFamily="34" charset="0"/>
              </a:defRPr>
            </a:lvl1pPr>
            <a:lvl2pPr marL="359991" indent="0">
              <a:spcBef>
                <a:spcPts val="300"/>
              </a:spcBef>
              <a:spcAft>
                <a:spcPts val="1200"/>
              </a:spcAft>
              <a:buClr>
                <a:schemeClr val="bg2"/>
              </a:buClr>
              <a:buFont typeface="+mj-lt"/>
              <a:buNone/>
              <a:defRPr sz="1800">
                <a:solidFill>
                  <a:schemeClr val="tx1"/>
                </a:solidFill>
                <a:latin typeface="Arial" pitchFamily="34" charset="0"/>
                <a:cs typeface="Arial" pitchFamily="34" charset="0"/>
              </a:defRPr>
            </a:lvl2pPr>
            <a:lvl3pPr marL="359991" indent="0">
              <a:spcAft>
                <a:spcPts val="1200"/>
              </a:spcAft>
              <a:buFontTx/>
              <a:buNone/>
              <a:defRPr sz="1800">
                <a:solidFill>
                  <a:schemeClr val="bg2"/>
                </a:solidFill>
                <a:latin typeface="Arial" pitchFamily="34" charset="0"/>
                <a:cs typeface="Arial" pitchFamily="34" charset="0"/>
              </a:defRPr>
            </a:lvl3pPr>
            <a:lvl4pPr marL="359991" indent="0">
              <a:spcAft>
                <a:spcPts val="1200"/>
              </a:spcAft>
              <a:buFontTx/>
              <a:buNone/>
              <a:defRPr sz="1800">
                <a:solidFill>
                  <a:schemeClr val="bg2"/>
                </a:solidFill>
              </a:defRPr>
            </a:lvl4pPr>
            <a:lvl5pPr marL="359991" indent="0">
              <a:spcAft>
                <a:spcPts val="1200"/>
              </a:spcAft>
              <a:buFontTx/>
              <a:buNone/>
              <a:defRPr sz="1800" b="0">
                <a:solidFill>
                  <a:schemeClr val="bg2"/>
                </a:solidFill>
              </a:defRPr>
            </a:lvl5pPr>
            <a:lvl6pPr marL="359991" indent="0">
              <a:spcAft>
                <a:spcPts val="1200"/>
              </a:spcAft>
              <a:buFontTx/>
              <a:buNone/>
              <a:defRPr sz="1800">
                <a:solidFill>
                  <a:schemeClr val="bg2"/>
                </a:solidFill>
              </a:defRPr>
            </a:lvl6pPr>
            <a:lvl7pPr marL="359991" indent="0">
              <a:spcAft>
                <a:spcPts val="1200"/>
              </a:spcAft>
              <a:buFontTx/>
              <a:buNone/>
              <a:defRPr sz="1800">
                <a:solidFill>
                  <a:schemeClr val="bg2"/>
                </a:solidFill>
              </a:defRPr>
            </a:lvl7pPr>
            <a:lvl8pPr marL="359991" indent="0">
              <a:spcAft>
                <a:spcPts val="1200"/>
              </a:spcAft>
              <a:buFontTx/>
              <a:buNone/>
              <a:defRPr sz="1800">
                <a:solidFill>
                  <a:schemeClr val="bg2"/>
                </a:solidFill>
              </a:defRPr>
            </a:lvl8pPr>
            <a:lvl9pPr marL="359991" indent="0">
              <a:spcAft>
                <a:spcPts val="1200"/>
              </a:spcAft>
              <a:buFontTx/>
              <a:buNone/>
              <a:defRPr sz="1800">
                <a:solidFill>
                  <a:schemeClr val="bg2"/>
                </a:solidFill>
              </a:defRPr>
            </a:lvl9pPr>
          </a:lstStyle>
          <a:p>
            <a:pPr lvl="0"/>
            <a:r>
              <a:rPr lang="en-US" dirty="0"/>
              <a:t>Textmasterformate durch Klicken bearbeiten</a:t>
            </a:r>
          </a:p>
          <a:p>
            <a:pPr lvl="1"/>
            <a:r>
              <a:rPr lang="en-US" dirty="0"/>
              <a:t>Zweite Ebene</a:t>
            </a:r>
          </a:p>
          <a:p>
            <a:pPr lvl="2"/>
            <a:r>
              <a:rPr lang="en-US" dirty="0"/>
              <a:t>Dritte Ebene</a:t>
            </a:r>
          </a:p>
        </p:txBody>
      </p:sp>
      <p:sp>
        <p:nvSpPr>
          <p:cNvPr id="4" name="Title 3"/>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
        <p:nvSpPr>
          <p:cNvPr id="8" name="Foliennummernplatzhalter 5"/>
          <p:cNvSpPr>
            <a:spLocks noGrp="1"/>
          </p:cNvSpPr>
          <p:nvPr>
            <p:ph type="sldNum" sz="quarter" idx="10"/>
          </p:nvPr>
        </p:nvSpPr>
        <p:spPr>
          <a:xfrm>
            <a:off x="7521575" y="6597650"/>
            <a:ext cx="1298575" cy="1460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r" fontAlgn="auto">
              <a:spcBef>
                <a:spcPts val="0"/>
              </a:spcBef>
              <a:spcAft>
                <a:spcPts val="0"/>
              </a:spcAft>
              <a:defRPr lang="de-DE" sz="800">
                <a:solidFill>
                  <a:srgbClr val="928580"/>
                </a:solidFill>
                <a:latin typeface="Arial" pitchFamily="34" charset="0"/>
              </a:defRPr>
            </a:lvl1pPr>
          </a:lstStyle>
          <a:p>
            <a:pPr>
              <a:defRPr/>
            </a:pPr>
            <a:fld id="{014A1848-9256-4689-8011-E5B9AB42BEC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grpSp>
        <p:nvGrpSpPr>
          <p:cNvPr id="3" name="Gruppieren 4"/>
          <p:cNvGrpSpPr>
            <a:grpSpLocks/>
          </p:cNvGrpSpPr>
          <p:nvPr userDrawn="1"/>
        </p:nvGrpSpPr>
        <p:grpSpPr bwMode="auto">
          <a:xfrm>
            <a:off x="-325438" y="908050"/>
            <a:ext cx="217488" cy="5689600"/>
            <a:chOff x="-540710" y="908650"/>
            <a:chExt cx="432060" cy="5688790"/>
          </a:xfrm>
        </p:grpSpPr>
        <p:cxnSp>
          <p:nvCxnSpPr>
            <p:cNvPr id="4" name="Gerade Verbindung 5"/>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9"/>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1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11"/>
          <p:cNvGrpSpPr>
            <a:grpSpLocks/>
          </p:cNvGrpSpPr>
          <p:nvPr userDrawn="1"/>
        </p:nvGrpSpPr>
        <p:grpSpPr bwMode="auto">
          <a:xfrm>
            <a:off x="323850" y="-315913"/>
            <a:ext cx="8496300" cy="215900"/>
            <a:chOff x="323850" y="-531550"/>
            <a:chExt cx="8496740" cy="432060"/>
          </a:xfrm>
        </p:grpSpPr>
        <p:cxnSp>
          <p:nvCxnSpPr>
            <p:cNvPr id="10"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5"/>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6"/>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7"/>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8"/>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9"/>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0"/>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1"/>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2"/>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uppieren 24"/>
          <p:cNvGrpSpPr>
            <a:grpSpLocks/>
          </p:cNvGrpSpPr>
          <p:nvPr userDrawn="1"/>
        </p:nvGrpSpPr>
        <p:grpSpPr bwMode="auto">
          <a:xfrm>
            <a:off x="323850" y="6958013"/>
            <a:ext cx="8496300" cy="215900"/>
            <a:chOff x="323850" y="-531550"/>
            <a:chExt cx="8496740" cy="432060"/>
          </a:xfrm>
        </p:grpSpPr>
        <p:cxnSp>
          <p:nvCxnSpPr>
            <p:cNvPr id="23"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6"/>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7"/>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8"/>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9"/>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0"/>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1"/>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2"/>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4"/>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5"/>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uppieren 37"/>
          <p:cNvGrpSpPr>
            <a:grpSpLocks/>
          </p:cNvGrpSpPr>
          <p:nvPr userDrawn="1"/>
        </p:nvGrpSpPr>
        <p:grpSpPr bwMode="auto">
          <a:xfrm>
            <a:off x="9251950" y="908050"/>
            <a:ext cx="217488" cy="5689600"/>
            <a:chOff x="-540710" y="908650"/>
            <a:chExt cx="432060" cy="5688790"/>
          </a:xfrm>
        </p:grpSpPr>
        <p:cxnSp>
          <p:nvCxnSpPr>
            <p:cNvPr id="36" name="Gerade Verbindung 3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41"/>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2"/>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3"/>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4"/>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5"/>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6"/>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7"/>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8"/>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9"/>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5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Rechteck 2"/>
          <p:cNvSpPr/>
          <p:nvPr userDrawn="1"/>
        </p:nvSpPr>
        <p:spPr bwMode="gray">
          <a:xfrm>
            <a:off x="0" y="0"/>
            <a:ext cx="9144000" cy="2133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dirty="0">
              <a:solidFill>
                <a:srgbClr val="000000"/>
              </a:solidFill>
            </a:endParaRPr>
          </a:p>
        </p:txBody>
      </p:sp>
      <p:sp>
        <p:nvSpPr>
          <p:cNvPr id="2" name="Titel 1"/>
          <p:cNvSpPr>
            <a:spLocks noGrp="1"/>
          </p:cNvSpPr>
          <p:nvPr>
            <p:ph type="title"/>
          </p:nvPr>
        </p:nvSpPr>
        <p:spPr bwMode="gray">
          <a:xfrm>
            <a:off x="0" y="2205039"/>
            <a:ext cx="9144000" cy="2447924"/>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324000" rIns="324000" spcCol="0" rtlCol="0" fromWordArt="0" anchor="ctr" forceAA="0">
            <a:noAutofit/>
          </a:bodyPr>
          <a:lstStyle>
            <a:lvl1pPr>
              <a:defRPr lang="de-DE" sz="3000" kern="1200" dirty="0">
                <a:solidFill>
                  <a:schemeClr val="bg1"/>
                </a:solidFill>
                <a:latin typeface="Arial" pitchFamily="34" charset="0"/>
                <a:ea typeface="+mn-ea"/>
                <a:cs typeface="+mn-cs"/>
              </a:defRPr>
            </a:lvl1pPr>
          </a:lstStyle>
          <a:p>
            <a:pPr lvl="0"/>
            <a:r>
              <a:rPr lang="en-US" dirty="0"/>
              <a:t>Titelmasterformat durch Klicken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3" name="Rechteck 63"/>
          <p:cNvSpPr/>
          <p:nvPr userDrawn="1"/>
        </p:nvSpPr>
        <p:spPr bwMode="gray">
          <a:xfrm>
            <a:off x="0" y="2636838"/>
            <a:ext cx="9144000" cy="71437"/>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dirty="0">
              <a:solidFill>
                <a:srgbClr val="000000"/>
              </a:solidFill>
            </a:endParaRPr>
          </a:p>
        </p:txBody>
      </p:sp>
      <p:grpSp>
        <p:nvGrpSpPr>
          <p:cNvPr id="4" name="Gruppieren 4"/>
          <p:cNvGrpSpPr>
            <a:grpSpLocks/>
          </p:cNvGrpSpPr>
          <p:nvPr userDrawn="1"/>
        </p:nvGrpSpPr>
        <p:grpSpPr bwMode="auto">
          <a:xfrm>
            <a:off x="-325438" y="908050"/>
            <a:ext cx="217488" cy="5689600"/>
            <a:chOff x="-540710" y="908650"/>
            <a:chExt cx="432060" cy="5688790"/>
          </a:xfrm>
        </p:grpSpPr>
        <p:cxnSp>
          <p:nvCxnSpPr>
            <p:cNvPr id="5" name="Gerade Verbindung 5"/>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9"/>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1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uppieren 11"/>
          <p:cNvGrpSpPr>
            <a:grpSpLocks/>
          </p:cNvGrpSpPr>
          <p:nvPr userDrawn="1"/>
        </p:nvGrpSpPr>
        <p:grpSpPr bwMode="auto">
          <a:xfrm>
            <a:off x="323850" y="-315913"/>
            <a:ext cx="8496300" cy="215900"/>
            <a:chOff x="323850" y="-531550"/>
            <a:chExt cx="8496740" cy="432060"/>
          </a:xfrm>
        </p:grpSpPr>
        <p:cxnSp>
          <p:nvCxnSpPr>
            <p:cNvPr id="12"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5"/>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6"/>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7"/>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8"/>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9"/>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0"/>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1"/>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2"/>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uppieren 24"/>
          <p:cNvGrpSpPr>
            <a:grpSpLocks/>
          </p:cNvGrpSpPr>
          <p:nvPr userDrawn="1"/>
        </p:nvGrpSpPr>
        <p:grpSpPr bwMode="auto">
          <a:xfrm>
            <a:off x="323850" y="6958013"/>
            <a:ext cx="8496300" cy="215900"/>
            <a:chOff x="323850" y="-531550"/>
            <a:chExt cx="8496740" cy="432060"/>
          </a:xfrm>
        </p:grpSpPr>
        <p:cxnSp>
          <p:nvCxnSpPr>
            <p:cNvPr id="25"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6"/>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7"/>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8"/>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9"/>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0"/>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1"/>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2"/>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4"/>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5"/>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uppieren 37"/>
          <p:cNvGrpSpPr>
            <a:grpSpLocks/>
          </p:cNvGrpSpPr>
          <p:nvPr userDrawn="1"/>
        </p:nvGrpSpPr>
        <p:grpSpPr bwMode="auto">
          <a:xfrm>
            <a:off x="9251950" y="908050"/>
            <a:ext cx="217488" cy="5689600"/>
            <a:chOff x="-540710" y="908650"/>
            <a:chExt cx="432060" cy="5688790"/>
          </a:xfrm>
        </p:grpSpPr>
        <p:cxnSp>
          <p:nvCxnSpPr>
            <p:cNvPr id="38" name="Gerade Verbindung 3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1"/>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2"/>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3"/>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4"/>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5"/>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6"/>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7"/>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8"/>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9"/>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5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Rechteck 66"/>
          <p:cNvSpPr/>
          <p:nvPr userDrawn="1"/>
        </p:nvSpPr>
        <p:spPr bwMode="gray">
          <a:xfrm>
            <a:off x="0" y="4149725"/>
            <a:ext cx="9144000" cy="7143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dirty="0">
              <a:solidFill>
                <a:srgbClr val="000000"/>
              </a:solidFill>
            </a:endParaRPr>
          </a:p>
        </p:txBody>
      </p:sp>
      <p:sp>
        <p:nvSpPr>
          <p:cNvPr id="52" name="Rechteck 54"/>
          <p:cNvSpPr/>
          <p:nvPr userDrawn="1"/>
        </p:nvSpPr>
        <p:spPr bwMode="gray">
          <a:xfrm>
            <a:off x="0" y="0"/>
            <a:ext cx="9144000" cy="26368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dirty="0">
              <a:solidFill>
                <a:srgbClr val="000000"/>
              </a:solidFill>
            </a:endParaRPr>
          </a:p>
        </p:txBody>
      </p:sp>
      <p:sp>
        <p:nvSpPr>
          <p:cNvPr id="8" name="Title 1"/>
          <p:cNvSpPr>
            <a:spLocks noGrp="1"/>
          </p:cNvSpPr>
          <p:nvPr>
            <p:ph type="title"/>
          </p:nvPr>
        </p:nvSpPr>
        <p:spPr bwMode="gray">
          <a:xfrm>
            <a:off x="0" y="2708921"/>
            <a:ext cx="9144000" cy="1440160"/>
          </a:xfrm>
        </p:spPr>
        <p:txBody>
          <a:bodyPr lIns="324000" rIns="324000" anchor="ctr"/>
          <a:lstStyle>
            <a:lvl1pPr>
              <a:defRPr sz="3000">
                <a:solidFill>
                  <a:schemeClr val="tx1"/>
                </a:solidFill>
                <a:latin typeface="Arial" pitchFamily="34" charset="0"/>
              </a:defRPr>
            </a:lvl1pPr>
          </a:lstStyle>
          <a:p>
            <a:pPr lvl="0"/>
            <a:r>
              <a:rPr lang="en-US" dirty="0"/>
              <a:t>Titelmasterformat durch Klicken bearbeiten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7208838" y="300038"/>
            <a:ext cx="836612" cy="638175"/>
            <a:chOff x="3532" y="2185"/>
            <a:chExt cx="527" cy="402"/>
          </a:xfrm>
        </p:grpSpPr>
        <p:sp>
          <p:nvSpPr>
            <p:cNvPr id="7"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dirty="0">
                <a:solidFill>
                  <a:srgbClr val="000000"/>
                </a:solidFill>
                <a:latin typeface="Arial"/>
                <a:ea typeface="+mn-ea"/>
              </a:endParaRPr>
            </a:p>
          </p:txBody>
        </p:sp>
        <p:pic>
          <p:nvPicPr>
            <p:cNvPr id="8" name="Picture 11" descr="bayer-kre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
        <p:nvSpPr>
          <p:cNvPr id="5" name="Textplatzhalter 6"/>
          <p:cNvSpPr>
            <a:spLocks noGrp="1"/>
          </p:cNvSpPr>
          <p:nvPr>
            <p:ph type="body" sz="quarter" idx="12"/>
          </p:nvPr>
        </p:nvSpPr>
        <p:spPr bwMode="gray">
          <a:xfrm>
            <a:off x="323855" y="6453188"/>
            <a:ext cx="8496300" cy="144462"/>
          </a:xfrm>
        </p:spPr>
        <p:txBody>
          <a:bodyPr tIns="0" bIns="36000" anchor="b"/>
          <a:lstStyle>
            <a:lvl1pPr marL="0" marR="0" indent="0" algn="l" defTabSz="914378"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Textmasterformate durch Klicken bearbeiten</a:t>
            </a:r>
          </a:p>
        </p:txBody>
      </p:sp>
      <p:sp>
        <p:nvSpPr>
          <p:cNvPr id="6" name="Title 5"/>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6" name="Textplatzhalter 6"/>
          <p:cNvSpPr>
            <a:spLocks noGrp="1"/>
          </p:cNvSpPr>
          <p:nvPr>
            <p:ph type="body" sz="quarter" idx="12"/>
          </p:nvPr>
        </p:nvSpPr>
        <p:spPr bwMode="gray">
          <a:xfrm>
            <a:off x="323855"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Textmasterformate durch Klicken bearbeiten</a:t>
            </a:r>
          </a:p>
        </p:txBody>
      </p:sp>
      <p:sp>
        <p:nvSpPr>
          <p:cNvPr id="4" name="Title 3"/>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lvl1pPr>
              <a:defRPr>
                <a:latin typeface="Arial" pitchFamily="34" charset="0"/>
              </a:defRPr>
            </a:lvl1pPr>
          </a:lstStyle>
          <a:p>
            <a:r>
              <a:rPr lang="en-US" noProof="0" dirty="0"/>
              <a:t>Titelmasterformat durch Klicken bearbeiten</a:t>
            </a:r>
            <a:endParaRPr lang="en-GB" dirty="0"/>
          </a:p>
        </p:txBody>
      </p:sp>
      <p:sp>
        <p:nvSpPr>
          <p:cNvPr id="8" name="Textplatzhalter 6"/>
          <p:cNvSpPr>
            <a:spLocks noGrp="1"/>
          </p:cNvSpPr>
          <p:nvPr>
            <p:ph type="body" sz="quarter" idx="12"/>
          </p:nvPr>
        </p:nvSpPr>
        <p:spPr bwMode="gray">
          <a:xfrm>
            <a:off x="323855"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Textmasterformate durch Klicken bearbeiten</a:t>
            </a:r>
          </a:p>
        </p:txBody>
      </p:sp>
      <p:sp>
        <p:nvSpPr>
          <p:cNvPr id="13" name="Content Placeholder 4"/>
          <p:cNvSpPr>
            <a:spLocks noGrp="1"/>
          </p:cNvSpPr>
          <p:nvPr>
            <p:ph sz="quarter" idx="13"/>
          </p:nvPr>
        </p:nvSpPr>
        <p:spPr>
          <a:xfrm>
            <a:off x="323532" y="1052736"/>
            <a:ext cx="417703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14" name="Content Placeholder 4"/>
          <p:cNvSpPr>
            <a:spLocks noGrp="1"/>
          </p:cNvSpPr>
          <p:nvPr>
            <p:ph sz="quarter" idx="14"/>
          </p:nvPr>
        </p:nvSpPr>
        <p:spPr>
          <a:xfrm>
            <a:off x="4644015" y="1052736"/>
            <a:ext cx="417703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2"/>
          <p:cNvSpPr>
            <a:spLocks noGrp="1" noChangeArrowheads="1"/>
          </p:cNvSpPr>
          <p:nvPr>
            <p:ph type="dt" sz="half" idx="10"/>
          </p:nvPr>
        </p:nvSpPr>
        <p:spPr>
          <a:ln/>
        </p:spPr>
        <p:txBody>
          <a:bodyPr/>
          <a:lstStyle>
            <a:lvl1pPr>
              <a:defRPr/>
            </a:lvl1pPr>
          </a:lstStyle>
          <a:p>
            <a:pPr>
              <a:defRPr/>
            </a:pPr>
            <a:fld id="{0C0EAB22-F9AA-43E5-8BA9-68C1493B4178}" type="datetime1">
              <a:rPr lang="en-GB"/>
              <a:pPr>
                <a:defRPr/>
              </a:pPr>
              <a:t>22/11/2017</a:t>
            </a:fld>
            <a:endParaRPr lang="en-GB" dirty="0"/>
          </a:p>
        </p:txBody>
      </p:sp>
      <p:sp>
        <p:nvSpPr>
          <p:cNvPr id="5"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6" name="Rectangle 24"/>
          <p:cNvSpPr>
            <a:spLocks noGrp="1" noChangeArrowheads="1"/>
          </p:cNvSpPr>
          <p:nvPr>
            <p:ph type="sldNum" sz="quarter" idx="12"/>
          </p:nvPr>
        </p:nvSpPr>
        <p:spPr>
          <a:ln/>
        </p:spPr>
        <p:txBody>
          <a:bodyPr/>
          <a:lstStyle>
            <a:lvl1pPr>
              <a:defRPr/>
            </a:lvl1pPr>
          </a:lstStyle>
          <a:p>
            <a:pPr>
              <a:defRPr/>
            </a:pPr>
            <a:fld id="{64F6401A-A75A-4239-88BE-B6AD7BE22E8C}"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
        <p:nvSpPr>
          <p:cNvPr id="10" name="Textplatzhalter 6"/>
          <p:cNvSpPr>
            <a:spLocks noGrp="1"/>
          </p:cNvSpPr>
          <p:nvPr>
            <p:ph type="body" sz="quarter" idx="12"/>
          </p:nvPr>
        </p:nvSpPr>
        <p:spPr bwMode="gray">
          <a:xfrm>
            <a:off x="323855"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Textmasterformate durch Klicken bearbeiten</a:t>
            </a:r>
          </a:p>
        </p:txBody>
      </p:sp>
      <p:sp>
        <p:nvSpPr>
          <p:cNvPr id="13" name="Content Placeholder 4"/>
          <p:cNvSpPr>
            <a:spLocks noGrp="1"/>
          </p:cNvSpPr>
          <p:nvPr>
            <p:ph sz="quarter" idx="13"/>
          </p:nvPr>
        </p:nvSpPr>
        <p:spPr>
          <a:xfrm>
            <a:off x="323529" y="1052736"/>
            <a:ext cx="273558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14" name="Content Placeholder 4"/>
          <p:cNvSpPr>
            <a:spLocks noGrp="1"/>
          </p:cNvSpPr>
          <p:nvPr>
            <p:ph sz="quarter" idx="14"/>
          </p:nvPr>
        </p:nvSpPr>
        <p:spPr>
          <a:xfrm>
            <a:off x="3203812" y="1052670"/>
            <a:ext cx="273558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15" name="Content Placeholder 4"/>
          <p:cNvSpPr>
            <a:spLocks noGrp="1"/>
          </p:cNvSpPr>
          <p:nvPr>
            <p:ph sz="quarter" idx="15"/>
          </p:nvPr>
        </p:nvSpPr>
        <p:spPr>
          <a:xfrm>
            <a:off x="6084212" y="1052604"/>
            <a:ext cx="273558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rgbClr val="000000"/>
              </a:solidFill>
            </a:endParaRPr>
          </a:p>
        </p:txBody>
      </p:sp>
      <p:grpSp>
        <p:nvGrpSpPr>
          <p:cNvPr id="4" name="Gruppieren 5"/>
          <p:cNvGrpSpPr>
            <a:grpSpLocks/>
          </p:cNvGrpSpPr>
          <p:nvPr/>
        </p:nvGrpSpPr>
        <p:grpSpPr bwMode="auto">
          <a:xfrm>
            <a:off x="-325438" y="908050"/>
            <a:ext cx="217488" cy="5689600"/>
            <a:chOff x="-540710" y="908650"/>
            <a:chExt cx="432060" cy="5688790"/>
          </a:xfrm>
        </p:grpSpPr>
        <p:cxnSp>
          <p:nvCxnSpPr>
            <p:cNvPr id="5"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61"/>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62"/>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6"/>
          <p:cNvGrpSpPr>
            <a:grpSpLocks/>
          </p:cNvGrpSpPr>
          <p:nvPr/>
        </p:nvGrpSpPr>
        <p:grpSpPr bwMode="auto">
          <a:xfrm>
            <a:off x="323850" y="-315913"/>
            <a:ext cx="8496300" cy="215900"/>
            <a:chOff x="323850" y="-531550"/>
            <a:chExt cx="8496740" cy="432060"/>
          </a:xfrm>
        </p:grpSpPr>
        <p:cxnSp>
          <p:nvCxnSpPr>
            <p:cNvPr id="11"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47"/>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48"/>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49"/>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50"/>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51"/>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52"/>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53"/>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54"/>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55"/>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56"/>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pieren 7"/>
          <p:cNvGrpSpPr>
            <a:grpSpLocks/>
          </p:cNvGrpSpPr>
          <p:nvPr/>
        </p:nvGrpSpPr>
        <p:grpSpPr bwMode="auto">
          <a:xfrm>
            <a:off x="323850" y="6958013"/>
            <a:ext cx="8496300" cy="215900"/>
            <a:chOff x="323850" y="-531550"/>
            <a:chExt cx="8496740" cy="432060"/>
          </a:xfrm>
        </p:grpSpPr>
        <p:cxnSp>
          <p:nvCxnSpPr>
            <p:cNvPr id="24"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5"/>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8"/>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9"/>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0"/>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1"/>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2"/>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3"/>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44"/>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ieren 8"/>
          <p:cNvGrpSpPr>
            <a:grpSpLocks/>
          </p:cNvGrpSpPr>
          <p:nvPr/>
        </p:nvGrpSpPr>
        <p:grpSpPr bwMode="auto">
          <a:xfrm>
            <a:off x="9251950" y="908050"/>
            <a:ext cx="217488" cy="5689600"/>
            <a:chOff x="-540710" y="908650"/>
            <a:chExt cx="432060" cy="5688790"/>
          </a:xfrm>
        </p:grpSpPr>
        <p:cxnSp>
          <p:nvCxnSpPr>
            <p:cNvPr id="37" name="Gerade Verbindung 21"/>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4"/>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5"/>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7"/>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8"/>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9"/>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30"/>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31"/>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32"/>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33"/>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bwMode="gray">
          <a:xfrm>
            <a:off x="323532" y="1124682"/>
            <a:ext cx="8496944" cy="2664683"/>
          </a:xfrm>
        </p:spPr>
        <p:txBody>
          <a:bodyPr/>
          <a:lstStyle>
            <a:lvl1pPr>
              <a:defRPr sz="3800" cap="all" baseline="0">
                <a:solidFill>
                  <a:schemeClr val="tx2"/>
                </a:solidFill>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3"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srgbClr val="000000"/>
              </a:solidFill>
            </a:endParaRPr>
          </a:p>
        </p:txBody>
      </p:sp>
      <p:grpSp>
        <p:nvGrpSpPr>
          <p:cNvPr id="4" name="Gruppieren 3"/>
          <p:cNvGrpSpPr>
            <a:grpSpLocks/>
          </p:cNvGrpSpPr>
          <p:nvPr userDrawn="1"/>
        </p:nvGrpSpPr>
        <p:grpSpPr bwMode="auto">
          <a:xfrm>
            <a:off x="-325438" y="-315913"/>
            <a:ext cx="9794876" cy="7489826"/>
            <a:chOff x="-324680" y="-315520"/>
            <a:chExt cx="9793360" cy="7489040"/>
          </a:xfrm>
        </p:grpSpPr>
        <p:grpSp>
          <p:nvGrpSpPr>
            <p:cNvPr id="5" name="Gruppieren 5"/>
            <p:cNvGrpSpPr>
              <a:grpSpLocks/>
            </p:cNvGrpSpPr>
            <p:nvPr/>
          </p:nvGrpSpPr>
          <p:grpSpPr bwMode="auto">
            <a:xfrm>
              <a:off x="-324680" y="908650"/>
              <a:ext cx="216030" cy="5688790"/>
              <a:chOff x="-540710" y="908650"/>
              <a:chExt cx="432060" cy="5688790"/>
            </a:xfrm>
          </p:grpSpPr>
          <p:cxnSp>
            <p:nvCxnSpPr>
              <p:cNvPr id="46" name="Gerade Verbindung 58"/>
              <p:cNvCxnSpPr/>
              <p:nvPr userDrawn="1"/>
            </p:nvCxnSpPr>
            <p:spPr bwMode="gray">
              <a:xfrm>
                <a:off x="-540710"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9"/>
              <p:cNvCxnSpPr/>
              <p:nvPr userDrawn="1"/>
            </p:nvCxnSpPr>
            <p:spPr bwMode="gray">
              <a:xfrm>
                <a:off x="-540710"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60"/>
              <p:cNvCxnSpPr/>
              <p:nvPr userDrawn="1"/>
            </p:nvCxnSpPr>
            <p:spPr bwMode="gray">
              <a:xfrm>
                <a:off x="-540710"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61"/>
              <p:cNvCxnSpPr/>
              <p:nvPr userDrawn="1"/>
            </p:nvCxnSpPr>
            <p:spPr bwMode="gray">
              <a:xfrm>
                <a:off x="-540710"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2"/>
              <p:cNvCxnSpPr/>
              <p:nvPr userDrawn="1"/>
            </p:nvCxnSpPr>
            <p:spPr bwMode="gray">
              <a:xfrm>
                <a:off x="-540710"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ieren 6"/>
            <p:cNvGrpSpPr>
              <a:grpSpLocks/>
            </p:cNvGrpSpPr>
            <p:nvPr/>
          </p:nvGrpSpPr>
          <p:grpSpPr bwMode="auto">
            <a:xfrm>
              <a:off x="323850" y="-315520"/>
              <a:ext cx="8496740" cy="216030"/>
              <a:chOff x="323850" y="-531550"/>
              <a:chExt cx="8496740" cy="432060"/>
            </a:xfrm>
          </p:grpSpPr>
          <p:cxnSp>
            <p:nvCxnSpPr>
              <p:cNvPr id="34" name="Gerade Verbindung 46"/>
              <p:cNvCxnSpPr/>
              <p:nvPr userDrawn="1"/>
            </p:nvCxnSpPr>
            <p:spPr bwMode="gray">
              <a:xfrm rot="5400000">
                <a:off x="10863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7"/>
              <p:cNvCxnSpPr/>
              <p:nvPr userDrawn="1"/>
            </p:nvCxnSpPr>
            <p:spPr bwMode="gray">
              <a:xfrm rot="5400000">
                <a:off x="140383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48"/>
              <p:cNvCxnSpPr/>
              <p:nvPr userDrawn="1"/>
            </p:nvCxnSpPr>
            <p:spPr bwMode="gray">
              <a:xfrm rot="5400000">
                <a:off x="154827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49"/>
              <p:cNvCxnSpPr/>
              <p:nvPr userDrawn="1"/>
            </p:nvCxnSpPr>
            <p:spPr bwMode="gray">
              <a:xfrm rot="5400000">
                <a:off x="284505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50"/>
              <p:cNvCxnSpPr/>
              <p:nvPr userDrawn="1"/>
            </p:nvCxnSpPr>
            <p:spPr bwMode="gray">
              <a:xfrm rot="5400000">
                <a:off x="298791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51"/>
              <p:cNvCxnSpPr/>
              <p:nvPr userDrawn="1"/>
            </p:nvCxnSpPr>
            <p:spPr bwMode="gray">
              <a:xfrm rot="5400000">
                <a:off x="4284698"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52"/>
              <p:cNvCxnSpPr/>
              <p:nvPr userDrawn="1"/>
            </p:nvCxnSpPr>
            <p:spPr bwMode="gray">
              <a:xfrm rot="5400000">
                <a:off x="44291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53"/>
              <p:cNvCxnSpPr/>
              <p:nvPr userDrawn="1"/>
            </p:nvCxnSpPr>
            <p:spPr bwMode="gray">
              <a:xfrm rot="5400000">
                <a:off x="57243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54"/>
              <p:cNvCxnSpPr/>
              <p:nvPr userDrawn="1"/>
            </p:nvCxnSpPr>
            <p:spPr bwMode="gray">
              <a:xfrm rot="5400000">
                <a:off x="586877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55"/>
              <p:cNvCxnSpPr/>
              <p:nvPr userDrawn="1"/>
            </p:nvCxnSpPr>
            <p:spPr bwMode="gray">
              <a:xfrm rot="5400000">
                <a:off x="716556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56"/>
              <p:cNvCxnSpPr/>
              <p:nvPr userDrawn="1"/>
            </p:nvCxnSpPr>
            <p:spPr bwMode="gray">
              <a:xfrm rot="5400000">
                <a:off x="730841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57"/>
              <p:cNvCxnSpPr/>
              <p:nvPr userDrawn="1"/>
            </p:nvCxnSpPr>
            <p:spPr bwMode="gray">
              <a:xfrm rot="5400000">
                <a:off x="860520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7"/>
            <p:cNvGrpSpPr>
              <a:grpSpLocks/>
            </p:cNvGrpSpPr>
            <p:nvPr/>
          </p:nvGrpSpPr>
          <p:grpSpPr bwMode="auto">
            <a:xfrm>
              <a:off x="323410" y="6957490"/>
              <a:ext cx="8496740" cy="216030"/>
              <a:chOff x="323850" y="-531550"/>
              <a:chExt cx="8496740" cy="432060"/>
            </a:xfrm>
          </p:grpSpPr>
          <p:cxnSp>
            <p:nvCxnSpPr>
              <p:cNvPr id="22" name="Gerade Verbindung 34"/>
              <p:cNvCxnSpPr/>
              <p:nvPr userDrawn="1"/>
            </p:nvCxnSpPr>
            <p:spPr bwMode="gray">
              <a:xfrm rot="5400000">
                <a:off x="1074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5"/>
              <p:cNvCxnSpPr/>
              <p:nvPr userDrawn="1"/>
            </p:nvCxnSpPr>
            <p:spPr bwMode="gray">
              <a:xfrm rot="5400000">
                <a:off x="14026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userDrawn="1"/>
            </p:nvCxnSpPr>
            <p:spPr bwMode="gray">
              <a:xfrm rot="5400000">
                <a:off x="154712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userDrawn="1"/>
            </p:nvCxnSpPr>
            <p:spPr bwMode="gray">
              <a:xfrm rot="5400000">
                <a:off x="2843911"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8"/>
              <p:cNvCxnSpPr/>
              <p:nvPr userDrawn="1"/>
            </p:nvCxnSpPr>
            <p:spPr bwMode="gray">
              <a:xfrm rot="5400000">
                <a:off x="298676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9"/>
              <p:cNvCxnSpPr/>
              <p:nvPr userDrawn="1"/>
            </p:nvCxnSpPr>
            <p:spPr bwMode="gray">
              <a:xfrm rot="5400000">
                <a:off x="428355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40"/>
              <p:cNvCxnSpPr/>
              <p:nvPr userDrawn="1"/>
            </p:nvCxnSpPr>
            <p:spPr bwMode="gray">
              <a:xfrm rot="5400000">
                <a:off x="44279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41"/>
              <p:cNvCxnSpPr/>
              <p:nvPr userDrawn="1"/>
            </p:nvCxnSpPr>
            <p:spPr bwMode="gray">
              <a:xfrm rot="5400000">
                <a:off x="57231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2"/>
              <p:cNvCxnSpPr/>
              <p:nvPr userDrawn="1"/>
            </p:nvCxnSpPr>
            <p:spPr bwMode="gray">
              <a:xfrm rot="5400000">
                <a:off x="586763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3"/>
              <p:cNvCxnSpPr/>
              <p:nvPr userDrawn="1"/>
            </p:nvCxnSpPr>
            <p:spPr bwMode="gray">
              <a:xfrm rot="5400000">
                <a:off x="7164417"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4"/>
              <p:cNvCxnSpPr/>
              <p:nvPr userDrawn="1"/>
            </p:nvCxnSpPr>
            <p:spPr bwMode="gray">
              <a:xfrm rot="5400000">
                <a:off x="730727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5"/>
              <p:cNvCxnSpPr/>
              <p:nvPr userDrawn="1"/>
            </p:nvCxnSpPr>
            <p:spPr bwMode="gray">
              <a:xfrm rot="5400000">
                <a:off x="8604056"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8"/>
            <p:cNvGrpSpPr>
              <a:grpSpLocks/>
            </p:cNvGrpSpPr>
            <p:nvPr/>
          </p:nvGrpSpPr>
          <p:grpSpPr bwMode="auto">
            <a:xfrm>
              <a:off x="9252650" y="908650"/>
              <a:ext cx="216030" cy="5688790"/>
              <a:chOff x="-540710" y="908650"/>
              <a:chExt cx="432060" cy="5688790"/>
            </a:xfrm>
          </p:grpSpPr>
          <p:cxnSp>
            <p:nvCxnSpPr>
              <p:cNvPr id="9" name="Gerade Verbindung 21"/>
              <p:cNvCxnSpPr/>
              <p:nvPr userDrawn="1"/>
            </p:nvCxnSpPr>
            <p:spPr bwMode="gray">
              <a:xfrm>
                <a:off x="-540384"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22"/>
              <p:cNvCxnSpPr/>
              <p:nvPr userDrawn="1"/>
            </p:nvCxnSpPr>
            <p:spPr bwMode="gray">
              <a:xfrm>
                <a:off x="-540384"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3"/>
              <p:cNvCxnSpPr/>
              <p:nvPr userDrawn="1"/>
            </p:nvCxnSpPr>
            <p:spPr bwMode="gray">
              <a:xfrm>
                <a:off x="-540384"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4"/>
              <p:cNvCxnSpPr/>
              <p:nvPr userDrawn="1"/>
            </p:nvCxnSpPr>
            <p:spPr bwMode="gray">
              <a:xfrm>
                <a:off x="-540384"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5"/>
              <p:cNvCxnSpPr/>
              <p:nvPr userDrawn="1"/>
            </p:nvCxnSpPr>
            <p:spPr bwMode="gray">
              <a:xfrm>
                <a:off x="-540384" y="544491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6"/>
              <p:cNvCxnSpPr/>
              <p:nvPr userDrawn="1"/>
            </p:nvCxnSpPr>
            <p:spPr bwMode="gray">
              <a:xfrm>
                <a:off x="-540384" y="53004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7"/>
              <p:cNvCxnSpPr/>
              <p:nvPr userDrawn="1"/>
            </p:nvCxnSpPr>
            <p:spPr bwMode="gray">
              <a:xfrm>
                <a:off x="-540384" y="436552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8"/>
              <p:cNvCxnSpPr/>
              <p:nvPr userDrawn="1"/>
            </p:nvCxnSpPr>
            <p:spPr bwMode="gray">
              <a:xfrm>
                <a:off x="-540384" y="4221080"/>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9"/>
              <p:cNvCxnSpPr/>
              <p:nvPr userDrawn="1"/>
            </p:nvCxnSpPr>
            <p:spPr bwMode="gray">
              <a:xfrm>
                <a:off x="-540384" y="328455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0"/>
              <p:cNvCxnSpPr/>
              <p:nvPr userDrawn="1"/>
            </p:nvCxnSpPr>
            <p:spPr bwMode="gray">
              <a:xfrm>
                <a:off x="-540384" y="3140106"/>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1"/>
              <p:cNvCxnSpPr/>
              <p:nvPr userDrawn="1"/>
            </p:nvCxnSpPr>
            <p:spPr bwMode="gray">
              <a:xfrm>
                <a:off x="-540384" y="22051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2"/>
              <p:cNvCxnSpPr/>
              <p:nvPr userDrawn="1"/>
            </p:nvCxnSpPr>
            <p:spPr bwMode="gray">
              <a:xfrm>
                <a:off x="-540384" y="2060719"/>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p:cNvCxnSpPr/>
              <p:nvPr userDrawn="1"/>
            </p:nvCxnSpPr>
            <p:spPr bwMode="gray">
              <a:xfrm>
                <a:off x="-540384"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bwMode="gray">
          <a:xfrm>
            <a:off x="323854" y="1123953"/>
            <a:ext cx="8496623" cy="2665413"/>
          </a:xfrm>
        </p:spPr>
        <p:txBody>
          <a:bodyPr/>
          <a:lstStyle>
            <a:lvl1pPr>
              <a:defRPr sz="3800" cap="all" baseline="0">
                <a:solidFill>
                  <a:schemeClr val="bg1"/>
                </a:solidFill>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re Orang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w="9525">
            <a:noFill/>
            <a:miter lim="800000"/>
            <a:headEnd/>
            <a:tailEnd/>
          </a:ln>
        </p:spPr>
      </p:pic>
      <p:grpSp>
        <p:nvGrpSpPr>
          <p:cNvPr id="4" name="Gruppieren 5"/>
          <p:cNvGrpSpPr>
            <a:grpSpLocks/>
          </p:cNvGrpSpPr>
          <p:nvPr userDrawn="1"/>
        </p:nvGrpSpPr>
        <p:grpSpPr bwMode="auto">
          <a:xfrm>
            <a:off x="-325438" y="-315913"/>
            <a:ext cx="9794876" cy="7489826"/>
            <a:chOff x="-324680" y="-315520"/>
            <a:chExt cx="9793360" cy="7489040"/>
          </a:xfrm>
        </p:grpSpPr>
        <p:grpSp>
          <p:nvGrpSpPr>
            <p:cNvPr id="5" name="Gruppieren 6"/>
            <p:cNvGrpSpPr>
              <a:grpSpLocks/>
            </p:cNvGrpSpPr>
            <p:nvPr/>
          </p:nvGrpSpPr>
          <p:grpSpPr bwMode="auto">
            <a:xfrm>
              <a:off x="-324680" y="908650"/>
              <a:ext cx="216030" cy="5688790"/>
              <a:chOff x="-540710" y="908650"/>
              <a:chExt cx="432060" cy="5688790"/>
            </a:xfrm>
          </p:grpSpPr>
          <p:cxnSp>
            <p:nvCxnSpPr>
              <p:cNvPr id="46" name="Gerade Verbindung 59"/>
              <p:cNvCxnSpPr/>
              <p:nvPr userDrawn="1"/>
            </p:nvCxnSpPr>
            <p:spPr bwMode="gray">
              <a:xfrm>
                <a:off x="-540710"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60"/>
              <p:cNvCxnSpPr/>
              <p:nvPr userDrawn="1"/>
            </p:nvCxnSpPr>
            <p:spPr bwMode="gray">
              <a:xfrm>
                <a:off x="-540710"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61"/>
              <p:cNvCxnSpPr/>
              <p:nvPr userDrawn="1"/>
            </p:nvCxnSpPr>
            <p:spPr bwMode="gray">
              <a:xfrm>
                <a:off x="-540710"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62"/>
              <p:cNvCxnSpPr/>
              <p:nvPr userDrawn="1"/>
            </p:nvCxnSpPr>
            <p:spPr bwMode="gray">
              <a:xfrm>
                <a:off x="-540710"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3"/>
              <p:cNvCxnSpPr/>
              <p:nvPr userDrawn="1"/>
            </p:nvCxnSpPr>
            <p:spPr bwMode="gray">
              <a:xfrm>
                <a:off x="-540710"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ieren 7"/>
            <p:cNvGrpSpPr>
              <a:grpSpLocks/>
            </p:cNvGrpSpPr>
            <p:nvPr/>
          </p:nvGrpSpPr>
          <p:grpSpPr bwMode="auto">
            <a:xfrm>
              <a:off x="323850" y="-315520"/>
              <a:ext cx="8496740" cy="216030"/>
              <a:chOff x="323850" y="-531550"/>
              <a:chExt cx="8496740" cy="432060"/>
            </a:xfrm>
          </p:grpSpPr>
          <p:cxnSp>
            <p:nvCxnSpPr>
              <p:cNvPr id="34" name="Gerade Verbindung 47"/>
              <p:cNvCxnSpPr/>
              <p:nvPr userDrawn="1"/>
            </p:nvCxnSpPr>
            <p:spPr bwMode="gray">
              <a:xfrm rot="5400000">
                <a:off x="10863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8"/>
              <p:cNvCxnSpPr/>
              <p:nvPr userDrawn="1"/>
            </p:nvCxnSpPr>
            <p:spPr bwMode="gray">
              <a:xfrm rot="5400000">
                <a:off x="140383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49"/>
              <p:cNvCxnSpPr/>
              <p:nvPr userDrawn="1"/>
            </p:nvCxnSpPr>
            <p:spPr bwMode="gray">
              <a:xfrm rot="5400000">
                <a:off x="154827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50"/>
              <p:cNvCxnSpPr/>
              <p:nvPr userDrawn="1"/>
            </p:nvCxnSpPr>
            <p:spPr bwMode="gray">
              <a:xfrm rot="5400000">
                <a:off x="284505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51"/>
              <p:cNvCxnSpPr/>
              <p:nvPr userDrawn="1"/>
            </p:nvCxnSpPr>
            <p:spPr bwMode="gray">
              <a:xfrm rot="5400000">
                <a:off x="298791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52"/>
              <p:cNvCxnSpPr/>
              <p:nvPr userDrawn="1"/>
            </p:nvCxnSpPr>
            <p:spPr bwMode="gray">
              <a:xfrm rot="5400000">
                <a:off x="4284698"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53"/>
              <p:cNvCxnSpPr/>
              <p:nvPr userDrawn="1"/>
            </p:nvCxnSpPr>
            <p:spPr bwMode="gray">
              <a:xfrm rot="5400000">
                <a:off x="44291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54"/>
              <p:cNvCxnSpPr/>
              <p:nvPr userDrawn="1"/>
            </p:nvCxnSpPr>
            <p:spPr bwMode="gray">
              <a:xfrm rot="5400000">
                <a:off x="57243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55"/>
              <p:cNvCxnSpPr/>
              <p:nvPr userDrawn="1"/>
            </p:nvCxnSpPr>
            <p:spPr bwMode="gray">
              <a:xfrm rot="5400000">
                <a:off x="586877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56"/>
              <p:cNvCxnSpPr/>
              <p:nvPr userDrawn="1"/>
            </p:nvCxnSpPr>
            <p:spPr bwMode="gray">
              <a:xfrm rot="5400000">
                <a:off x="716556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57"/>
              <p:cNvCxnSpPr/>
              <p:nvPr userDrawn="1"/>
            </p:nvCxnSpPr>
            <p:spPr bwMode="gray">
              <a:xfrm rot="5400000">
                <a:off x="730841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58"/>
              <p:cNvCxnSpPr/>
              <p:nvPr userDrawn="1"/>
            </p:nvCxnSpPr>
            <p:spPr bwMode="gray">
              <a:xfrm rot="5400000">
                <a:off x="860520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8"/>
            <p:cNvGrpSpPr>
              <a:grpSpLocks/>
            </p:cNvGrpSpPr>
            <p:nvPr/>
          </p:nvGrpSpPr>
          <p:grpSpPr bwMode="auto">
            <a:xfrm>
              <a:off x="323410" y="6957490"/>
              <a:ext cx="8496740" cy="216030"/>
              <a:chOff x="323850" y="-531550"/>
              <a:chExt cx="8496740" cy="432060"/>
            </a:xfrm>
          </p:grpSpPr>
          <p:cxnSp>
            <p:nvCxnSpPr>
              <p:cNvPr id="22" name="Gerade Verbindung 35"/>
              <p:cNvCxnSpPr/>
              <p:nvPr userDrawn="1"/>
            </p:nvCxnSpPr>
            <p:spPr bwMode="gray">
              <a:xfrm rot="5400000">
                <a:off x="1074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6"/>
              <p:cNvCxnSpPr/>
              <p:nvPr userDrawn="1"/>
            </p:nvCxnSpPr>
            <p:spPr bwMode="gray">
              <a:xfrm rot="5400000">
                <a:off x="14026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7"/>
              <p:cNvCxnSpPr/>
              <p:nvPr userDrawn="1"/>
            </p:nvCxnSpPr>
            <p:spPr bwMode="gray">
              <a:xfrm rot="5400000">
                <a:off x="154712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8"/>
              <p:cNvCxnSpPr/>
              <p:nvPr userDrawn="1"/>
            </p:nvCxnSpPr>
            <p:spPr bwMode="gray">
              <a:xfrm rot="5400000">
                <a:off x="2843911"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9"/>
              <p:cNvCxnSpPr/>
              <p:nvPr userDrawn="1"/>
            </p:nvCxnSpPr>
            <p:spPr bwMode="gray">
              <a:xfrm rot="5400000">
                <a:off x="298676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40"/>
              <p:cNvCxnSpPr/>
              <p:nvPr userDrawn="1"/>
            </p:nvCxnSpPr>
            <p:spPr bwMode="gray">
              <a:xfrm rot="5400000">
                <a:off x="428355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41"/>
              <p:cNvCxnSpPr/>
              <p:nvPr userDrawn="1"/>
            </p:nvCxnSpPr>
            <p:spPr bwMode="gray">
              <a:xfrm rot="5400000">
                <a:off x="44279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42"/>
              <p:cNvCxnSpPr/>
              <p:nvPr userDrawn="1"/>
            </p:nvCxnSpPr>
            <p:spPr bwMode="gray">
              <a:xfrm rot="5400000">
                <a:off x="57231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3"/>
              <p:cNvCxnSpPr/>
              <p:nvPr userDrawn="1"/>
            </p:nvCxnSpPr>
            <p:spPr bwMode="gray">
              <a:xfrm rot="5400000">
                <a:off x="586763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4"/>
              <p:cNvCxnSpPr/>
              <p:nvPr userDrawn="1"/>
            </p:nvCxnSpPr>
            <p:spPr bwMode="gray">
              <a:xfrm rot="5400000">
                <a:off x="7164417"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5"/>
              <p:cNvCxnSpPr/>
              <p:nvPr userDrawn="1"/>
            </p:nvCxnSpPr>
            <p:spPr bwMode="gray">
              <a:xfrm rot="5400000">
                <a:off x="730727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6"/>
              <p:cNvCxnSpPr/>
              <p:nvPr userDrawn="1"/>
            </p:nvCxnSpPr>
            <p:spPr bwMode="gray">
              <a:xfrm rot="5400000">
                <a:off x="8604056"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9"/>
            <p:cNvGrpSpPr>
              <a:grpSpLocks/>
            </p:cNvGrpSpPr>
            <p:nvPr/>
          </p:nvGrpSpPr>
          <p:grpSpPr bwMode="auto">
            <a:xfrm>
              <a:off x="9252650" y="908650"/>
              <a:ext cx="216030" cy="5688790"/>
              <a:chOff x="-540710" y="908650"/>
              <a:chExt cx="432060" cy="5688790"/>
            </a:xfrm>
          </p:grpSpPr>
          <p:cxnSp>
            <p:nvCxnSpPr>
              <p:cNvPr id="9" name="Gerade Verbindung 22"/>
              <p:cNvCxnSpPr/>
              <p:nvPr userDrawn="1"/>
            </p:nvCxnSpPr>
            <p:spPr bwMode="gray">
              <a:xfrm>
                <a:off x="-540384"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23"/>
              <p:cNvCxnSpPr/>
              <p:nvPr userDrawn="1"/>
            </p:nvCxnSpPr>
            <p:spPr bwMode="gray">
              <a:xfrm>
                <a:off x="-540384"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4"/>
              <p:cNvCxnSpPr/>
              <p:nvPr userDrawn="1"/>
            </p:nvCxnSpPr>
            <p:spPr bwMode="gray">
              <a:xfrm>
                <a:off x="-540384"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5"/>
              <p:cNvCxnSpPr/>
              <p:nvPr userDrawn="1"/>
            </p:nvCxnSpPr>
            <p:spPr bwMode="gray">
              <a:xfrm>
                <a:off x="-540384"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6"/>
              <p:cNvCxnSpPr/>
              <p:nvPr userDrawn="1"/>
            </p:nvCxnSpPr>
            <p:spPr bwMode="gray">
              <a:xfrm>
                <a:off x="-540384" y="544491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7"/>
              <p:cNvCxnSpPr/>
              <p:nvPr userDrawn="1"/>
            </p:nvCxnSpPr>
            <p:spPr bwMode="gray">
              <a:xfrm>
                <a:off x="-540384" y="53004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8"/>
              <p:cNvCxnSpPr/>
              <p:nvPr userDrawn="1"/>
            </p:nvCxnSpPr>
            <p:spPr bwMode="gray">
              <a:xfrm>
                <a:off x="-540384" y="436552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9"/>
              <p:cNvCxnSpPr/>
              <p:nvPr userDrawn="1"/>
            </p:nvCxnSpPr>
            <p:spPr bwMode="gray">
              <a:xfrm>
                <a:off x="-540384" y="4221080"/>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0"/>
              <p:cNvCxnSpPr/>
              <p:nvPr userDrawn="1"/>
            </p:nvCxnSpPr>
            <p:spPr bwMode="gray">
              <a:xfrm>
                <a:off x="-540384" y="328455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1"/>
              <p:cNvCxnSpPr/>
              <p:nvPr userDrawn="1"/>
            </p:nvCxnSpPr>
            <p:spPr bwMode="gray">
              <a:xfrm>
                <a:off x="-540384" y="3140106"/>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2"/>
              <p:cNvCxnSpPr/>
              <p:nvPr userDrawn="1"/>
            </p:nvCxnSpPr>
            <p:spPr bwMode="gray">
              <a:xfrm>
                <a:off x="-540384" y="22051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p:cNvCxnSpPr/>
              <p:nvPr userDrawn="1"/>
            </p:nvCxnSpPr>
            <p:spPr bwMode="gray">
              <a:xfrm>
                <a:off x="-540384" y="2060719"/>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4"/>
              <p:cNvCxnSpPr/>
              <p:nvPr userDrawn="1"/>
            </p:nvCxnSpPr>
            <p:spPr bwMode="gray">
              <a:xfrm>
                <a:off x="-540384"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Title 64"/>
          <p:cNvSpPr>
            <a:spLocks noGrp="1"/>
          </p:cNvSpPr>
          <p:nvPr>
            <p:ph type="title"/>
          </p:nvPr>
        </p:nvSpPr>
        <p:spPr bwMode="gray">
          <a:xfrm>
            <a:off x="323854" y="1123953"/>
            <a:ext cx="8496623" cy="2665413"/>
          </a:xfrm>
        </p:spPr>
        <p:txBody>
          <a:bodyPr/>
          <a:lstStyle>
            <a:lvl1pPr>
              <a:defRPr sz="3800" cap="all" baseline="0">
                <a:solidFill>
                  <a:schemeClr val="bg1"/>
                </a:solidFill>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324000" y="3284539"/>
            <a:ext cx="1296144" cy="2016722"/>
          </a:xfrm>
        </p:spPr>
        <p:txBody>
          <a:bodyPr/>
          <a:lstStyle>
            <a:lvl1pPr marL="0" indent="0">
              <a:buNone/>
              <a:defRPr>
                <a:latin typeface="Arial" pitchFamily="34" charset="0"/>
                <a:cs typeface="Arial" pitchFamily="34" charset="0"/>
              </a:defRPr>
            </a:lvl1pPr>
          </a:lstStyle>
          <a:p>
            <a:pPr lvl="0"/>
            <a:r>
              <a:rPr lang="en-US" noProof="0" dirty="0" err="1"/>
              <a:t>Bild</a:t>
            </a:r>
            <a:r>
              <a:rPr lang="en-US" noProof="0" dirty="0"/>
              <a:t> </a:t>
            </a:r>
            <a:r>
              <a:rPr lang="en-US" noProof="0" dirty="0" err="1"/>
              <a:t>durch</a:t>
            </a:r>
            <a:r>
              <a:rPr lang="en-US" noProof="0" dirty="0"/>
              <a:t> </a:t>
            </a:r>
            <a:r>
              <a:rPr lang="en-US" noProof="0" dirty="0" err="1"/>
              <a:t>Klicken</a:t>
            </a:r>
            <a:r>
              <a:rPr lang="en-US" noProof="0" dirty="0"/>
              <a:t> auf Symbol </a:t>
            </a:r>
            <a:r>
              <a:rPr lang="en-US" noProof="0" dirty="0" err="1"/>
              <a:t>hinzufügen</a:t>
            </a:r>
            <a:endParaRPr lang="en-US" noProof="0" dirty="0"/>
          </a:p>
        </p:txBody>
      </p:sp>
      <p:sp>
        <p:nvSpPr>
          <p:cNvPr id="13" name="Picture Placeholder 4"/>
          <p:cNvSpPr>
            <a:spLocks noGrp="1"/>
          </p:cNvSpPr>
          <p:nvPr>
            <p:ph type="pic" sz="quarter" idx="16"/>
          </p:nvPr>
        </p:nvSpPr>
        <p:spPr bwMode="gray">
          <a:xfrm>
            <a:off x="4644009" y="3284539"/>
            <a:ext cx="1296144" cy="2016722"/>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14" name="Text Placeholder 3"/>
          <p:cNvSpPr>
            <a:spLocks noGrp="1"/>
          </p:cNvSpPr>
          <p:nvPr>
            <p:ph type="body" sz="quarter" idx="18"/>
          </p:nvPr>
        </p:nvSpPr>
        <p:spPr bwMode="gray">
          <a:xfrm>
            <a:off x="1763693" y="4653189"/>
            <a:ext cx="2736303"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15" name="Text Placeholder 3"/>
          <p:cNvSpPr>
            <a:spLocks noGrp="1"/>
          </p:cNvSpPr>
          <p:nvPr>
            <p:ph type="body" sz="quarter" idx="19"/>
          </p:nvPr>
        </p:nvSpPr>
        <p:spPr bwMode="gray">
          <a:xfrm>
            <a:off x="1763688" y="4221141"/>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16" name="Text Placeholder 3"/>
          <p:cNvSpPr>
            <a:spLocks noGrp="1"/>
          </p:cNvSpPr>
          <p:nvPr>
            <p:ph type="body" sz="quarter" idx="20"/>
          </p:nvPr>
        </p:nvSpPr>
        <p:spPr bwMode="gray">
          <a:xfrm>
            <a:off x="1763688" y="3284539"/>
            <a:ext cx="2736304" cy="936602"/>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22" name="Text Placeholder 3"/>
          <p:cNvSpPr>
            <a:spLocks noGrp="1"/>
          </p:cNvSpPr>
          <p:nvPr>
            <p:ph type="body" sz="quarter" idx="26"/>
          </p:nvPr>
        </p:nvSpPr>
        <p:spPr bwMode="gray">
          <a:xfrm>
            <a:off x="1763688" y="4869212"/>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3" name="Text Placeholder 3"/>
          <p:cNvSpPr>
            <a:spLocks noGrp="1"/>
          </p:cNvSpPr>
          <p:nvPr>
            <p:ph type="body" sz="quarter" idx="27"/>
          </p:nvPr>
        </p:nvSpPr>
        <p:spPr bwMode="gray">
          <a:xfrm>
            <a:off x="1763767" y="5085237"/>
            <a:ext cx="2736227" cy="21501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4" name="Text Placeholder 3"/>
          <p:cNvSpPr>
            <a:spLocks noGrp="1"/>
          </p:cNvSpPr>
          <p:nvPr>
            <p:ph type="body" sz="quarter" idx="28"/>
          </p:nvPr>
        </p:nvSpPr>
        <p:spPr bwMode="gray">
          <a:xfrm>
            <a:off x="6084168" y="4653198"/>
            <a:ext cx="2736304" cy="216023"/>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5" name="Text Placeholder 3"/>
          <p:cNvSpPr>
            <a:spLocks noGrp="1"/>
          </p:cNvSpPr>
          <p:nvPr>
            <p:ph type="body" sz="quarter" idx="29"/>
          </p:nvPr>
        </p:nvSpPr>
        <p:spPr bwMode="gray">
          <a:xfrm>
            <a:off x="6084168" y="4221141"/>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6" name="Text Placeholder 3"/>
          <p:cNvSpPr>
            <a:spLocks noGrp="1"/>
          </p:cNvSpPr>
          <p:nvPr>
            <p:ph type="body" sz="quarter" idx="30"/>
          </p:nvPr>
        </p:nvSpPr>
        <p:spPr bwMode="gray">
          <a:xfrm>
            <a:off x="6084168" y="3284546"/>
            <a:ext cx="2736304" cy="936603"/>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27" name="Text Placeholder 3"/>
          <p:cNvSpPr>
            <a:spLocks noGrp="1"/>
          </p:cNvSpPr>
          <p:nvPr>
            <p:ph type="body" sz="quarter" idx="31"/>
          </p:nvPr>
        </p:nvSpPr>
        <p:spPr bwMode="gray">
          <a:xfrm>
            <a:off x="6084168" y="4869212"/>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8" name="Text Placeholder 3"/>
          <p:cNvSpPr>
            <a:spLocks noGrp="1"/>
          </p:cNvSpPr>
          <p:nvPr>
            <p:ph type="body" sz="quarter" idx="32"/>
          </p:nvPr>
        </p:nvSpPr>
        <p:spPr bwMode="gray">
          <a:xfrm>
            <a:off x="6084168" y="5085236"/>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4" name="Title 3"/>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p:nvPr>
        </p:nvSpPr>
        <p:spPr bwMode="gray">
          <a:xfrm>
            <a:off x="323851" y="2205039"/>
            <a:ext cx="1295400" cy="2016050"/>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45" name="Picture Placeholder 4"/>
          <p:cNvSpPr>
            <a:spLocks noGrp="1"/>
          </p:cNvSpPr>
          <p:nvPr>
            <p:ph type="pic" sz="quarter" idx="27"/>
          </p:nvPr>
        </p:nvSpPr>
        <p:spPr bwMode="gray">
          <a:xfrm>
            <a:off x="4645025" y="2205039"/>
            <a:ext cx="1295400" cy="2016050"/>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46" name="Text Placeholder 3"/>
          <p:cNvSpPr>
            <a:spLocks noGrp="1"/>
          </p:cNvSpPr>
          <p:nvPr>
            <p:ph type="body" sz="quarter" idx="28"/>
          </p:nvPr>
        </p:nvSpPr>
        <p:spPr bwMode="gray">
          <a:xfrm>
            <a:off x="1763610" y="3573019"/>
            <a:ext cx="2736953" cy="216023"/>
          </a:xfrm>
        </p:spPr>
        <p:txBody>
          <a:bodyPr tIns="0" anchor="b"/>
          <a:lstStyle>
            <a:lvl1pPr marL="0" indent="0">
              <a:spcBef>
                <a:spcPts val="0"/>
              </a:spcBef>
              <a:spcAft>
                <a:spcPts val="0"/>
              </a:spcAft>
              <a:buNone/>
              <a:defRPr sz="1200">
                <a:solidFill>
                  <a:schemeClr val="tx1"/>
                </a:solidFill>
                <a:latin typeface="Arial" pitchFamily="34" charset="0"/>
                <a:cs typeface="Arial" pitchFamily="34" charset="0"/>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47" name="Text Placeholder 3"/>
          <p:cNvSpPr>
            <a:spLocks noGrp="1"/>
          </p:cNvSpPr>
          <p:nvPr>
            <p:ph type="body" sz="quarter" idx="29"/>
          </p:nvPr>
        </p:nvSpPr>
        <p:spPr bwMode="gray">
          <a:xfrm>
            <a:off x="1763692" y="3140968"/>
            <a:ext cx="2736875"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48" name="Text Placeholder 3"/>
          <p:cNvSpPr>
            <a:spLocks noGrp="1"/>
          </p:cNvSpPr>
          <p:nvPr>
            <p:ph type="body" sz="quarter" idx="30"/>
          </p:nvPr>
        </p:nvSpPr>
        <p:spPr bwMode="gray">
          <a:xfrm>
            <a:off x="1763688" y="2205046"/>
            <a:ext cx="2736304" cy="935931"/>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49" name="Text Placeholder 3"/>
          <p:cNvSpPr>
            <a:spLocks noGrp="1"/>
          </p:cNvSpPr>
          <p:nvPr>
            <p:ph type="body" sz="quarter" idx="31"/>
          </p:nvPr>
        </p:nvSpPr>
        <p:spPr bwMode="gray">
          <a:xfrm>
            <a:off x="1763692" y="3789040"/>
            <a:ext cx="2736875"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0" name="Text Placeholder 3"/>
          <p:cNvSpPr>
            <a:spLocks noGrp="1"/>
          </p:cNvSpPr>
          <p:nvPr>
            <p:ph type="body" sz="quarter" idx="32"/>
          </p:nvPr>
        </p:nvSpPr>
        <p:spPr bwMode="gray">
          <a:xfrm>
            <a:off x="1763767" y="4005064"/>
            <a:ext cx="2736227"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1" name="Text Placeholder 3"/>
          <p:cNvSpPr>
            <a:spLocks noGrp="1"/>
          </p:cNvSpPr>
          <p:nvPr>
            <p:ph type="body" sz="quarter" idx="33"/>
          </p:nvPr>
        </p:nvSpPr>
        <p:spPr bwMode="gray">
          <a:xfrm>
            <a:off x="6084168" y="3573017"/>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2" name="Text Placeholder 3"/>
          <p:cNvSpPr>
            <a:spLocks noGrp="1"/>
          </p:cNvSpPr>
          <p:nvPr>
            <p:ph type="body" sz="quarter" idx="34"/>
          </p:nvPr>
        </p:nvSpPr>
        <p:spPr bwMode="gray">
          <a:xfrm>
            <a:off x="6084168" y="3140977"/>
            <a:ext cx="2736304" cy="21676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3" name="Text Placeholder 3"/>
          <p:cNvSpPr>
            <a:spLocks noGrp="1"/>
          </p:cNvSpPr>
          <p:nvPr>
            <p:ph type="body" sz="quarter" idx="35"/>
          </p:nvPr>
        </p:nvSpPr>
        <p:spPr bwMode="gray">
          <a:xfrm>
            <a:off x="6084168" y="2205046"/>
            <a:ext cx="2736304" cy="935931"/>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54" name="Text Placeholder 3"/>
          <p:cNvSpPr>
            <a:spLocks noGrp="1"/>
          </p:cNvSpPr>
          <p:nvPr>
            <p:ph type="body" sz="quarter" idx="36"/>
          </p:nvPr>
        </p:nvSpPr>
        <p:spPr bwMode="gray">
          <a:xfrm>
            <a:off x="6084168" y="3789040"/>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5" name="Text Placeholder 3"/>
          <p:cNvSpPr>
            <a:spLocks noGrp="1"/>
          </p:cNvSpPr>
          <p:nvPr>
            <p:ph type="body" sz="quarter" idx="37"/>
          </p:nvPr>
        </p:nvSpPr>
        <p:spPr bwMode="gray">
          <a:xfrm>
            <a:off x="6084168" y="4005064"/>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6" name="Picture Placeholder 4"/>
          <p:cNvSpPr>
            <a:spLocks noGrp="1"/>
          </p:cNvSpPr>
          <p:nvPr>
            <p:ph type="pic" sz="quarter" idx="38"/>
          </p:nvPr>
        </p:nvSpPr>
        <p:spPr bwMode="gray">
          <a:xfrm>
            <a:off x="323528" y="4365634"/>
            <a:ext cx="1295400" cy="2015703"/>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57" name="Picture Placeholder 4"/>
          <p:cNvSpPr>
            <a:spLocks noGrp="1"/>
          </p:cNvSpPr>
          <p:nvPr>
            <p:ph type="pic" sz="quarter" idx="39"/>
          </p:nvPr>
        </p:nvSpPr>
        <p:spPr bwMode="gray">
          <a:xfrm>
            <a:off x="4644703" y="4365634"/>
            <a:ext cx="1295400" cy="2015703"/>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58" name="Text Placeholder 3"/>
          <p:cNvSpPr>
            <a:spLocks noGrp="1"/>
          </p:cNvSpPr>
          <p:nvPr>
            <p:ph type="body" sz="quarter" idx="40"/>
          </p:nvPr>
        </p:nvSpPr>
        <p:spPr bwMode="gray">
          <a:xfrm>
            <a:off x="1763692" y="5733742"/>
            <a:ext cx="2736875"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9" name="Text Placeholder 3"/>
          <p:cNvSpPr>
            <a:spLocks noGrp="1"/>
          </p:cNvSpPr>
          <p:nvPr>
            <p:ph type="body" sz="quarter" idx="41"/>
          </p:nvPr>
        </p:nvSpPr>
        <p:spPr bwMode="gray">
          <a:xfrm>
            <a:off x="1763688" y="5301209"/>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0" name="Text Placeholder 3"/>
          <p:cNvSpPr>
            <a:spLocks noGrp="1"/>
          </p:cNvSpPr>
          <p:nvPr>
            <p:ph type="body" sz="quarter" idx="42"/>
          </p:nvPr>
        </p:nvSpPr>
        <p:spPr bwMode="gray">
          <a:xfrm>
            <a:off x="1763688" y="4365626"/>
            <a:ext cx="2736304" cy="935584"/>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61" name="Text Placeholder 3"/>
          <p:cNvSpPr>
            <a:spLocks noGrp="1"/>
          </p:cNvSpPr>
          <p:nvPr>
            <p:ph type="body" sz="quarter" idx="43"/>
          </p:nvPr>
        </p:nvSpPr>
        <p:spPr bwMode="gray">
          <a:xfrm>
            <a:off x="1763692" y="5949244"/>
            <a:ext cx="2736875"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2" name="Text Placeholder 3"/>
          <p:cNvSpPr>
            <a:spLocks noGrp="1"/>
          </p:cNvSpPr>
          <p:nvPr>
            <p:ph type="body" sz="quarter" idx="44"/>
          </p:nvPr>
        </p:nvSpPr>
        <p:spPr bwMode="gray">
          <a:xfrm>
            <a:off x="1763692" y="6164748"/>
            <a:ext cx="2736875"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3" name="Text Placeholder 3"/>
          <p:cNvSpPr>
            <a:spLocks noGrp="1"/>
          </p:cNvSpPr>
          <p:nvPr>
            <p:ph type="body" sz="quarter" idx="45"/>
          </p:nvPr>
        </p:nvSpPr>
        <p:spPr bwMode="gray">
          <a:xfrm>
            <a:off x="6084168" y="5733751"/>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4" name="Text Placeholder 3"/>
          <p:cNvSpPr>
            <a:spLocks noGrp="1"/>
          </p:cNvSpPr>
          <p:nvPr>
            <p:ph type="body" sz="quarter" idx="46"/>
          </p:nvPr>
        </p:nvSpPr>
        <p:spPr bwMode="gray">
          <a:xfrm>
            <a:off x="6084168" y="5301209"/>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5" name="Text Placeholder 3"/>
          <p:cNvSpPr>
            <a:spLocks noGrp="1"/>
          </p:cNvSpPr>
          <p:nvPr>
            <p:ph type="body" sz="quarter" idx="47"/>
          </p:nvPr>
        </p:nvSpPr>
        <p:spPr bwMode="gray">
          <a:xfrm>
            <a:off x="6084168" y="4365626"/>
            <a:ext cx="2736304" cy="935584"/>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66" name="Text Placeholder 3"/>
          <p:cNvSpPr>
            <a:spLocks noGrp="1"/>
          </p:cNvSpPr>
          <p:nvPr>
            <p:ph type="body" sz="quarter" idx="48"/>
          </p:nvPr>
        </p:nvSpPr>
        <p:spPr bwMode="gray">
          <a:xfrm>
            <a:off x="6084168" y="5949255"/>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7" name="Text Placeholder 3"/>
          <p:cNvSpPr>
            <a:spLocks noGrp="1"/>
          </p:cNvSpPr>
          <p:nvPr>
            <p:ph type="body" sz="quarter" idx="49"/>
          </p:nvPr>
        </p:nvSpPr>
        <p:spPr bwMode="gray">
          <a:xfrm>
            <a:off x="6084168" y="6164758"/>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3" name="Title 2"/>
          <p:cNvSpPr>
            <a:spLocks noGrp="1"/>
          </p:cNvSpPr>
          <p:nvPr>
            <p:ph type="title"/>
          </p:nvPr>
        </p:nvSpPr>
        <p:spPr bwMode="gray"/>
        <p:txBody>
          <a:bodyPr/>
          <a:lstStyle>
            <a:lvl1pPr>
              <a:defRPr>
                <a:latin typeface="Arial" pitchFamily="34" charset="0"/>
              </a:defRPr>
            </a:lvl1pPr>
          </a:lstStyle>
          <a:p>
            <a:r>
              <a:rPr lang="en-US" noProof="0" dirty="0"/>
              <a:t>Titelmasterformat durch Klicken bearbeiten</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w="9525">
            <a:noFill/>
            <a:miter lim="800000"/>
            <a:headEnd/>
            <a:tailEnd/>
          </a:ln>
        </p:spPr>
      </p:pic>
      <p:grpSp>
        <p:nvGrpSpPr>
          <p:cNvPr id="7" name="Gruppieren 4"/>
          <p:cNvGrpSpPr>
            <a:grpSpLocks/>
          </p:cNvGrpSpPr>
          <p:nvPr userDrawn="1"/>
        </p:nvGrpSpPr>
        <p:grpSpPr bwMode="auto">
          <a:xfrm>
            <a:off x="-325438" y="-315913"/>
            <a:ext cx="9794876" cy="7489826"/>
            <a:chOff x="-324680" y="-315520"/>
            <a:chExt cx="9793360" cy="7489040"/>
          </a:xfrm>
        </p:grpSpPr>
        <p:grpSp>
          <p:nvGrpSpPr>
            <p:cNvPr id="8" name="Gruppieren 6"/>
            <p:cNvGrpSpPr>
              <a:grpSpLocks/>
            </p:cNvGrpSpPr>
            <p:nvPr/>
          </p:nvGrpSpPr>
          <p:grpSpPr bwMode="auto">
            <a:xfrm>
              <a:off x="-324680" y="908650"/>
              <a:ext cx="216030" cy="5688790"/>
              <a:chOff x="-540710" y="908650"/>
              <a:chExt cx="432060" cy="5688790"/>
            </a:xfrm>
          </p:grpSpPr>
          <p:cxnSp>
            <p:nvCxnSpPr>
              <p:cNvPr id="49" name="Gerade Verbindung 59"/>
              <p:cNvCxnSpPr/>
              <p:nvPr userDrawn="1"/>
            </p:nvCxnSpPr>
            <p:spPr bwMode="gray">
              <a:xfrm>
                <a:off x="-540710"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0"/>
              <p:cNvCxnSpPr/>
              <p:nvPr userDrawn="1"/>
            </p:nvCxnSpPr>
            <p:spPr bwMode="gray">
              <a:xfrm>
                <a:off x="-540710"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61"/>
              <p:cNvCxnSpPr/>
              <p:nvPr userDrawn="1"/>
            </p:nvCxnSpPr>
            <p:spPr bwMode="gray">
              <a:xfrm>
                <a:off x="-540710"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62"/>
              <p:cNvCxnSpPr/>
              <p:nvPr userDrawn="1"/>
            </p:nvCxnSpPr>
            <p:spPr bwMode="gray">
              <a:xfrm>
                <a:off x="-540710"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63"/>
              <p:cNvCxnSpPr/>
              <p:nvPr userDrawn="1"/>
            </p:nvCxnSpPr>
            <p:spPr bwMode="gray">
              <a:xfrm>
                <a:off x="-540710"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7"/>
            <p:cNvGrpSpPr>
              <a:grpSpLocks/>
            </p:cNvGrpSpPr>
            <p:nvPr/>
          </p:nvGrpSpPr>
          <p:grpSpPr bwMode="auto">
            <a:xfrm>
              <a:off x="323850" y="-315520"/>
              <a:ext cx="8496740" cy="216030"/>
              <a:chOff x="323850" y="-531550"/>
              <a:chExt cx="8496740" cy="432060"/>
            </a:xfrm>
          </p:grpSpPr>
          <p:cxnSp>
            <p:nvCxnSpPr>
              <p:cNvPr id="37" name="Gerade Verbindung 47"/>
              <p:cNvCxnSpPr/>
              <p:nvPr userDrawn="1"/>
            </p:nvCxnSpPr>
            <p:spPr bwMode="gray">
              <a:xfrm rot="5400000">
                <a:off x="10863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48"/>
              <p:cNvCxnSpPr/>
              <p:nvPr userDrawn="1"/>
            </p:nvCxnSpPr>
            <p:spPr bwMode="gray">
              <a:xfrm rot="5400000">
                <a:off x="140383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49"/>
              <p:cNvCxnSpPr/>
              <p:nvPr userDrawn="1"/>
            </p:nvCxnSpPr>
            <p:spPr bwMode="gray">
              <a:xfrm rot="5400000">
                <a:off x="154827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50"/>
              <p:cNvCxnSpPr/>
              <p:nvPr userDrawn="1"/>
            </p:nvCxnSpPr>
            <p:spPr bwMode="gray">
              <a:xfrm rot="5400000">
                <a:off x="284505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51"/>
              <p:cNvCxnSpPr/>
              <p:nvPr userDrawn="1"/>
            </p:nvCxnSpPr>
            <p:spPr bwMode="gray">
              <a:xfrm rot="5400000">
                <a:off x="298791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52"/>
              <p:cNvCxnSpPr/>
              <p:nvPr userDrawn="1"/>
            </p:nvCxnSpPr>
            <p:spPr bwMode="gray">
              <a:xfrm rot="5400000">
                <a:off x="4284698"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53"/>
              <p:cNvCxnSpPr/>
              <p:nvPr userDrawn="1"/>
            </p:nvCxnSpPr>
            <p:spPr bwMode="gray">
              <a:xfrm rot="5400000">
                <a:off x="44291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54"/>
              <p:cNvCxnSpPr/>
              <p:nvPr userDrawn="1"/>
            </p:nvCxnSpPr>
            <p:spPr bwMode="gray">
              <a:xfrm rot="5400000">
                <a:off x="57243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55"/>
              <p:cNvCxnSpPr/>
              <p:nvPr userDrawn="1"/>
            </p:nvCxnSpPr>
            <p:spPr bwMode="gray">
              <a:xfrm rot="5400000">
                <a:off x="586877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56"/>
              <p:cNvCxnSpPr/>
              <p:nvPr userDrawn="1"/>
            </p:nvCxnSpPr>
            <p:spPr bwMode="gray">
              <a:xfrm rot="5400000">
                <a:off x="716556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7"/>
              <p:cNvCxnSpPr/>
              <p:nvPr userDrawn="1"/>
            </p:nvCxnSpPr>
            <p:spPr bwMode="gray">
              <a:xfrm rot="5400000">
                <a:off x="730841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58"/>
              <p:cNvCxnSpPr/>
              <p:nvPr userDrawn="1"/>
            </p:nvCxnSpPr>
            <p:spPr bwMode="gray">
              <a:xfrm rot="5400000">
                <a:off x="860520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8"/>
            <p:cNvGrpSpPr>
              <a:grpSpLocks/>
            </p:cNvGrpSpPr>
            <p:nvPr/>
          </p:nvGrpSpPr>
          <p:grpSpPr bwMode="auto">
            <a:xfrm>
              <a:off x="323410" y="6957490"/>
              <a:ext cx="8496740" cy="216030"/>
              <a:chOff x="323850" y="-531550"/>
              <a:chExt cx="8496740" cy="432060"/>
            </a:xfrm>
          </p:grpSpPr>
          <p:cxnSp>
            <p:nvCxnSpPr>
              <p:cNvPr id="25" name="Gerade Verbindung 35"/>
              <p:cNvCxnSpPr/>
              <p:nvPr userDrawn="1"/>
            </p:nvCxnSpPr>
            <p:spPr bwMode="gray">
              <a:xfrm rot="5400000">
                <a:off x="1074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rot="5400000">
                <a:off x="14026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rot="5400000">
                <a:off x="154712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8"/>
              <p:cNvCxnSpPr/>
              <p:nvPr userDrawn="1"/>
            </p:nvCxnSpPr>
            <p:spPr bwMode="gray">
              <a:xfrm rot="5400000">
                <a:off x="2843911"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9"/>
              <p:cNvCxnSpPr/>
              <p:nvPr userDrawn="1"/>
            </p:nvCxnSpPr>
            <p:spPr bwMode="gray">
              <a:xfrm rot="5400000">
                <a:off x="298676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0"/>
              <p:cNvCxnSpPr/>
              <p:nvPr userDrawn="1"/>
            </p:nvCxnSpPr>
            <p:spPr bwMode="gray">
              <a:xfrm rot="5400000">
                <a:off x="428355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1"/>
              <p:cNvCxnSpPr/>
              <p:nvPr userDrawn="1"/>
            </p:nvCxnSpPr>
            <p:spPr bwMode="gray">
              <a:xfrm rot="5400000">
                <a:off x="44279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2"/>
              <p:cNvCxnSpPr/>
              <p:nvPr userDrawn="1"/>
            </p:nvCxnSpPr>
            <p:spPr bwMode="gray">
              <a:xfrm rot="5400000">
                <a:off x="57231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3"/>
              <p:cNvCxnSpPr/>
              <p:nvPr userDrawn="1"/>
            </p:nvCxnSpPr>
            <p:spPr bwMode="gray">
              <a:xfrm rot="5400000">
                <a:off x="586763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44"/>
              <p:cNvCxnSpPr/>
              <p:nvPr userDrawn="1"/>
            </p:nvCxnSpPr>
            <p:spPr bwMode="gray">
              <a:xfrm rot="5400000">
                <a:off x="7164417"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5"/>
              <p:cNvCxnSpPr/>
              <p:nvPr userDrawn="1"/>
            </p:nvCxnSpPr>
            <p:spPr bwMode="gray">
              <a:xfrm rot="5400000">
                <a:off x="730727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46"/>
              <p:cNvCxnSpPr/>
              <p:nvPr userDrawn="1"/>
            </p:nvCxnSpPr>
            <p:spPr bwMode="gray">
              <a:xfrm rot="5400000">
                <a:off x="8604056"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uppieren 9"/>
            <p:cNvGrpSpPr>
              <a:grpSpLocks/>
            </p:cNvGrpSpPr>
            <p:nvPr/>
          </p:nvGrpSpPr>
          <p:grpSpPr bwMode="auto">
            <a:xfrm>
              <a:off x="9252650" y="908650"/>
              <a:ext cx="216030" cy="5688790"/>
              <a:chOff x="-540710" y="908650"/>
              <a:chExt cx="432060" cy="5688790"/>
            </a:xfrm>
          </p:grpSpPr>
          <p:cxnSp>
            <p:nvCxnSpPr>
              <p:cNvPr id="12" name="Gerade Verbindung 22"/>
              <p:cNvCxnSpPr/>
              <p:nvPr userDrawn="1"/>
            </p:nvCxnSpPr>
            <p:spPr bwMode="gray">
              <a:xfrm>
                <a:off x="-540384"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3"/>
              <p:cNvCxnSpPr/>
              <p:nvPr userDrawn="1"/>
            </p:nvCxnSpPr>
            <p:spPr bwMode="gray">
              <a:xfrm>
                <a:off x="-540384"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4"/>
              <p:cNvCxnSpPr/>
              <p:nvPr userDrawn="1"/>
            </p:nvCxnSpPr>
            <p:spPr bwMode="gray">
              <a:xfrm>
                <a:off x="-540384"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5"/>
              <p:cNvCxnSpPr/>
              <p:nvPr userDrawn="1"/>
            </p:nvCxnSpPr>
            <p:spPr bwMode="gray">
              <a:xfrm>
                <a:off x="-540384"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6"/>
              <p:cNvCxnSpPr/>
              <p:nvPr userDrawn="1"/>
            </p:nvCxnSpPr>
            <p:spPr bwMode="gray">
              <a:xfrm>
                <a:off x="-540384" y="544491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7"/>
              <p:cNvCxnSpPr/>
              <p:nvPr userDrawn="1"/>
            </p:nvCxnSpPr>
            <p:spPr bwMode="gray">
              <a:xfrm>
                <a:off x="-540384" y="53004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8"/>
              <p:cNvCxnSpPr/>
              <p:nvPr userDrawn="1"/>
            </p:nvCxnSpPr>
            <p:spPr bwMode="gray">
              <a:xfrm>
                <a:off x="-540384" y="436552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9"/>
              <p:cNvCxnSpPr/>
              <p:nvPr userDrawn="1"/>
            </p:nvCxnSpPr>
            <p:spPr bwMode="gray">
              <a:xfrm>
                <a:off x="-540384" y="4221080"/>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0"/>
              <p:cNvCxnSpPr/>
              <p:nvPr userDrawn="1"/>
            </p:nvCxnSpPr>
            <p:spPr bwMode="gray">
              <a:xfrm>
                <a:off x="-540384" y="328455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1"/>
              <p:cNvCxnSpPr/>
              <p:nvPr userDrawn="1"/>
            </p:nvCxnSpPr>
            <p:spPr bwMode="gray">
              <a:xfrm>
                <a:off x="-540384" y="3140106"/>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2"/>
              <p:cNvCxnSpPr/>
              <p:nvPr userDrawn="1"/>
            </p:nvCxnSpPr>
            <p:spPr bwMode="gray">
              <a:xfrm>
                <a:off x="-540384" y="22051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p:cNvCxnSpPr/>
              <p:nvPr userDrawn="1"/>
            </p:nvCxnSpPr>
            <p:spPr bwMode="gray">
              <a:xfrm>
                <a:off x="-540384" y="2060719"/>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4"/>
              <p:cNvCxnSpPr/>
              <p:nvPr userDrawn="1"/>
            </p:nvCxnSpPr>
            <p:spPr bwMode="gray">
              <a:xfrm>
                <a:off x="-540384"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Title 2"/>
          <p:cNvSpPr>
            <a:spLocks noGrp="1"/>
          </p:cNvSpPr>
          <p:nvPr>
            <p:ph type="title"/>
          </p:nvPr>
        </p:nvSpPr>
        <p:spPr bwMode="gray">
          <a:xfrm>
            <a:off x="323532" y="1123953"/>
            <a:ext cx="8496944" cy="2665413"/>
          </a:xfrm>
        </p:spPr>
        <p:txBody>
          <a:bodyPr/>
          <a:lstStyle>
            <a:lvl1pPr>
              <a:defRPr sz="3800" cap="all" baseline="0">
                <a:solidFill>
                  <a:schemeClr val="bg1"/>
                </a:solidFill>
                <a:latin typeface="Arial" pitchFamily="34" charset="0"/>
              </a:defRPr>
            </a:lvl1pPr>
          </a:lstStyle>
          <a:p>
            <a:r>
              <a:rPr lang="en-US" noProof="0" dirty="0"/>
              <a:t>Titelmasterformat durch Klicken bearbeiten</a:t>
            </a:r>
          </a:p>
        </p:txBody>
      </p:sp>
      <p:sp>
        <p:nvSpPr>
          <p:cNvPr id="6" name="Text Placeholder 5"/>
          <p:cNvSpPr>
            <a:spLocks noGrp="1"/>
          </p:cNvSpPr>
          <p:nvPr>
            <p:ph type="body" sz="quarter" idx="10"/>
          </p:nvPr>
        </p:nvSpPr>
        <p:spPr bwMode="gray">
          <a:xfrm>
            <a:off x="323532" y="6237312"/>
            <a:ext cx="8496944" cy="216024"/>
          </a:xfrm>
        </p:spPr>
        <p:txBody>
          <a:bodyPr anchor="b"/>
          <a:lstStyle>
            <a:lvl1pPr marL="0" indent="0">
              <a:spcBef>
                <a:spcPts val="0"/>
              </a:spcBef>
              <a:spcAft>
                <a:spcPts val="0"/>
              </a:spcAft>
              <a:buFontTx/>
              <a:buNone/>
              <a:defRPr sz="1200" baseline="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a:t>Textmasterformate durch Klicken bearbeiten</a:t>
            </a:r>
          </a:p>
        </p:txBody>
      </p:sp>
      <p:sp>
        <p:nvSpPr>
          <p:cNvPr id="66" name="Text Placeholder 5"/>
          <p:cNvSpPr>
            <a:spLocks noGrp="1"/>
          </p:cNvSpPr>
          <p:nvPr>
            <p:ph type="body" sz="quarter" idx="11"/>
          </p:nvPr>
        </p:nvSpPr>
        <p:spPr bwMode="gray">
          <a:xfrm>
            <a:off x="323532" y="6021288"/>
            <a:ext cx="8496944" cy="216024"/>
          </a:xfrm>
        </p:spPr>
        <p:txBody>
          <a:bodyPr anchor="b"/>
          <a:lstStyle>
            <a:lvl1pPr marL="0" indent="0">
              <a:spcBef>
                <a:spcPts val="0"/>
              </a:spcBef>
              <a:spcAft>
                <a:spcPts val="0"/>
              </a:spcAft>
              <a:buFontTx/>
              <a:buNone/>
              <a:defRPr sz="1200" baseline="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a:t>Textmasterformate durch Klicken bearbeiten</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86"/>
          <p:cNvGrpSpPr>
            <a:grpSpLocks/>
          </p:cNvGrpSpPr>
          <p:nvPr/>
        </p:nvGrpSpPr>
        <p:grpSpPr bwMode="auto">
          <a:xfrm>
            <a:off x="-3175" y="0"/>
            <a:ext cx="9147175" cy="6858000"/>
            <a:chOff x="-2" y="0"/>
            <a:chExt cx="5762" cy="4320"/>
          </a:xfrm>
        </p:grpSpPr>
        <p:sp>
          <p:nvSpPr>
            <p:cNvPr id="5" name="Rectangle 17"/>
            <p:cNvSpPr>
              <a:spLocks noChangeArrowheads="1"/>
            </p:cNvSpPr>
            <p:nvPr userDrawn="1"/>
          </p:nvSpPr>
          <p:spPr bwMode="gray">
            <a:xfrm>
              <a:off x="5680" y="922"/>
              <a:ext cx="80" cy="2000"/>
            </a:xfrm>
            <a:prstGeom prst="rect">
              <a:avLst/>
            </a:prstGeom>
            <a:gradFill rotWithShape="1">
              <a:gsLst>
                <a:gs pos="0">
                  <a:srgbClr val="FFFFFF"/>
                </a:gs>
                <a:gs pos="100000">
                  <a:srgbClr val="D9D9D9"/>
                </a:gs>
              </a:gsLst>
              <a:lin ang="5400000" scaled="1"/>
            </a:gradFill>
            <a:ln>
              <a:noFill/>
            </a:ln>
            <a:extLst/>
          </p:spPr>
          <p:txBody>
            <a:bodyPr/>
            <a:lstStyle/>
            <a:p>
              <a:pPr algn="ctr">
                <a:defRPr/>
              </a:pPr>
              <a:endParaRPr lang="de-DE" sz="1800">
                <a:solidFill>
                  <a:srgbClr val="676767"/>
                </a:solidFill>
                <a:latin typeface="Arial"/>
                <a:ea typeface="+mn-ea"/>
                <a:cs typeface="+mn-cs"/>
              </a:endParaRPr>
            </a:p>
          </p:txBody>
        </p:sp>
        <p:sp>
          <p:nvSpPr>
            <p:cNvPr id="6" name="Freeform 7"/>
            <p:cNvSpPr>
              <a:spLocks/>
            </p:cNvSpPr>
            <p:nvPr userDrawn="1"/>
          </p:nvSpPr>
          <p:spPr bwMode="gray">
            <a:xfrm>
              <a:off x="-2" y="3792"/>
              <a:ext cx="5762" cy="528"/>
            </a:xfrm>
            <a:custGeom>
              <a:avLst/>
              <a:gdLst>
                <a:gd name="T0" fmla="*/ 5762 w 5762"/>
                <a:gd name="T1" fmla="*/ 528 h 528"/>
                <a:gd name="T2" fmla="*/ 5762 w 5762"/>
                <a:gd name="T3" fmla="*/ 0 h 528"/>
                <a:gd name="T4" fmla="*/ 5678 w 5762"/>
                <a:gd name="T5" fmla="*/ 0 h 528"/>
                <a:gd name="T6" fmla="*/ 5678 w 5762"/>
                <a:gd name="T7" fmla="*/ 251 h 528"/>
                <a:gd name="T8" fmla="*/ 2 w 5762"/>
                <a:gd name="T9" fmla="*/ 251 h 528"/>
                <a:gd name="T10" fmla="*/ 0 w 5762"/>
                <a:gd name="T11" fmla="*/ 528 h 528"/>
                <a:gd name="T12" fmla="*/ 5762 w 5762"/>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5762" h="528">
                  <a:moveTo>
                    <a:pt x="5762" y="528"/>
                  </a:moveTo>
                  <a:lnTo>
                    <a:pt x="5762" y="0"/>
                  </a:lnTo>
                  <a:lnTo>
                    <a:pt x="5678" y="0"/>
                  </a:lnTo>
                  <a:lnTo>
                    <a:pt x="5678" y="251"/>
                  </a:lnTo>
                  <a:lnTo>
                    <a:pt x="2" y="251"/>
                  </a:lnTo>
                  <a:lnTo>
                    <a:pt x="0" y="528"/>
                  </a:lnTo>
                  <a:lnTo>
                    <a:pt x="5762" y="528"/>
                  </a:lnTo>
                  <a:close/>
                </a:path>
              </a:pathLst>
            </a:custGeom>
            <a:gradFill rotWithShape="1">
              <a:gsLst>
                <a:gs pos="0">
                  <a:srgbClr val="BFBFBF"/>
                </a:gs>
                <a:gs pos="100000">
                  <a:srgbClr val="FFFFFF"/>
                </a:gs>
              </a:gsLst>
              <a:lin ang="5400000" scaled="1"/>
            </a:gradFill>
            <a:ln>
              <a:noFill/>
            </a:ln>
            <a:extLst/>
          </p:spPr>
          <p:txBody>
            <a:bodyPr/>
            <a:lstStyle/>
            <a:p>
              <a:pPr algn="ctr">
                <a:defRPr/>
              </a:pPr>
              <a:endParaRPr lang="de-DE" sz="1800">
                <a:solidFill>
                  <a:srgbClr val="676767"/>
                </a:solidFill>
                <a:latin typeface="Arial"/>
                <a:ea typeface="+mn-ea"/>
                <a:cs typeface="+mn-cs"/>
              </a:endParaRPr>
            </a:p>
          </p:txBody>
        </p:sp>
        <p:sp>
          <p:nvSpPr>
            <p:cNvPr id="7" name="Freeform 8"/>
            <p:cNvSpPr>
              <a:spLocks/>
            </p:cNvSpPr>
            <p:nvPr userDrawn="1"/>
          </p:nvSpPr>
          <p:spPr bwMode="gray">
            <a:xfrm>
              <a:off x="-2" y="922"/>
              <a:ext cx="5762" cy="2442"/>
            </a:xfrm>
            <a:custGeom>
              <a:avLst/>
              <a:gdLst>
                <a:gd name="T0" fmla="*/ 6709 w 6803"/>
                <a:gd name="T1" fmla="*/ 2360 h 2884"/>
                <a:gd name="T2" fmla="*/ 6709 w 6803"/>
                <a:gd name="T3" fmla="*/ 0 h 2884"/>
                <a:gd name="T4" fmla="*/ 0 w 6803"/>
                <a:gd name="T5" fmla="*/ 0 h 2884"/>
                <a:gd name="T6" fmla="*/ 0 w 6803"/>
                <a:gd name="T7" fmla="*/ 7 h 2884"/>
                <a:gd name="T8" fmla="*/ 6701 w 6803"/>
                <a:gd name="T9" fmla="*/ 7 h 2884"/>
                <a:gd name="T10" fmla="*/ 6701 w 6803"/>
                <a:gd name="T11" fmla="*/ 2884 h 2884"/>
                <a:gd name="T12" fmla="*/ 6803 w 6803"/>
                <a:gd name="T13" fmla="*/ 2884 h 2884"/>
                <a:gd name="T14" fmla="*/ 6803 w 6803"/>
                <a:gd name="T15" fmla="*/ 2360 h 2884"/>
                <a:gd name="T16" fmla="*/ 6709 w 6803"/>
                <a:gd name="T17" fmla="*/ 2360 h 2884"/>
                <a:gd name="T18" fmla="*/ 6709 w 6803"/>
                <a:gd name="T19" fmla="*/ 236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2884">
                  <a:moveTo>
                    <a:pt x="6709" y="2360"/>
                  </a:moveTo>
                  <a:lnTo>
                    <a:pt x="6709" y="0"/>
                  </a:lnTo>
                  <a:lnTo>
                    <a:pt x="0" y="0"/>
                  </a:lnTo>
                  <a:lnTo>
                    <a:pt x="0" y="7"/>
                  </a:lnTo>
                  <a:lnTo>
                    <a:pt x="6701" y="7"/>
                  </a:lnTo>
                  <a:lnTo>
                    <a:pt x="6701" y="2884"/>
                  </a:lnTo>
                  <a:lnTo>
                    <a:pt x="6803" y="2884"/>
                  </a:lnTo>
                  <a:lnTo>
                    <a:pt x="6803" y="2360"/>
                  </a:lnTo>
                  <a:lnTo>
                    <a:pt x="6709" y="2360"/>
                  </a:lnTo>
                  <a:lnTo>
                    <a:pt x="6709" y="2360"/>
                  </a:lnTo>
                  <a:close/>
                </a:path>
              </a:pathLst>
            </a:custGeom>
            <a:solidFill>
              <a:srgbClr val="6BC200"/>
            </a:solidFill>
            <a:ln>
              <a:noFill/>
            </a:ln>
            <a:extLst/>
          </p:spPr>
          <p:txBody>
            <a:bodyPr/>
            <a:lstStyle/>
            <a:p>
              <a:pPr algn="ctr">
                <a:defRPr/>
              </a:pPr>
              <a:endParaRPr lang="de-DE" sz="1800">
                <a:solidFill>
                  <a:srgbClr val="676767"/>
                </a:solidFill>
                <a:latin typeface="Arial"/>
                <a:ea typeface="+mn-ea"/>
                <a:cs typeface="+mn-cs"/>
              </a:endParaRPr>
            </a:p>
          </p:txBody>
        </p:sp>
        <p:sp>
          <p:nvSpPr>
            <p:cNvPr id="8" name="Freeform 9"/>
            <p:cNvSpPr>
              <a:spLocks/>
            </p:cNvSpPr>
            <p:nvPr userDrawn="1"/>
          </p:nvSpPr>
          <p:spPr bwMode="gray">
            <a:xfrm>
              <a:off x="-2" y="3358"/>
              <a:ext cx="5762" cy="688"/>
            </a:xfrm>
            <a:custGeom>
              <a:avLst/>
              <a:gdLst>
                <a:gd name="T0" fmla="*/ 6803 w 6803"/>
                <a:gd name="T1" fmla="*/ 0 h 812"/>
                <a:gd name="T2" fmla="*/ 6701 w 6803"/>
                <a:gd name="T3" fmla="*/ 0 h 812"/>
                <a:gd name="T4" fmla="*/ 6701 w 6803"/>
                <a:gd name="T5" fmla="*/ 805 h 812"/>
                <a:gd name="T6" fmla="*/ 0 w 6803"/>
                <a:gd name="T7" fmla="*/ 805 h 812"/>
                <a:gd name="T8" fmla="*/ 0 w 6803"/>
                <a:gd name="T9" fmla="*/ 812 h 812"/>
                <a:gd name="T10" fmla="*/ 6709 w 6803"/>
                <a:gd name="T11" fmla="*/ 812 h 812"/>
                <a:gd name="T12" fmla="*/ 6709 w 6803"/>
                <a:gd name="T13" fmla="*/ 522 h 812"/>
                <a:gd name="T14" fmla="*/ 6803 w 6803"/>
                <a:gd name="T15" fmla="*/ 522 h 812"/>
                <a:gd name="T16" fmla="*/ 6803 w 6803"/>
                <a:gd name="T17" fmla="*/ 0 h 812"/>
                <a:gd name="T18" fmla="*/ 6803 w 6803"/>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812">
                  <a:moveTo>
                    <a:pt x="6803" y="0"/>
                  </a:moveTo>
                  <a:lnTo>
                    <a:pt x="6701" y="0"/>
                  </a:lnTo>
                  <a:lnTo>
                    <a:pt x="6701" y="805"/>
                  </a:lnTo>
                  <a:lnTo>
                    <a:pt x="0" y="805"/>
                  </a:lnTo>
                  <a:lnTo>
                    <a:pt x="0" y="812"/>
                  </a:lnTo>
                  <a:lnTo>
                    <a:pt x="6709" y="812"/>
                  </a:lnTo>
                  <a:lnTo>
                    <a:pt x="6709" y="522"/>
                  </a:lnTo>
                  <a:lnTo>
                    <a:pt x="6803" y="522"/>
                  </a:lnTo>
                  <a:lnTo>
                    <a:pt x="6803" y="0"/>
                  </a:lnTo>
                  <a:lnTo>
                    <a:pt x="6803" y="0"/>
                  </a:lnTo>
                  <a:close/>
                </a:path>
              </a:pathLst>
            </a:custGeom>
            <a:solidFill>
              <a:srgbClr val="0090C5"/>
            </a:solidFill>
            <a:ln>
              <a:noFill/>
            </a:ln>
            <a:extLst/>
          </p:spPr>
          <p:txBody>
            <a:bodyPr/>
            <a:lstStyle/>
            <a:p>
              <a:pPr algn="ctr">
                <a:defRPr/>
              </a:pPr>
              <a:endParaRPr lang="de-DE" sz="1800">
                <a:solidFill>
                  <a:srgbClr val="676767"/>
                </a:solidFill>
                <a:latin typeface="Arial"/>
                <a:ea typeface="+mn-ea"/>
                <a:cs typeface="+mn-cs"/>
              </a:endParaRPr>
            </a:p>
          </p:txBody>
        </p:sp>
        <p:sp>
          <p:nvSpPr>
            <p:cNvPr id="9" name="Rectangle 10"/>
            <p:cNvSpPr>
              <a:spLocks noChangeArrowheads="1"/>
            </p:cNvSpPr>
            <p:nvPr userDrawn="1"/>
          </p:nvSpPr>
          <p:spPr bwMode="gray">
            <a:xfrm>
              <a:off x="5674" y="0"/>
              <a:ext cx="6" cy="922"/>
            </a:xfrm>
            <a:prstGeom prst="rect">
              <a:avLst/>
            </a:prstGeom>
            <a:solidFill>
              <a:srgbClr val="6BC200"/>
            </a:solidFill>
            <a:ln>
              <a:noFill/>
            </a:ln>
            <a:extLst/>
          </p:spPr>
          <p:txBody>
            <a:bodyPr/>
            <a:lstStyle/>
            <a:p>
              <a:pPr algn="ctr">
                <a:defRPr/>
              </a:pPr>
              <a:endParaRPr lang="de-DE" sz="1800">
                <a:solidFill>
                  <a:srgbClr val="676767"/>
                </a:solidFill>
                <a:latin typeface="Arial"/>
                <a:ea typeface="+mn-ea"/>
                <a:cs typeface="+mn-cs"/>
              </a:endParaRPr>
            </a:p>
          </p:txBody>
        </p:sp>
      </p:grpSp>
      <p:sp>
        <p:nvSpPr>
          <p:cNvPr id="10" name="Rectangle 15" descr="BHC_00041660_X"/>
          <p:cNvSpPr>
            <a:spLocks noChangeArrowheads="1"/>
          </p:cNvSpPr>
          <p:nvPr/>
        </p:nvSpPr>
        <p:spPr bwMode="gray">
          <a:xfrm>
            <a:off x="0" y="0"/>
            <a:ext cx="9007475" cy="3429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gn="ctr">
              <a:defRPr/>
            </a:pPr>
            <a:endParaRPr lang="de-DE" sz="1800">
              <a:solidFill>
                <a:srgbClr val="676767"/>
              </a:solidFill>
              <a:latin typeface="Arial"/>
              <a:ea typeface="+mn-ea"/>
              <a:cs typeface="+mn-cs"/>
            </a:endParaRPr>
          </a:p>
        </p:txBody>
      </p:sp>
      <p:pic>
        <p:nvPicPr>
          <p:cNvPr id="1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71513" y="4119563"/>
            <a:ext cx="1943100" cy="1123950"/>
          </a:xfrm>
          <a:prstGeom prst="rect">
            <a:avLst/>
          </a:prstGeom>
          <a:noFill/>
          <a:ln w="9525">
            <a:noFill/>
            <a:miter lim="800000"/>
            <a:headEnd/>
            <a:tailEnd/>
          </a:ln>
        </p:spPr>
      </p:pic>
      <p:sp>
        <p:nvSpPr>
          <p:cNvPr id="12" name="Line 19"/>
          <p:cNvSpPr>
            <a:spLocks noChangeShapeType="1"/>
          </p:cNvSpPr>
          <p:nvPr/>
        </p:nvSpPr>
        <p:spPr bwMode="gray">
          <a:xfrm>
            <a:off x="3022600" y="4122738"/>
            <a:ext cx="0" cy="1187450"/>
          </a:xfrm>
          <a:prstGeom prst="line">
            <a:avLst/>
          </a:prstGeom>
          <a:noFill/>
          <a:ln w="9525">
            <a:solidFill>
              <a:schemeClr val="accent1"/>
            </a:solidFill>
            <a:round/>
            <a:headEnd/>
            <a:tailEnd/>
          </a:ln>
          <a:effectLst/>
          <a:extLst/>
        </p:spPr>
        <p:txBody>
          <a:bodyPr/>
          <a:lstStyle/>
          <a:p>
            <a:pPr algn="ctr">
              <a:defRPr/>
            </a:pPr>
            <a:endParaRPr lang="de-DE" sz="1800">
              <a:solidFill>
                <a:srgbClr val="676767"/>
              </a:solidFill>
              <a:latin typeface="Arial"/>
              <a:ea typeface="+mn-ea"/>
              <a:cs typeface="+mn-cs"/>
            </a:endParaRPr>
          </a:p>
        </p:txBody>
      </p:sp>
      <p:grpSp>
        <p:nvGrpSpPr>
          <p:cNvPr id="13" name="Group 70"/>
          <p:cNvGrpSpPr>
            <a:grpSpLocks noChangeAspect="1"/>
          </p:cNvGrpSpPr>
          <p:nvPr/>
        </p:nvGrpSpPr>
        <p:grpSpPr bwMode="auto">
          <a:xfrm>
            <a:off x="7613650" y="6570663"/>
            <a:ext cx="1063625" cy="139700"/>
            <a:chOff x="219" y="1813"/>
            <a:chExt cx="5322" cy="695"/>
          </a:xfrm>
        </p:grpSpPr>
        <p:sp>
          <p:nvSpPr>
            <p:cNvPr id="14" name="AutoShape 69"/>
            <p:cNvSpPr>
              <a:spLocks noChangeAspect="1" noChangeArrowheads="1" noTextEdit="1"/>
            </p:cNvSpPr>
            <p:nvPr userDrawn="1"/>
          </p:nvSpPr>
          <p:spPr bwMode="gray">
            <a:xfrm>
              <a:off x="219" y="1813"/>
              <a:ext cx="5322" cy="695"/>
            </a:xfrm>
            <a:prstGeom prst="rect">
              <a:avLst/>
            </a:prstGeom>
            <a:noFill/>
            <a:ln>
              <a:noFill/>
            </a:ln>
            <a:extLst/>
          </p:spPr>
          <p:txBody>
            <a:bodyPr/>
            <a:lstStyle/>
            <a:p>
              <a:pPr algn="ctr">
                <a:defRPr/>
              </a:pPr>
              <a:endParaRPr lang="de-DE" sz="1800">
                <a:solidFill>
                  <a:srgbClr val="676767"/>
                </a:solidFill>
                <a:latin typeface="Arial"/>
                <a:ea typeface="+mn-ea"/>
                <a:cs typeface="+mn-cs"/>
              </a:endParaRPr>
            </a:p>
          </p:txBody>
        </p:sp>
        <p:sp>
          <p:nvSpPr>
            <p:cNvPr id="15" name="Freeform 71"/>
            <p:cNvSpPr>
              <a:spLocks noEditPoints="1"/>
            </p:cNvSpPr>
            <p:nvPr userDrawn="1"/>
          </p:nvSpPr>
          <p:spPr bwMode="gray">
            <a:xfrm>
              <a:off x="219" y="1845"/>
              <a:ext cx="397" cy="490"/>
            </a:xfrm>
            <a:custGeom>
              <a:avLst/>
              <a:gdLst>
                <a:gd name="T0" fmla="*/ 93 w 167"/>
                <a:gd name="T1" fmla="*/ 207 h 207"/>
                <a:gd name="T2" fmla="*/ 167 w 167"/>
                <a:gd name="T3" fmla="*/ 149 h 207"/>
                <a:gd name="T4" fmla="*/ 113 w 167"/>
                <a:gd name="T5" fmla="*/ 94 h 207"/>
                <a:gd name="T6" fmla="*/ 113 w 167"/>
                <a:gd name="T7" fmla="*/ 94 h 207"/>
                <a:gd name="T8" fmla="*/ 158 w 167"/>
                <a:gd name="T9" fmla="*/ 48 h 207"/>
                <a:gd name="T10" fmla="*/ 139 w 167"/>
                <a:gd name="T11" fmla="*/ 11 h 207"/>
                <a:gd name="T12" fmla="*/ 86 w 167"/>
                <a:gd name="T13" fmla="*/ 0 h 207"/>
                <a:gd name="T14" fmla="*/ 0 w 167"/>
                <a:gd name="T15" fmla="*/ 0 h 207"/>
                <a:gd name="T16" fmla="*/ 0 w 167"/>
                <a:gd name="T17" fmla="*/ 9 h 207"/>
                <a:gd name="T18" fmla="*/ 27 w 167"/>
                <a:gd name="T19" fmla="*/ 28 h 207"/>
                <a:gd name="T20" fmla="*/ 27 w 167"/>
                <a:gd name="T21" fmla="*/ 179 h 207"/>
                <a:gd name="T22" fmla="*/ 0 w 167"/>
                <a:gd name="T23" fmla="*/ 198 h 207"/>
                <a:gd name="T24" fmla="*/ 0 w 167"/>
                <a:gd name="T25" fmla="*/ 207 h 207"/>
                <a:gd name="T26" fmla="*/ 93 w 167"/>
                <a:gd name="T27" fmla="*/ 207 h 207"/>
                <a:gd name="T28" fmla="*/ 57 w 167"/>
                <a:gd name="T29" fmla="*/ 101 h 207"/>
                <a:gd name="T30" fmla="*/ 78 w 167"/>
                <a:gd name="T31" fmla="*/ 101 h 207"/>
                <a:gd name="T32" fmla="*/ 135 w 167"/>
                <a:gd name="T33" fmla="*/ 151 h 207"/>
                <a:gd name="T34" fmla="*/ 85 w 167"/>
                <a:gd name="T35" fmla="*/ 196 h 207"/>
                <a:gd name="T36" fmla="*/ 57 w 167"/>
                <a:gd name="T37" fmla="*/ 173 h 207"/>
                <a:gd name="T38" fmla="*/ 57 w 167"/>
                <a:gd name="T39" fmla="*/ 101 h 207"/>
                <a:gd name="T40" fmla="*/ 57 w 167"/>
                <a:gd name="T41" fmla="*/ 26 h 207"/>
                <a:gd name="T42" fmla="*/ 81 w 167"/>
                <a:gd name="T43" fmla="*/ 11 h 207"/>
                <a:gd name="T44" fmla="*/ 126 w 167"/>
                <a:gd name="T45" fmla="*/ 49 h 207"/>
                <a:gd name="T46" fmla="*/ 77 w 167"/>
                <a:gd name="T47" fmla="*/ 90 h 207"/>
                <a:gd name="T48" fmla="*/ 57 w 167"/>
                <a:gd name="T49" fmla="*/ 90 h 207"/>
                <a:gd name="T50" fmla="*/ 57 w 167"/>
                <a:gd name="T51" fmla="*/ 2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7">
                  <a:moveTo>
                    <a:pt x="93" y="207"/>
                  </a:moveTo>
                  <a:cubicBezTo>
                    <a:pt x="138" y="207"/>
                    <a:pt x="167" y="190"/>
                    <a:pt x="167" y="149"/>
                  </a:cubicBezTo>
                  <a:cubicBezTo>
                    <a:pt x="167" y="114"/>
                    <a:pt x="142" y="98"/>
                    <a:pt x="113" y="94"/>
                  </a:cubicBezTo>
                  <a:cubicBezTo>
                    <a:pt x="113" y="94"/>
                    <a:pt x="113" y="94"/>
                    <a:pt x="113" y="94"/>
                  </a:cubicBezTo>
                  <a:cubicBezTo>
                    <a:pt x="141" y="88"/>
                    <a:pt x="158" y="71"/>
                    <a:pt x="158" y="48"/>
                  </a:cubicBezTo>
                  <a:cubicBezTo>
                    <a:pt x="158" y="31"/>
                    <a:pt x="151" y="19"/>
                    <a:pt x="139" y="11"/>
                  </a:cubicBezTo>
                  <a:cubicBezTo>
                    <a:pt x="128" y="3"/>
                    <a:pt x="110" y="0"/>
                    <a:pt x="86" y="0"/>
                  </a:cubicBezTo>
                  <a:cubicBezTo>
                    <a:pt x="0" y="0"/>
                    <a:pt x="0" y="0"/>
                    <a:pt x="0" y="0"/>
                  </a:cubicBezTo>
                  <a:cubicBezTo>
                    <a:pt x="0" y="9"/>
                    <a:pt x="0" y="9"/>
                    <a:pt x="0" y="9"/>
                  </a:cubicBezTo>
                  <a:cubicBezTo>
                    <a:pt x="26" y="11"/>
                    <a:pt x="27" y="11"/>
                    <a:pt x="27" y="28"/>
                  </a:cubicBezTo>
                  <a:cubicBezTo>
                    <a:pt x="27" y="179"/>
                    <a:pt x="27" y="179"/>
                    <a:pt x="27" y="179"/>
                  </a:cubicBezTo>
                  <a:cubicBezTo>
                    <a:pt x="27" y="196"/>
                    <a:pt x="26" y="196"/>
                    <a:pt x="0" y="198"/>
                  </a:cubicBezTo>
                  <a:cubicBezTo>
                    <a:pt x="0" y="207"/>
                    <a:pt x="0" y="207"/>
                    <a:pt x="0" y="207"/>
                  </a:cubicBezTo>
                  <a:lnTo>
                    <a:pt x="93" y="207"/>
                  </a:lnTo>
                  <a:close/>
                  <a:moveTo>
                    <a:pt x="57" y="101"/>
                  </a:moveTo>
                  <a:cubicBezTo>
                    <a:pt x="78" y="101"/>
                    <a:pt x="78" y="101"/>
                    <a:pt x="78" y="101"/>
                  </a:cubicBezTo>
                  <a:cubicBezTo>
                    <a:pt x="115" y="101"/>
                    <a:pt x="135" y="119"/>
                    <a:pt x="135" y="151"/>
                  </a:cubicBezTo>
                  <a:cubicBezTo>
                    <a:pt x="135" y="187"/>
                    <a:pt x="111" y="196"/>
                    <a:pt x="85" y="196"/>
                  </a:cubicBezTo>
                  <a:cubicBezTo>
                    <a:pt x="61" y="196"/>
                    <a:pt x="57" y="192"/>
                    <a:pt x="57" y="173"/>
                  </a:cubicBezTo>
                  <a:lnTo>
                    <a:pt x="57" y="101"/>
                  </a:lnTo>
                  <a:close/>
                  <a:moveTo>
                    <a:pt x="57" y="26"/>
                  </a:moveTo>
                  <a:cubicBezTo>
                    <a:pt x="57" y="13"/>
                    <a:pt x="57" y="11"/>
                    <a:pt x="81" y="11"/>
                  </a:cubicBezTo>
                  <a:cubicBezTo>
                    <a:pt x="102" y="10"/>
                    <a:pt x="126" y="19"/>
                    <a:pt x="126" y="49"/>
                  </a:cubicBezTo>
                  <a:cubicBezTo>
                    <a:pt x="126" y="79"/>
                    <a:pt x="108" y="90"/>
                    <a:pt x="77" y="90"/>
                  </a:cubicBezTo>
                  <a:cubicBezTo>
                    <a:pt x="57" y="90"/>
                    <a:pt x="57" y="90"/>
                    <a:pt x="57" y="90"/>
                  </a:cubicBezTo>
                  <a:lnTo>
                    <a:pt x="57" y="26"/>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16" name="Freeform 72"/>
            <p:cNvSpPr>
              <a:spLocks noEditPoints="1"/>
            </p:cNvSpPr>
            <p:nvPr userDrawn="1"/>
          </p:nvSpPr>
          <p:spPr bwMode="gray">
            <a:xfrm>
              <a:off x="672" y="1979"/>
              <a:ext cx="326" cy="363"/>
            </a:xfrm>
            <a:custGeom>
              <a:avLst/>
              <a:gdLst>
                <a:gd name="T0" fmla="*/ 88 w 135"/>
                <a:gd name="T1" fmla="*/ 107 h 153"/>
                <a:gd name="T2" fmla="*/ 57 w 135"/>
                <a:gd name="T3" fmla="*/ 137 h 153"/>
                <a:gd name="T4" fmla="*/ 30 w 135"/>
                <a:gd name="T5" fmla="*/ 107 h 153"/>
                <a:gd name="T6" fmla="*/ 53 w 135"/>
                <a:gd name="T7" fmla="*/ 79 h 153"/>
                <a:gd name="T8" fmla="*/ 88 w 135"/>
                <a:gd name="T9" fmla="*/ 65 h 153"/>
                <a:gd name="T10" fmla="*/ 88 w 135"/>
                <a:gd name="T11" fmla="*/ 107 h 153"/>
                <a:gd name="T12" fmla="*/ 114 w 135"/>
                <a:gd name="T13" fmla="*/ 40 h 153"/>
                <a:gd name="T14" fmla="*/ 65 w 135"/>
                <a:gd name="T15" fmla="*/ 0 h 153"/>
                <a:gd name="T16" fmla="*/ 5 w 135"/>
                <a:gd name="T17" fmla="*/ 34 h 153"/>
                <a:gd name="T18" fmla="*/ 22 w 135"/>
                <a:gd name="T19" fmla="*/ 48 h 153"/>
                <a:gd name="T20" fmla="*/ 31 w 135"/>
                <a:gd name="T21" fmla="*/ 40 h 153"/>
                <a:gd name="T22" fmla="*/ 62 w 135"/>
                <a:gd name="T23" fmla="*/ 10 h 153"/>
                <a:gd name="T24" fmla="*/ 88 w 135"/>
                <a:gd name="T25" fmla="*/ 40 h 153"/>
                <a:gd name="T26" fmla="*/ 88 w 135"/>
                <a:gd name="T27" fmla="*/ 53 h 153"/>
                <a:gd name="T28" fmla="*/ 28 w 135"/>
                <a:gd name="T29" fmla="*/ 75 h 153"/>
                <a:gd name="T30" fmla="*/ 0 w 135"/>
                <a:gd name="T31" fmla="*/ 111 h 153"/>
                <a:gd name="T32" fmla="*/ 43 w 135"/>
                <a:gd name="T33" fmla="*/ 153 h 153"/>
                <a:gd name="T34" fmla="*/ 87 w 135"/>
                <a:gd name="T35" fmla="*/ 135 h 153"/>
                <a:gd name="T36" fmla="*/ 90 w 135"/>
                <a:gd name="T37" fmla="*/ 153 h 153"/>
                <a:gd name="T38" fmla="*/ 135 w 135"/>
                <a:gd name="T39" fmla="*/ 146 h 153"/>
                <a:gd name="T40" fmla="*/ 135 w 135"/>
                <a:gd name="T41" fmla="*/ 138 h 153"/>
                <a:gd name="T42" fmla="*/ 123 w 135"/>
                <a:gd name="T43" fmla="*/ 137 h 153"/>
                <a:gd name="T44" fmla="*/ 114 w 135"/>
                <a:gd name="T45" fmla="*/ 121 h 153"/>
                <a:gd name="T46" fmla="*/ 114 w 135"/>
                <a:gd name="T47" fmla="*/ 4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53">
                  <a:moveTo>
                    <a:pt x="88" y="107"/>
                  </a:moveTo>
                  <a:cubicBezTo>
                    <a:pt x="88" y="131"/>
                    <a:pt x="69" y="137"/>
                    <a:pt x="57" y="137"/>
                  </a:cubicBezTo>
                  <a:cubicBezTo>
                    <a:pt x="39" y="137"/>
                    <a:pt x="30" y="124"/>
                    <a:pt x="30" y="107"/>
                  </a:cubicBezTo>
                  <a:cubicBezTo>
                    <a:pt x="30" y="93"/>
                    <a:pt x="37" y="85"/>
                    <a:pt x="53" y="79"/>
                  </a:cubicBezTo>
                  <a:cubicBezTo>
                    <a:pt x="65" y="75"/>
                    <a:pt x="81" y="69"/>
                    <a:pt x="88" y="65"/>
                  </a:cubicBezTo>
                  <a:lnTo>
                    <a:pt x="88" y="107"/>
                  </a:lnTo>
                  <a:close/>
                  <a:moveTo>
                    <a:pt x="114" y="40"/>
                  </a:moveTo>
                  <a:cubicBezTo>
                    <a:pt x="114" y="22"/>
                    <a:pt x="111" y="0"/>
                    <a:pt x="65" y="0"/>
                  </a:cubicBezTo>
                  <a:cubicBezTo>
                    <a:pt x="32" y="0"/>
                    <a:pt x="5" y="17"/>
                    <a:pt x="5" y="34"/>
                  </a:cubicBezTo>
                  <a:cubicBezTo>
                    <a:pt x="5" y="43"/>
                    <a:pt x="16" y="48"/>
                    <a:pt x="22" y="48"/>
                  </a:cubicBezTo>
                  <a:cubicBezTo>
                    <a:pt x="28" y="48"/>
                    <a:pt x="30" y="45"/>
                    <a:pt x="31" y="40"/>
                  </a:cubicBezTo>
                  <a:cubicBezTo>
                    <a:pt x="38" y="17"/>
                    <a:pt x="50" y="10"/>
                    <a:pt x="62" y="10"/>
                  </a:cubicBezTo>
                  <a:cubicBezTo>
                    <a:pt x="74" y="10"/>
                    <a:pt x="88" y="16"/>
                    <a:pt x="88" y="40"/>
                  </a:cubicBezTo>
                  <a:cubicBezTo>
                    <a:pt x="88" y="53"/>
                    <a:pt x="88" y="53"/>
                    <a:pt x="88" y="53"/>
                  </a:cubicBezTo>
                  <a:cubicBezTo>
                    <a:pt x="80" y="60"/>
                    <a:pt x="51" y="68"/>
                    <a:pt x="28" y="75"/>
                  </a:cubicBezTo>
                  <a:cubicBezTo>
                    <a:pt x="6" y="82"/>
                    <a:pt x="0" y="97"/>
                    <a:pt x="0" y="111"/>
                  </a:cubicBezTo>
                  <a:cubicBezTo>
                    <a:pt x="0" y="133"/>
                    <a:pt x="15" y="153"/>
                    <a:pt x="43" y="153"/>
                  </a:cubicBezTo>
                  <a:cubicBezTo>
                    <a:pt x="61" y="153"/>
                    <a:pt x="78" y="142"/>
                    <a:pt x="87" y="135"/>
                  </a:cubicBezTo>
                  <a:cubicBezTo>
                    <a:pt x="90" y="153"/>
                    <a:pt x="90" y="153"/>
                    <a:pt x="90" y="153"/>
                  </a:cubicBezTo>
                  <a:cubicBezTo>
                    <a:pt x="135" y="146"/>
                    <a:pt x="135" y="146"/>
                    <a:pt x="135" y="146"/>
                  </a:cubicBezTo>
                  <a:cubicBezTo>
                    <a:pt x="135" y="138"/>
                    <a:pt x="135" y="138"/>
                    <a:pt x="135" y="138"/>
                  </a:cubicBezTo>
                  <a:cubicBezTo>
                    <a:pt x="123" y="137"/>
                    <a:pt x="123" y="137"/>
                    <a:pt x="123" y="137"/>
                  </a:cubicBezTo>
                  <a:cubicBezTo>
                    <a:pt x="115" y="136"/>
                    <a:pt x="114" y="133"/>
                    <a:pt x="114" y="121"/>
                  </a:cubicBezTo>
                  <a:lnTo>
                    <a:pt x="114" y="4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17" name="Freeform 73"/>
            <p:cNvSpPr>
              <a:spLocks/>
            </p:cNvSpPr>
            <p:nvPr userDrawn="1"/>
          </p:nvSpPr>
          <p:spPr bwMode="gray">
            <a:xfrm>
              <a:off x="990" y="1987"/>
              <a:ext cx="373" cy="521"/>
            </a:xfrm>
            <a:custGeom>
              <a:avLst/>
              <a:gdLst>
                <a:gd name="T0" fmla="*/ 0 w 159"/>
                <a:gd name="T1" fmla="*/ 0 h 219"/>
                <a:gd name="T2" fmla="*/ 0 w 159"/>
                <a:gd name="T3" fmla="*/ 9 h 219"/>
                <a:gd name="T4" fmla="*/ 23 w 159"/>
                <a:gd name="T5" fmla="*/ 25 h 219"/>
                <a:gd name="T6" fmla="*/ 70 w 159"/>
                <a:gd name="T7" fmla="*/ 144 h 219"/>
                <a:gd name="T8" fmla="*/ 72 w 159"/>
                <a:gd name="T9" fmla="*/ 159 h 219"/>
                <a:gd name="T10" fmla="*/ 65 w 159"/>
                <a:gd name="T11" fmla="*/ 184 h 219"/>
                <a:gd name="T12" fmla="*/ 52 w 159"/>
                <a:gd name="T13" fmla="*/ 197 h 219"/>
                <a:gd name="T14" fmla="*/ 41 w 159"/>
                <a:gd name="T15" fmla="*/ 191 h 219"/>
                <a:gd name="T16" fmla="*/ 32 w 159"/>
                <a:gd name="T17" fmla="*/ 187 h 219"/>
                <a:gd name="T18" fmla="*/ 19 w 159"/>
                <a:gd name="T19" fmla="*/ 203 h 219"/>
                <a:gd name="T20" fmla="*/ 39 w 159"/>
                <a:gd name="T21" fmla="*/ 219 h 219"/>
                <a:gd name="T22" fmla="*/ 82 w 159"/>
                <a:gd name="T23" fmla="*/ 171 h 219"/>
                <a:gd name="T24" fmla="*/ 137 w 159"/>
                <a:gd name="T25" fmla="*/ 24 h 219"/>
                <a:gd name="T26" fmla="*/ 159 w 159"/>
                <a:gd name="T27" fmla="*/ 9 h 219"/>
                <a:gd name="T28" fmla="*/ 159 w 159"/>
                <a:gd name="T29" fmla="*/ 0 h 219"/>
                <a:gd name="T30" fmla="*/ 102 w 159"/>
                <a:gd name="T31" fmla="*/ 0 h 219"/>
                <a:gd name="T32" fmla="*/ 102 w 159"/>
                <a:gd name="T33" fmla="*/ 9 h 219"/>
                <a:gd name="T34" fmla="*/ 117 w 159"/>
                <a:gd name="T35" fmla="*/ 11 h 219"/>
                <a:gd name="T36" fmla="*/ 121 w 159"/>
                <a:gd name="T37" fmla="*/ 21 h 219"/>
                <a:gd name="T38" fmla="*/ 88 w 159"/>
                <a:gd name="T39" fmla="*/ 119 h 219"/>
                <a:gd name="T40" fmla="*/ 88 w 159"/>
                <a:gd name="T41" fmla="*/ 119 h 219"/>
                <a:gd name="T42" fmla="*/ 51 w 159"/>
                <a:gd name="T43" fmla="*/ 20 h 219"/>
                <a:gd name="T44" fmla="*/ 56 w 159"/>
                <a:gd name="T45" fmla="*/ 10 h 219"/>
                <a:gd name="T46" fmla="*/ 68 w 159"/>
                <a:gd name="T47" fmla="*/ 9 h 219"/>
                <a:gd name="T48" fmla="*/ 68 w 159"/>
                <a:gd name="T49" fmla="*/ 0 h 219"/>
                <a:gd name="T50" fmla="*/ 0 w 159"/>
                <a:gd name="T5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19">
                  <a:moveTo>
                    <a:pt x="0" y="0"/>
                  </a:moveTo>
                  <a:cubicBezTo>
                    <a:pt x="0" y="9"/>
                    <a:pt x="0" y="9"/>
                    <a:pt x="0" y="9"/>
                  </a:cubicBezTo>
                  <a:cubicBezTo>
                    <a:pt x="14" y="10"/>
                    <a:pt x="17" y="11"/>
                    <a:pt x="23" y="25"/>
                  </a:cubicBezTo>
                  <a:cubicBezTo>
                    <a:pt x="38" y="60"/>
                    <a:pt x="62" y="124"/>
                    <a:pt x="70" y="144"/>
                  </a:cubicBezTo>
                  <a:cubicBezTo>
                    <a:pt x="71" y="150"/>
                    <a:pt x="72" y="154"/>
                    <a:pt x="72" y="159"/>
                  </a:cubicBezTo>
                  <a:cubicBezTo>
                    <a:pt x="72" y="166"/>
                    <a:pt x="69" y="175"/>
                    <a:pt x="65" y="184"/>
                  </a:cubicBezTo>
                  <a:cubicBezTo>
                    <a:pt x="60" y="194"/>
                    <a:pt x="55" y="197"/>
                    <a:pt x="52" y="197"/>
                  </a:cubicBezTo>
                  <a:cubicBezTo>
                    <a:pt x="49" y="197"/>
                    <a:pt x="46" y="196"/>
                    <a:pt x="41" y="191"/>
                  </a:cubicBezTo>
                  <a:cubicBezTo>
                    <a:pt x="38" y="188"/>
                    <a:pt x="35" y="187"/>
                    <a:pt x="32" y="187"/>
                  </a:cubicBezTo>
                  <a:cubicBezTo>
                    <a:pt x="26" y="187"/>
                    <a:pt x="19" y="195"/>
                    <a:pt x="19" y="203"/>
                  </a:cubicBezTo>
                  <a:cubicBezTo>
                    <a:pt x="19" y="210"/>
                    <a:pt x="27" y="219"/>
                    <a:pt x="39" y="219"/>
                  </a:cubicBezTo>
                  <a:cubicBezTo>
                    <a:pt x="51" y="219"/>
                    <a:pt x="67" y="215"/>
                    <a:pt x="82" y="171"/>
                  </a:cubicBezTo>
                  <a:cubicBezTo>
                    <a:pt x="100" y="118"/>
                    <a:pt x="128" y="45"/>
                    <a:pt x="137" y="24"/>
                  </a:cubicBezTo>
                  <a:cubicBezTo>
                    <a:pt x="142" y="12"/>
                    <a:pt x="144" y="10"/>
                    <a:pt x="159" y="9"/>
                  </a:cubicBezTo>
                  <a:cubicBezTo>
                    <a:pt x="159" y="0"/>
                    <a:pt x="159" y="0"/>
                    <a:pt x="159" y="0"/>
                  </a:cubicBezTo>
                  <a:cubicBezTo>
                    <a:pt x="102" y="0"/>
                    <a:pt x="102" y="0"/>
                    <a:pt x="102" y="0"/>
                  </a:cubicBezTo>
                  <a:cubicBezTo>
                    <a:pt x="102" y="9"/>
                    <a:pt x="102" y="9"/>
                    <a:pt x="102" y="9"/>
                  </a:cubicBezTo>
                  <a:cubicBezTo>
                    <a:pt x="117" y="11"/>
                    <a:pt x="117" y="11"/>
                    <a:pt x="117" y="11"/>
                  </a:cubicBezTo>
                  <a:cubicBezTo>
                    <a:pt x="122" y="11"/>
                    <a:pt x="123" y="15"/>
                    <a:pt x="121" y="21"/>
                  </a:cubicBezTo>
                  <a:cubicBezTo>
                    <a:pt x="117" y="39"/>
                    <a:pt x="101" y="84"/>
                    <a:pt x="88" y="119"/>
                  </a:cubicBezTo>
                  <a:cubicBezTo>
                    <a:pt x="88" y="119"/>
                    <a:pt x="88" y="119"/>
                    <a:pt x="88" y="119"/>
                  </a:cubicBezTo>
                  <a:cubicBezTo>
                    <a:pt x="74" y="83"/>
                    <a:pt x="62" y="51"/>
                    <a:pt x="51" y="20"/>
                  </a:cubicBezTo>
                  <a:cubicBezTo>
                    <a:pt x="49" y="14"/>
                    <a:pt x="49" y="11"/>
                    <a:pt x="56" y="10"/>
                  </a:cubicBezTo>
                  <a:cubicBezTo>
                    <a:pt x="68" y="9"/>
                    <a:pt x="68" y="9"/>
                    <a:pt x="68" y="9"/>
                  </a:cubicBezTo>
                  <a:cubicBezTo>
                    <a:pt x="68" y="0"/>
                    <a:pt x="68" y="0"/>
                    <a:pt x="68" y="0"/>
                  </a:cubicBezTo>
                  <a:lnTo>
                    <a:pt x="0" y="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18" name="Freeform 74"/>
            <p:cNvSpPr>
              <a:spLocks noEditPoints="1"/>
            </p:cNvSpPr>
            <p:nvPr userDrawn="1"/>
          </p:nvSpPr>
          <p:spPr bwMode="gray">
            <a:xfrm>
              <a:off x="1371" y="1979"/>
              <a:ext cx="302" cy="363"/>
            </a:xfrm>
            <a:custGeom>
              <a:avLst/>
              <a:gdLst>
                <a:gd name="T0" fmla="*/ 129 w 129"/>
                <a:gd name="T1" fmla="*/ 60 h 153"/>
                <a:gd name="T2" fmla="*/ 68 w 129"/>
                <a:gd name="T3" fmla="*/ 0 h 153"/>
                <a:gd name="T4" fmla="*/ 0 w 129"/>
                <a:gd name="T5" fmla="*/ 78 h 153"/>
                <a:gd name="T6" fmla="*/ 69 w 129"/>
                <a:gd name="T7" fmla="*/ 153 h 153"/>
                <a:gd name="T8" fmla="*/ 123 w 129"/>
                <a:gd name="T9" fmla="*/ 120 h 153"/>
                <a:gd name="T10" fmla="*/ 113 w 129"/>
                <a:gd name="T11" fmla="*/ 115 h 153"/>
                <a:gd name="T12" fmla="*/ 75 w 129"/>
                <a:gd name="T13" fmla="*/ 138 h 153"/>
                <a:gd name="T14" fmla="*/ 31 w 129"/>
                <a:gd name="T15" fmla="*/ 71 h 153"/>
                <a:gd name="T16" fmla="*/ 117 w 129"/>
                <a:gd name="T17" fmla="*/ 71 h 153"/>
                <a:gd name="T18" fmla="*/ 129 w 129"/>
                <a:gd name="T19" fmla="*/ 60 h 153"/>
                <a:gd name="T20" fmla="*/ 98 w 129"/>
                <a:gd name="T21" fmla="*/ 50 h 153"/>
                <a:gd name="T22" fmla="*/ 88 w 129"/>
                <a:gd name="T23" fmla="*/ 60 h 153"/>
                <a:gd name="T24" fmla="*/ 31 w 129"/>
                <a:gd name="T25" fmla="*/ 60 h 153"/>
                <a:gd name="T26" fmla="*/ 67 w 129"/>
                <a:gd name="T27" fmla="*/ 10 h 153"/>
                <a:gd name="T28" fmla="*/ 98 w 129"/>
                <a:gd name="T29"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3">
                  <a:moveTo>
                    <a:pt x="129" y="60"/>
                  </a:moveTo>
                  <a:cubicBezTo>
                    <a:pt x="129" y="42"/>
                    <a:pt x="123" y="0"/>
                    <a:pt x="68" y="0"/>
                  </a:cubicBezTo>
                  <a:cubicBezTo>
                    <a:pt x="22" y="0"/>
                    <a:pt x="0" y="33"/>
                    <a:pt x="0" y="78"/>
                  </a:cubicBezTo>
                  <a:cubicBezTo>
                    <a:pt x="0" y="125"/>
                    <a:pt x="20" y="153"/>
                    <a:pt x="69" y="153"/>
                  </a:cubicBezTo>
                  <a:cubicBezTo>
                    <a:pt x="97" y="153"/>
                    <a:pt x="114" y="139"/>
                    <a:pt x="123" y="120"/>
                  </a:cubicBezTo>
                  <a:cubicBezTo>
                    <a:pt x="113" y="115"/>
                    <a:pt x="113" y="115"/>
                    <a:pt x="113" y="115"/>
                  </a:cubicBezTo>
                  <a:cubicBezTo>
                    <a:pt x="105" y="128"/>
                    <a:pt x="94" y="138"/>
                    <a:pt x="75" y="138"/>
                  </a:cubicBezTo>
                  <a:cubicBezTo>
                    <a:pt x="38" y="138"/>
                    <a:pt x="30" y="102"/>
                    <a:pt x="31" y="71"/>
                  </a:cubicBezTo>
                  <a:cubicBezTo>
                    <a:pt x="117" y="71"/>
                    <a:pt x="117" y="71"/>
                    <a:pt x="117" y="71"/>
                  </a:cubicBezTo>
                  <a:cubicBezTo>
                    <a:pt x="123" y="71"/>
                    <a:pt x="129" y="70"/>
                    <a:pt x="129" y="60"/>
                  </a:cubicBezTo>
                  <a:close/>
                  <a:moveTo>
                    <a:pt x="98" y="50"/>
                  </a:moveTo>
                  <a:cubicBezTo>
                    <a:pt x="98" y="56"/>
                    <a:pt x="96" y="60"/>
                    <a:pt x="88" y="60"/>
                  </a:cubicBezTo>
                  <a:cubicBezTo>
                    <a:pt x="31" y="60"/>
                    <a:pt x="31" y="60"/>
                    <a:pt x="31" y="60"/>
                  </a:cubicBezTo>
                  <a:cubicBezTo>
                    <a:pt x="31" y="48"/>
                    <a:pt x="36" y="10"/>
                    <a:pt x="67" y="10"/>
                  </a:cubicBezTo>
                  <a:cubicBezTo>
                    <a:pt x="94" y="10"/>
                    <a:pt x="98" y="39"/>
                    <a:pt x="98" y="50"/>
                  </a:cubicBez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19" name="Freeform 75"/>
            <p:cNvSpPr>
              <a:spLocks/>
            </p:cNvSpPr>
            <p:nvPr userDrawn="1"/>
          </p:nvSpPr>
          <p:spPr bwMode="gray">
            <a:xfrm>
              <a:off x="1720" y="1979"/>
              <a:ext cx="238" cy="355"/>
            </a:xfrm>
            <a:custGeom>
              <a:avLst/>
              <a:gdLst>
                <a:gd name="T0" fmla="*/ 45 w 104"/>
                <a:gd name="T1" fmla="*/ 0 h 150"/>
                <a:gd name="T2" fmla="*/ 0 w 104"/>
                <a:gd name="T3" fmla="*/ 7 h 150"/>
                <a:gd name="T4" fmla="*/ 0 w 104"/>
                <a:gd name="T5" fmla="*/ 15 h 150"/>
                <a:gd name="T6" fmla="*/ 11 w 104"/>
                <a:gd name="T7" fmla="*/ 16 h 150"/>
                <a:gd name="T8" fmla="*/ 21 w 104"/>
                <a:gd name="T9" fmla="*/ 30 h 150"/>
                <a:gd name="T10" fmla="*/ 21 w 104"/>
                <a:gd name="T11" fmla="*/ 150 h 150"/>
                <a:gd name="T12" fmla="*/ 49 w 104"/>
                <a:gd name="T13" fmla="*/ 150 h 150"/>
                <a:gd name="T14" fmla="*/ 49 w 104"/>
                <a:gd name="T15" fmla="*/ 54 h 150"/>
                <a:gd name="T16" fmla="*/ 66 w 104"/>
                <a:gd name="T17" fmla="*/ 23 h 150"/>
                <a:gd name="T18" fmla="*/ 84 w 104"/>
                <a:gd name="T19" fmla="*/ 30 h 150"/>
                <a:gd name="T20" fmla="*/ 90 w 104"/>
                <a:gd name="T21" fmla="*/ 31 h 150"/>
                <a:gd name="T22" fmla="*/ 104 w 104"/>
                <a:gd name="T23" fmla="*/ 14 h 150"/>
                <a:gd name="T24" fmla="*/ 88 w 104"/>
                <a:gd name="T25" fmla="*/ 0 h 150"/>
                <a:gd name="T26" fmla="*/ 49 w 104"/>
                <a:gd name="T27" fmla="*/ 24 h 150"/>
                <a:gd name="T28" fmla="*/ 45 w 104"/>
                <a:gd name="T2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0">
                  <a:moveTo>
                    <a:pt x="45" y="0"/>
                  </a:moveTo>
                  <a:cubicBezTo>
                    <a:pt x="0" y="7"/>
                    <a:pt x="0" y="7"/>
                    <a:pt x="0" y="7"/>
                  </a:cubicBezTo>
                  <a:cubicBezTo>
                    <a:pt x="0" y="15"/>
                    <a:pt x="0" y="15"/>
                    <a:pt x="0" y="15"/>
                  </a:cubicBezTo>
                  <a:cubicBezTo>
                    <a:pt x="11" y="16"/>
                    <a:pt x="11" y="16"/>
                    <a:pt x="11" y="16"/>
                  </a:cubicBezTo>
                  <a:cubicBezTo>
                    <a:pt x="19" y="17"/>
                    <a:pt x="21" y="19"/>
                    <a:pt x="21" y="30"/>
                  </a:cubicBezTo>
                  <a:cubicBezTo>
                    <a:pt x="21" y="150"/>
                    <a:pt x="21" y="150"/>
                    <a:pt x="21" y="150"/>
                  </a:cubicBezTo>
                  <a:cubicBezTo>
                    <a:pt x="49" y="150"/>
                    <a:pt x="49" y="150"/>
                    <a:pt x="49" y="150"/>
                  </a:cubicBezTo>
                  <a:cubicBezTo>
                    <a:pt x="49" y="54"/>
                    <a:pt x="49" y="54"/>
                    <a:pt x="49" y="54"/>
                  </a:cubicBezTo>
                  <a:cubicBezTo>
                    <a:pt x="49" y="31"/>
                    <a:pt x="59" y="23"/>
                    <a:pt x="66" y="23"/>
                  </a:cubicBezTo>
                  <a:cubicBezTo>
                    <a:pt x="70" y="23"/>
                    <a:pt x="76" y="25"/>
                    <a:pt x="84" y="30"/>
                  </a:cubicBezTo>
                  <a:cubicBezTo>
                    <a:pt x="86" y="31"/>
                    <a:pt x="89" y="31"/>
                    <a:pt x="90" y="31"/>
                  </a:cubicBezTo>
                  <a:cubicBezTo>
                    <a:pt x="97" y="31"/>
                    <a:pt x="104" y="24"/>
                    <a:pt x="104" y="14"/>
                  </a:cubicBezTo>
                  <a:cubicBezTo>
                    <a:pt x="104" y="8"/>
                    <a:pt x="100" y="0"/>
                    <a:pt x="88" y="0"/>
                  </a:cubicBezTo>
                  <a:cubicBezTo>
                    <a:pt x="77" y="0"/>
                    <a:pt x="68" y="6"/>
                    <a:pt x="49" y="24"/>
                  </a:cubicBezTo>
                  <a:lnTo>
                    <a:pt x="45" y="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0" name="Freeform 76"/>
            <p:cNvSpPr>
              <a:spLocks/>
            </p:cNvSpPr>
            <p:nvPr userDrawn="1"/>
          </p:nvSpPr>
          <p:spPr bwMode="gray">
            <a:xfrm>
              <a:off x="3539" y="1900"/>
              <a:ext cx="214" cy="442"/>
            </a:xfrm>
            <a:custGeom>
              <a:avLst/>
              <a:gdLst>
                <a:gd name="T0" fmla="*/ 50 w 93"/>
                <a:gd name="T1" fmla="*/ 49 h 187"/>
                <a:gd name="T2" fmla="*/ 50 w 93"/>
                <a:gd name="T3" fmla="*/ 142 h 187"/>
                <a:gd name="T4" fmla="*/ 70 w 93"/>
                <a:gd name="T5" fmla="*/ 172 h 187"/>
                <a:gd name="T6" fmla="*/ 91 w 93"/>
                <a:gd name="T7" fmla="*/ 168 h 187"/>
                <a:gd name="T8" fmla="*/ 93 w 93"/>
                <a:gd name="T9" fmla="*/ 174 h 187"/>
                <a:gd name="T10" fmla="*/ 55 w 93"/>
                <a:gd name="T11" fmla="*/ 187 h 187"/>
                <a:gd name="T12" fmla="*/ 22 w 93"/>
                <a:gd name="T13" fmla="*/ 153 h 187"/>
                <a:gd name="T14" fmla="*/ 22 w 93"/>
                <a:gd name="T15" fmla="*/ 49 h 187"/>
                <a:gd name="T16" fmla="*/ 0 w 93"/>
                <a:gd name="T17" fmla="*/ 49 h 187"/>
                <a:gd name="T18" fmla="*/ 0 w 93"/>
                <a:gd name="T19" fmla="*/ 38 h 187"/>
                <a:gd name="T20" fmla="*/ 23 w 93"/>
                <a:gd name="T21" fmla="*/ 38 h 187"/>
                <a:gd name="T22" fmla="*/ 41 w 93"/>
                <a:gd name="T23" fmla="*/ 0 h 187"/>
                <a:gd name="T24" fmla="*/ 50 w 93"/>
                <a:gd name="T25" fmla="*/ 0 h 187"/>
                <a:gd name="T26" fmla="*/ 50 w 93"/>
                <a:gd name="T27" fmla="*/ 38 h 187"/>
                <a:gd name="T28" fmla="*/ 88 w 93"/>
                <a:gd name="T29" fmla="*/ 38 h 187"/>
                <a:gd name="T30" fmla="*/ 88 w 93"/>
                <a:gd name="T31" fmla="*/ 49 h 187"/>
                <a:gd name="T32" fmla="*/ 50 w 93"/>
                <a:gd name="T33" fmla="*/ 4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87">
                  <a:moveTo>
                    <a:pt x="50" y="49"/>
                  </a:moveTo>
                  <a:cubicBezTo>
                    <a:pt x="50" y="142"/>
                    <a:pt x="50" y="142"/>
                    <a:pt x="50" y="142"/>
                  </a:cubicBezTo>
                  <a:cubicBezTo>
                    <a:pt x="50" y="165"/>
                    <a:pt x="59" y="172"/>
                    <a:pt x="70" y="172"/>
                  </a:cubicBezTo>
                  <a:cubicBezTo>
                    <a:pt x="77" y="172"/>
                    <a:pt x="84" y="171"/>
                    <a:pt x="91" y="168"/>
                  </a:cubicBezTo>
                  <a:cubicBezTo>
                    <a:pt x="93" y="174"/>
                    <a:pt x="93" y="174"/>
                    <a:pt x="93" y="174"/>
                  </a:cubicBezTo>
                  <a:cubicBezTo>
                    <a:pt x="84" y="180"/>
                    <a:pt x="70" y="187"/>
                    <a:pt x="55" y="187"/>
                  </a:cubicBezTo>
                  <a:cubicBezTo>
                    <a:pt x="44" y="187"/>
                    <a:pt x="22" y="184"/>
                    <a:pt x="22" y="153"/>
                  </a:cubicBezTo>
                  <a:cubicBezTo>
                    <a:pt x="22" y="49"/>
                    <a:pt x="22" y="49"/>
                    <a:pt x="22" y="49"/>
                  </a:cubicBezTo>
                  <a:cubicBezTo>
                    <a:pt x="0" y="49"/>
                    <a:pt x="0" y="49"/>
                    <a:pt x="0" y="49"/>
                  </a:cubicBezTo>
                  <a:cubicBezTo>
                    <a:pt x="0" y="38"/>
                    <a:pt x="0" y="38"/>
                    <a:pt x="0" y="38"/>
                  </a:cubicBezTo>
                  <a:cubicBezTo>
                    <a:pt x="23" y="38"/>
                    <a:pt x="23" y="38"/>
                    <a:pt x="23" y="38"/>
                  </a:cubicBezTo>
                  <a:cubicBezTo>
                    <a:pt x="41" y="0"/>
                    <a:pt x="41" y="0"/>
                    <a:pt x="41" y="0"/>
                  </a:cubicBezTo>
                  <a:cubicBezTo>
                    <a:pt x="50" y="0"/>
                    <a:pt x="50" y="0"/>
                    <a:pt x="50" y="0"/>
                  </a:cubicBezTo>
                  <a:cubicBezTo>
                    <a:pt x="50" y="38"/>
                    <a:pt x="50" y="38"/>
                    <a:pt x="50" y="38"/>
                  </a:cubicBezTo>
                  <a:cubicBezTo>
                    <a:pt x="88" y="38"/>
                    <a:pt x="88" y="38"/>
                    <a:pt x="88" y="38"/>
                  </a:cubicBezTo>
                  <a:cubicBezTo>
                    <a:pt x="88" y="49"/>
                    <a:pt x="88" y="49"/>
                    <a:pt x="88" y="49"/>
                  </a:cubicBezTo>
                  <a:lnTo>
                    <a:pt x="50" y="49"/>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1" name="Freeform 77"/>
            <p:cNvSpPr>
              <a:spLocks/>
            </p:cNvSpPr>
            <p:nvPr userDrawn="1"/>
          </p:nvSpPr>
          <p:spPr bwMode="gray">
            <a:xfrm>
              <a:off x="4175" y="1837"/>
              <a:ext cx="421" cy="505"/>
            </a:xfrm>
            <a:custGeom>
              <a:avLst/>
              <a:gdLst>
                <a:gd name="T0" fmla="*/ 175 w 180"/>
                <a:gd name="T1" fmla="*/ 58 h 215"/>
                <a:gd name="T2" fmla="*/ 166 w 180"/>
                <a:gd name="T3" fmla="*/ 58 h 215"/>
                <a:gd name="T4" fmla="*/ 109 w 180"/>
                <a:gd name="T5" fmla="*/ 10 h 215"/>
                <a:gd name="T6" fmla="*/ 34 w 180"/>
                <a:gd name="T7" fmla="*/ 108 h 215"/>
                <a:gd name="T8" fmla="*/ 108 w 180"/>
                <a:gd name="T9" fmla="*/ 205 h 215"/>
                <a:gd name="T10" fmla="*/ 171 w 180"/>
                <a:gd name="T11" fmla="*/ 151 h 215"/>
                <a:gd name="T12" fmla="*/ 180 w 180"/>
                <a:gd name="T13" fmla="*/ 151 h 215"/>
                <a:gd name="T14" fmla="*/ 175 w 180"/>
                <a:gd name="T15" fmla="*/ 201 h 215"/>
                <a:gd name="T16" fmla="*/ 110 w 180"/>
                <a:gd name="T17" fmla="*/ 215 h 215"/>
                <a:gd name="T18" fmla="*/ 29 w 180"/>
                <a:gd name="T19" fmla="*/ 190 h 215"/>
                <a:gd name="T20" fmla="*/ 0 w 180"/>
                <a:gd name="T21" fmla="*/ 109 h 215"/>
                <a:gd name="T22" fmla="*/ 28 w 180"/>
                <a:gd name="T23" fmla="*/ 31 h 215"/>
                <a:gd name="T24" fmla="*/ 112 w 180"/>
                <a:gd name="T25" fmla="*/ 0 h 215"/>
                <a:gd name="T26" fmla="*/ 175 w 180"/>
                <a:gd name="T27" fmla="*/ 11 h 215"/>
                <a:gd name="T28" fmla="*/ 175 w 180"/>
                <a:gd name="T29" fmla="*/ 5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215">
                  <a:moveTo>
                    <a:pt x="175" y="58"/>
                  </a:moveTo>
                  <a:cubicBezTo>
                    <a:pt x="166" y="58"/>
                    <a:pt x="166" y="58"/>
                    <a:pt x="166" y="58"/>
                  </a:cubicBezTo>
                  <a:cubicBezTo>
                    <a:pt x="160" y="23"/>
                    <a:pt x="139" y="10"/>
                    <a:pt x="109" y="10"/>
                  </a:cubicBezTo>
                  <a:cubicBezTo>
                    <a:pt x="53" y="10"/>
                    <a:pt x="34" y="59"/>
                    <a:pt x="34" y="108"/>
                  </a:cubicBezTo>
                  <a:cubicBezTo>
                    <a:pt x="34" y="144"/>
                    <a:pt x="47" y="205"/>
                    <a:pt x="108" y="205"/>
                  </a:cubicBezTo>
                  <a:cubicBezTo>
                    <a:pt x="147" y="205"/>
                    <a:pt x="162" y="182"/>
                    <a:pt x="171" y="151"/>
                  </a:cubicBezTo>
                  <a:cubicBezTo>
                    <a:pt x="180" y="151"/>
                    <a:pt x="180" y="151"/>
                    <a:pt x="180" y="151"/>
                  </a:cubicBezTo>
                  <a:cubicBezTo>
                    <a:pt x="175" y="201"/>
                    <a:pt x="175" y="201"/>
                    <a:pt x="175" y="201"/>
                  </a:cubicBezTo>
                  <a:cubicBezTo>
                    <a:pt x="161" y="209"/>
                    <a:pt x="134" y="215"/>
                    <a:pt x="110" y="215"/>
                  </a:cubicBezTo>
                  <a:cubicBezTo>
                    <a:pt x="76" y="215"/>
                    <a:pt x="47" y="208"/>
                    <a:pt x="29" y="190"/>
                  </a:cubicBezTo>
                  <a:cubicBezTo>
                    <a:pt x="11" y="172"/>
                    <a:pt x="0" y="144"/>
                    <a:pt x="0" y="109"/>
                  </a:cubicBezTo>
                  <a:cubicBezTo>
                    <a:pt x="0" y="75"/>
                    <a:pt x="11" y="50"/>
                    <a:pt x="28" y="31"/>
                  </a:cubicBezTo>
                  <a:cubicBezTo>
                    <a:pt x="45" y="11"/>
                    <a:pt x="75" y="0"/>
                    <a:pt x="112" y="0"/>
                  </a:cubicBezTo>
                  <a:cubicBezTo>
                    <a:pt x="139" y="0"/>
                    <a:pt x="161" y="5"/>
                    <a:pt x="175" y="11"/>
                  </a:cubicBezTo>
                  <a:lnTo>
                    <a:pt x="175" y="58"/>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2" name="Freeform 78"/>
            <p:cNvSpPr>
              <a:spLocks/>
            </p:cNvSpPr>
            <p:nvPr userDrawn="1"/>
          </p:nvSpPr>
          <p:spPr bwMode="gray">
            <a:xfrm>
              <a:off x="4985" y="1979"/>
              <a:ext cx="246" cy="355"/>
            </a:xfrm>
            <a:custGeom>
              <a:avLst/>
              <a:gdLst>
                <a:gd name="T0" fmla="*/ 21 w 104"/>
                <a:gd name="T1" fmla="*/ 30 h 150"/>
                <a:gd name="T2" fmla="*/ 21 w 104"/>
                <a:gd name="T3" fmla="*/ 150 h 150"/>
                <a:gd name="T4" fmla="*/ 49 w 104"/>
                <a:gd name="T5" fmla="*/ 150 h 150"/>
                <a:gd name="T6" fmla="*/ 49 w 104"/>
                <a:gd name="T7" fmla="*/ 54 h 150"/>
                <a:gd name="T8" fmla="*/ 66 w 104"/>
                <a:gd name="T9" fmla="*/ 23 h 150"/>
                <a:gd name="T10" fmla="*/ 84 w 104"/>
                <a:gd name="T11" fmla="*/ 30 h 150"/>
                <a:gd name="T12" fmla="*/ 90 w 104"/>
                <a:gd name="T13" fmla="*/ 31 h 150"/>
                <a:gd name="T14" fmla="*/ 104 w 104"/>
                <a:gd name="T15" fmla="*/ 15 h 150"/>
                <a:gd name="T16" fmla="*/ 88 w 104"/>
                <a:gd name="T17" fmla="*/ 0 h 150"/>
                <a:gd name="T18" fmla="*/ 49 w 104"/>
                <a:gd name="T19" fmla="*/ 24 h 150"/>
                <a:gd name="T20" fmla="*/ 45 w 104"/>
                <a:gd name="T21" fmla="*/ 0 h 150"/>
                <a:gd name="T22" fmla="*/ 0 w 104"/>
                <a:gd name="T23" fmla="*/ 7 h 150"/>
                <a:gd name="T24" fmla="*/ 0 w 104"/>
                <a:gd name="T25" fmla="*/ 15 h 150"/>
                <a:gd name="T26" fmla="*/ 11 w 104"/>
                <a:gd name="T27" fmla="*/ 16 h 150"/>
                <a:gd name="T28" fmla="*/ 21 w 104"/>
                <a:gd name="T29"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0">
                  <a:moveTo>
                    <a:pt x="21" y="30"/>
                  </a:moveTo>
                  <a:cubicBezTo>
                    <a:pt x="21" y="150"/>
                    <a:pt x="21" y="150"/>
                    <a:pt x="21" y="150"/>
                  </a:cubicBezTo>
                  <a:cubicBezTo>
                    <a:pt x="49" y="150"/>
                    <a:pt x="49" y="150"/>
                    <a:pt x="49" y="150"/>
                  </a:cubicBezTo>
                  <a:cubicBezTo>
                    <a:pt x="49" y="54"/>
                    <a:pt x="49" y="54"/>
                    <a:pt x="49" y="54"/>
                  </a:cubicBezTo>
                  <a:cubicBezTo>
                    <a:pt x="49" y="31"/>
                    <a:pt x="59" y="23"/>
                    <a:pt x="66" y="23"/>
                  </a:cubicBezTo>
                  <a:cubicBezTo>
                    <a:pt x="71" y="23"/>
                    <a:pt x="76" y="25"/>
                    <a:pt x="84" y="30"/>
                  </a:cubicBezTo>
                  <a:cubicBezTo>
                    <a:pt x="86" y="31"/>
                    <a:pt x="89" y="31"/>
                    <a:pt x="90" y="31"/>
                  </a:cubicBezTo>
                  <a:cubicBezTo>
                    <a:pt x="97" y="31"/>
                    <a:pt x="104" y="24"/>
                    <a:pt x="104" y="15"/>
                  </a:cubicBezTo>
                  <a:cubicBezTo>
                    <a:pt x="104" y="8"/>
                    <a:pt x="100" y="0"/>
                    <a:pt x="88" y="0"/>
                  </a:cubicBezTo>
                  <a:cubicBezTo>
                    <a:pt x="77" y="0"/>
                    <a:pt x="68" y="7"/>
                    <a:pt x="49" y="24"/>
                  </a:cubicBezTo>
                  <a:cubicBezTo>
                    <a:pt x="45" y="0"/>
                    <a:pt x="45" y="0"/>
                    <a:pt x="45" y="0"/>
                  </a:cubicBezTo>
                  <a:cubicBezTo>
                    <a:pt x="0" y="7"/>
                    <a:pt x="0" y="7"/>
                    <a:pt x="0" y="7"/>
                  </a:cubicBezTo>
                  <a:cubicBezTo>
                    <a:pt x="0" y="15"/>
                    <a:pt x="0" y="15"/>
                    <a:pt x="0" y="15"/>
                  </a:cubicBezTo>
                  <a:cubicBezTo>
                    <a:pt x="11" y="16"/>
                    <a:pt x="11" y="16"/>
                    <a:pt x="11" y="16"/>
                  </a:cubicBezTo>
                  <a:cubicBezTo>
                    <a:pt x="19" y="18"/>
                    <a:pt x="21" y="19"/>
                    <a:pt x="21" y="30"/>
                  </a:cubicBez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3" name="Freeform 79"/>
            <p:cNvSpPr>
              <a:spLocks/>
            </p:cNvSpPr>
            <p:nvPr userDrawn="1"/>
          </p:nvSpPr>
          <p:spPr bwMode="gray">
            <a:xfrm>
              <a:off x="3762" y="1813"/>
              <a:ext cx="350" cy="521"/>
            </a:xfrm>
            <a:custGeom>
              <a:avLst/>
              <a:gdLst>
                <a:gd name="T0" fmla="*/ 21 w 147"/>
                <a:gd name="T1" fmla="*/ 30 h 222"/>
                <a:gd name="T2" fmla="*/ 21 w 147"/>
                <a:gd name="T3" fmla="*/ 222 h 222"/>
                <a:gd name="T4" fmla="*/ 49 w 147"/>
                <a:gd name="T5" fmla="*/ 222 h 222"/>
                <a:gd name="T6" fmla="*/ 49 w 147"/>
                <a:gd name="T7" fmla="*/ 126 h 222"/>
                <a:gd name="T8" fmla="*/ 52 w 147"/>
                <a:gd name="T9" fmla="*/ 110 h 222"/>
                <a:gd name="T10" fmla="*/ 88 w 147"/>
                <a:gd name="T11" fmla="*/ 88 h 222"/>
                <a:gd name="T12" fmla="*/ 119 w 147"/>
                <a:gd name="T13" fmla="*/ 125 h 222"/>
                <a:gd name="T14" fmla="*/ 119 w 147"/>
                <a:gd name="T15" fmla="*/ 222 h 222"/>
                <a:gd name="T16" fmla="*/ 147 w 147"/>
                <a:gd name="T17" fmla="*/ 222 h 222"/>
                <a:gd name="T18" fmla="*/ 147 w 147"/>
                <a:gd name="T19" fmla="*/ 119 h 222"/>
                <a:gd name="T20" fmla="*/ 103 w 147"/>
                <a:gd name="T21" fmla="*/ 72 h 222"/>
                <a:gd name="T22" fmla="*/ 49 w 147"/>
                <a:gd name="T23" fmla="*/ 95 h 222"/>
                <a:gd name="T24" fmla="*/ 49 w 147"/>
                <a:gd name="T25" fmla="*/ 2 h 222"/>
                <a:gd name="T26" fmla="*/ 47 w 147"/>
                <a:gd name="T27" fmla="*/ 0 h 222"/>
                <a:gd name="T28" fmla="*/ 0 w 147"/>
                <a:gd name="T29" fmla="*/ 8 h 222"/>
                <a:gd name="T30" fmla="*/ 0 w 147"/>
                <a:gd name="T31" fmla="*/ 15 h 222"/>
                <a:gd name="T32" fmla="*/ 11 w 147"/>
                <a:gd name="T33" fmla="*/ 17 h 222"/>
                <a:gd name="T34" fmla="*/ 21 w 147"/>
                <a:gd name="T35" fmla="*/ 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222">
                  <a:moveTo>
                    <a:pt x="21" y="30"/>
                  </a:moveTo>
                  <a:cubicBezTo>
                    <a:pt x="21" y="222"/>
                    <a:pt x="21" y="222"/>
                    <a:pt x="21" y="222"/>
                  </a:cubicBezTo>
                  <a:cubicBezTo>
                    <a:pt x="49" y="222"/>
                    <a:pt x="49" y="222"/>
                    <a:pt x="49" y="222"/>
                  </a:cubicBezTo>
                  <a:cubicBezTo>
                    <a:pt x="49" y="126"/>
                    <a:pt x="49" y="126"/>
                    <a:pt x="49" y="126"/>
                  </a:cubicBezTo>
                  <a:cubicBezTo>
                    <a:pt x="49" y="118"/>
                    <a:pt x="49" y="114"/>
                    <a:pt x="52" y="110"/>
                  </a:cubicBezTo>
                  <a:cubicBezTo>
                    <a:pt x="58" y="98"/>
                    <a:pt x="72" y="88"/>
                    <a:pt x="88" y="88"/>
                  </a:cubicBezTo>
                  <a:cubicBezTo>
                    <a:pt x="108" y="88"/>
                    <a:pt x="119" y="99"/>
                    <a:pt x="119" y="125"/>
                  </a:cubicBezTo>
                  <a:cubicBezTo>
                    <a:pt x="119" y="222"/>
                    <a:pt x="119" y="222"/>
                    <a:pt x="119" y="222"/>
                  </a:cubicBezTo>
                  <a:cubicBezTo>
                    <a:pt x="147" y="222"/>
                    <a:pt x="147" y="222"/>
                    <a:pt x="147" y="222"/>
                  </a:cubicBezTo>
                  <a:cubicBezTo>
                    <a:pt x="147" y="119"/>
                    <a:pt x="147" y="119"/>
                    <a:pt x="147" y="119"/>
                  </a:cubicBezTo>
                  <a:cubicBezTo>
                    <a:pt x="147" y="89"/>
                    <a:pt x="131" y="72"/>
                    <a:pt x="103" y="72"/>
                  </a:cubicBezTo>
                  <a:cubicBezTo>
                    <a:pt x="81" y="72"/>
                    <a:pt x="68" y="82"/>
                    <a:pt x="49" y="95"/>
                  </a:cubicBezTo>
                  <a:cubicBezTo>
                    <a:pt x="49" y="2"/>
                    <a:pt x="49" y="2"/>
                    <a:pt x="49" y="2"/>
                  </a:cubicBezTo>
                  <a:cubicBezTo>
                    <a:pt x="47" y="0"/>
                    <a:pt x="47" y="0"/>
                    <a:pt x="47" y="0"/>
                  </a:cubicBezTo>
                  <a:cubicBezTo>
                    <a:pt x="0" y="8"/>
                    <a:pt x="0" y="8"/>
                    <a:pt x="0" y="8"/>
                  </a:cubicBezTo>
                  <a:cubicBezTo>
                    <a:pt x="0" y="15"/>
                    <a:pt x="0" y="15"/>
                    <a:pt x="0" y="15"/>
                  </a:cubicBezTo>
                  <a:cubicBezTo>
                    <a:pt x="11" y="17"/>
                    <a:pt x="11" y="17"/>
                    <a:pt x="11" y="17"/>
                  </a:cubicBezTo>
                  <a:cubicBezTo>
                    <a:pt x="19" y="18"/>
                    <a:pt x="21" y="19"/>
                    <a:pt x="21" y="30"/>
                  </a:cubicBez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4" name="Freeform 80"/>
            <p:cNvSpPr>
              <a:spLocks/>
            </p:cNvSpPr>
            <p:nvPr userDrawn="1"/>
          </p:nvSpPr>
          <p:spPr bwMode="gray">
            <a:xfrm>
              <a:off x="3349" y="1813"/>
              <a:ext cx="119" cy="521"/>
            </a:xfrm>
            <a:custGeom>
              <a:avLst/>
              <a:gdLst>
                <a:gd name="T0" fmla="*/ 21 w 49"/>
                <a:gd name="T1" fmla="*/ 30 h 222"/>
                <a:gd name="T2" fmla="*/ 21 w 49"/>
                <a:gd name="T3" fmla="*/ 222 h 222"/>
                <a:gd name="T4" fmla="*/ 49 w 49"/>
                <a:gd name="T5" fmla="*/ 222 h 222"/>
                <a:gd name="T6" fmla="*/ 49 w 49"/>
                <a:gd name="T7" fmla="*/ 2 h 222"/>
                <a:gd name="T8" fmla="*/ 47 w 49"/>
                <a:gd name="T9" fmla="*/ 0 h 222"/>
                <a:gd name="T10" fmla="*/ 0 w 49"/>
                <a:gd name="T11" fmla="*/ 8 h 222"/>
                <a:gd name="T12" fmla="*/ 0 w 49"/>
                <a:gd name="T13" fmla="*/ 15 h 222"/>
                <a:gd name="T14" fmla="*/ 12 w 49"/>
                <a:gd name="T15" fmla="*/ 16 h 222"/>
                <a:gd name="T16" fmla="*/ 21 w 49"/>
                <a:gd name="T17" fmla="*/ 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22">
                  <a:moveTo>
                    <a:pt x="21" y="30"/>
                  </a:moveTo>
                  <a:cubicBezTo>
                    <a:pt x="21" y="222"/>
                    <a:pt x="21" y="222"/>
                    <a:pt x="21" y="222"/>
                  </a:cubicBezTo>
                  <a:cubicBezTo>
                    <a:pt x="49" y="222"/>
                    <a:pt x="49" y="222"/>
                    <a:pt x="49" y="222"/>
                  </a:cubicBezTo>
                  <a:cubicBezTo>
                    <a:pt x="49" y="2"/>
                    <a:pt x="49" y="2"/>
                    <a:pt x="49" y="2"/>
                  </a:cubicBezTo>
                  <a:cubicBezTo>
                    <a:pt x="47" y="0"/>
                    <a:pt x="47" y="0"/>
                    <a:pt x="47" y="0"/>
                  </a:cubicBezTo>
                  <a:cubicBezTo>
                    <a:pt x="0" y="8"/>
                    <a:pt x="0" y="8"/>
                    <a:pt x="0" y="8"/>
                  </a:cubicBezTo>
                  <a:cubicBezTo>
                    <a:pt x="0" y="15"/>
                    <a:pt x="0" y="15"/>
                    <a:pt x="0" y="15"/>
                  </a:cubicBezTo>
                  <a:cubicBezTo>
                    <a:pt x="12" y="16"/>
                    <a:pt x="12" y="16"/>
                    <a:pt x="12" y="16"/>
                  </a:cubicBezTo>
                  <a:cubicBezTo>
                    <a:pt x="19" y="17"/>
                    <a:pt x="21" y="19"/>
                    <a:pt x="21" y="30"/>
                  </a:cubicBez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5" name="Freeform 81"/>
            <p:cNvSpPr>
              <a:spLocks/>
            </p:cNvSpPr>
            <p:nvPr userDrawn="1"/>
          </p:nvSpPr>
          <p:spPr bwMode="gray">
            <a:xfrm>
              <a:off x="2133" y="1845"/>
              <a:ext cx="453" cy="490"/>
            </a:xfrm>
            <a:custGeom>
              <a:avLst/>
              <a:gdLst>
                <a:gd name="T0" fmla="*/ 190 w 190"/>
                <a:gd name="T1" fmla="*/ 0 h 207"/>
                <a:gd name="T2" fmla="*/ 134 w 190"/>
                <a:gd name="T3" fmla="*/ 0 h 207"/>
                <a:gd name="T4" fmla="*/ 134 w 190"/>
                <a:gd name="T5" fmla="*/ 9 h 207"/>
                <a:gd name="T6" fmla="*/ 161 w 190"/>
                <a:gd name="T7" fmla="*/ 28 h 207"/>
                <a:gd name="T8" fmla="*/ 161 w 190"/>
                <a:gd name="T9" fmla="*/ 94 h 207"/>
                <a:gd name="T10" fmla="*/ 56 w 190"/>
                <a:gd name="T11" fmla="*/ 94 h 207"/>
                <a:gd name="T12" fmla="*/ 56 w 190"/>
                <a:gd name="T13" fmla="*/ 0 h 207"/>
                <a:gd name="T14" fmla="*/ 0 w 190"/>
                <a:gd name="T15" fmla="*/ 0 h 207"/>
                <a:gd name="T16" fmla="*/ 0 w 190"/>
                <a:gd name="T17" fmla="*/ 9 h 207"/>
                <a:gd name="T18" fmla="*/ 27 w 190"/>
                <a:gd name="T19" fmla="*/ 28 h 207"/>
                <a:gd name="T20" fmla="*/ 27 w 190"/>
                <a:gd name="T21" fmla="*/ 207 h 207"/>
                <a:gd name="T22" fmla="*/ 56 w 190"/>
                <a:gd name="T23" fmla="*/ 207 h 207"/>
                <a:gd name="T24" fmla="*/ 56 w 190"/>
                <a:gd name="T25" fmla="*/ 105 h 207"/>
                <a:gd name="T26" fmla="*/ 161 w 190"/>
                <a:gd name="T27" fmla="*/ 105 h 207"/>
                <a:gd name="T28" fmla="*/ 161 w 190"/>
                <a:gd name="T29" fmla="*/ 207 h 207"/>
                <a:gd name="T30" fmla="*/ 190 w 190"/>
                <a:gd name="T31" fmla="*/ 207 h 207"/>
                <a:gd name="T32" fmla="*/ 190 w 190"/>
                <a:gd name="T3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207">
                  <a:moveTo>
                    <a:pt x="190" y="0"/>
                  </a:moveTo>
                  <a:cubicBezTo>
                    <a:pt x="134" y="0"/>
                    <a:pt x="134" y="0"/>
                    <a:pt x="134" y="0"/>
                  </a:cubicBezTo>
                  <a:cubicBezTo>
                    <a:pt x="134" y="9"/>
                    <a:pt x="134" y="9"/>
                    <a:pt x="134" y="9"/>
                  </a:cubicBezTo>
                  <a:cubicBezTo>
                    <a:pt x="160" y="11"/>
                    <a:pt x="161" y="11"/>
                    <a:pt x="161" y="28"/>
                  </a:cubicBezTo>
                  <a:cubicBezTo>
                    <a:pt x="161" y="94"/>
                    <a:pt x="161" y="94"/>
                    <a:pt x="161" y="94"/>
                  </a:cubicBezTo>
                  <a:cubicBezTo>
                    <a:pt x="56" y="94"/>
                    <a:pt x="56" y="94"/>
                    <a:pt x="56" y="94"/>
                  </a:cubicBezTo>
                  <a:cubicBezTo>
                    <a:pt x="56" y="0"/>
                    <a:pt x="56" y="0"/>
                    <a:pt x="56" y="0"/>
                  </a:cubicBezTo>
                  <a:cubicBezTo>
                    <a:pt x="0" y="0"/>
                    <a:pt x="0" y="0"/>
                    <a:pt x="0" y="0"/>
                  </a:cubicBezTo>
                  <a:cubicBezTo>
                    <a:pt x="0" y="9"/>
                    <a:pt x="0" y="9"/>
                    <a:pt x="0" y="9"/>
                  </a:cubicBezTo>
                  <a:cubicBezTo>
                    <a:pt x="26" y="11"/>
                    <a:pt x="27" y="11"/>
                    <a:pt x="27" y="28"/>
                  </a:cubicBezTo>
                  <a:cubicBezTo>
                    <a:pt x="27" y="207"/>
                    <a:pt x="27" y="207"/>
                    <a:pt x="27" y="207"/>
                  </a:cubicBezTo>
                  <a:cubicBezTo>
                    <a:pt x="56" y="207"/>
                    <a:pt x="56" y="207"/>
                    <a:pt x="56" y="207"/>
                  </a:cubicBezTo>
                  <a:cubicBezTo>
                    <a:pt x="56" y="105"/>
                    <a:pt x="56" y="105"/>
                    <a:pt x="56" y="105"/>
                  </a:cubicBezTo>
                  <a:cubicBezTo>
                    <a:pt x="161" y="105"/>
                    <a:pt x="161" y="105"/>
                    <a:pt x="161" y="105"/>
                  </a:cubicBezTo>
                  <a:cubicBezTo>
                    <a:pt x="161" y="207"/>
                    <a:pt x="161" y="207"/>
                    <a:pt x="161" y="207"/>
                  </a:cubicBezTo>
                  <a:cubicBezTo>
                    <a:pt x="190" y="207"/>
                    <a:pt x="190" y="207"/>
                    <a:pt x="190" y="207"/>
                  </a:cubicBezTo>
                  <a:lnTo>
                    <a:pt x="190" y="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6" name="Freeform 82"/>
            <p:cNvSpPr>
              <a:spLocks noEditPoints="1"/>
            </p:cNvSpPr>
            <p:nvPr userDrawn="1"/>
          </p:nvSpPr>
          <p:spPr bwMode="gray">
            <a:xfrm>
              <a:off x="2673" y="1979"/>
              <a:ext cx="302" cy="363"/>
            </a:xfrm>
            <a:custGeom>
              <a:avLst/>
              <a:gdLst>
                <a:gd name="T0" fmla="*/ 117 w 129"/>
                <a:gd name="T1" fmla="*/ 71 h 154"/>
                <a:gd name="T2" fmla="*/ 31 w 129"/>
                <a:gd name="T3" fmla="*/ 71 h 154"/>
                <a:gd name="T4" fmla="*/ 75 w 129"/>
                <a:gd name="T5" fmla="*/ 138 h 154"/>
                <a:gd name="T6" fmla="*/ 113 w 129"/>
                <a:gd name="T7" fmla="*/ 115 h 154"/>
                <a:gd name="T8" fmla="*/ 123 w 129"/>
                <a:gd name="T9" fmla="*/ 120 h 154"/>
                <a:gd name="T10" fmla="*/ 69 w 129"/>
                <a:gd name="T11" fmla="*/ 153 h 154"/>
                <a:gd name="T12" fmla="*/ 0 w 129"/>
                <a:gd name="T13" fmla="*/ 78 h 154"/>
                <a:gd name="T14" fmla="*/ 68 w 129"/>
                <a:gd name="T15" fmla="*/ 0 h 154"/>
                <a:gd name="T16" fmla="*/ 129 w 129"/>
                <a:gd name="T17" fmla="*/ 60 h 154"/>
                <a:gd name="T18" fmla="*/ 117 w 129"/>
                <a:gd name="T19" fmla="*/ 71 h 154"/>
                <a:gd name="T20" fmla="*/ 31 w 129"/>
                <a:gd name="T21" fmla="*/ 60 h 154"/>
                <a:gd name="T22" fmla="*/ 67 w 129"/>
                <a:gd name="T23" fmla="*/ 10 h 154"/>
                <a:gd name="T24" fmla="*/ 98 w 129"/>
                <a:gd name="T25" fmla="*/ 50 h 154"/>
                <a:gd name="T26" fmla="*/ 87 w 129"/>
                <a:gd name="T27" fmla="*/ 60 h 154"/>
                <a:gd name="T28" fmla="*/ 31 w 129"/>
                <a:gd name="T29"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4">
                  <a:moveTo>
                    <a:pt x="117" y="71"/>
                  </a:moveTo>
                  <a:cubicBezTo>
                    <a:pt x="31" y="71"/>
                    <a:pt x="31" y="71"/>
                    <a:pt x="31" y="71"/>
                  </a:cubicBezTo>
                  <a:cubicBezTo>
                    <a:pt x="30" y="102"/>
                    <a:pt x="38" y="138"/>
                    <a:pt x="75" y="138"/>
                  </a:cubicBezTo>
                  <a:cubicBezTo>
                    <a:pt x="94" y="138"/>
                    <a:pt x="105" y="128"/>
                    <a:pt x="113" y="115"/>
                  </a:cubicBezTo>
                  <a:cubicBezTo>
                    <a:pt x="123" y="120"/>
                    <a:pt x="123" y="120"/>
                    <a:pt x="123" y="120"/>
                  </a:cubicBezTo>
                  <a:cubicBezTo>
                    <a:pt x="114" y="139"/>
                    <a:pt x="97" y="153"/>
                    <a:pt x="69" y="153"/>
                  </a:cubicBezTo>
                  <a:cubicBezTo>
                    <a:pt x="20" y="154"/>
                    <a:pt x="0" y="125"/>
                    <a:pt x="0" y="78"/>
                  </a:cubicBezTo>
                  <a:cubicBezTo>
                    <a:pt x="0" y="33"/>
                    <a:pt x="22" y="0"/>
                    <a:pt x="68" y="0"/>
                  </a:cubicBezTo>
                  <a:cubicBezTo>
                    <a:pt x="123" y="0"/>
                    <a:pt x="129" y="42"/>
                    <a:pt x="129" y="60"/>
                  </a:cubicBezTo>
                  <a:cubicBezTo>
                    <a:pt x="129" y="70"/>
                    <a:pt x="123" y="71"/>
                    <a:pt x="117" y="71"/>
                  </a:cubicBezTo>
                  <a:close/>
                  <a:moveTo>
                    <a:pt x="31" y="60"/>
                  </a:moveTo>
                  <a:cubicBezTo>
                    <a:pt x="31" y="48"/>
                    <a:pt x="36" y="10"/>
                    <a:pt x="67" y="10"/>
                  </a:cubicBezTo>
                  <a:cubicBezTo>
                    <a:pt x="94" y="10"/>
                    <a:pt x="98" y="39"/>
                    <a:pt x="98" y="50"/>
                  </a:cubicBezTo>
                  <a:cubicBezTo>
                    <a:pt x="98" y="56"/>
                    <a:pt x="96" y="60"/>
                    <a:pt x="87" y="60"/>
                  </a:cubicBezTo>
                  <a:lnTo>
                    <a:pt x="31" y="6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7" name="Freeform 83"/>
            <p:cNvSpPr>
              <a:spLocks noEditPoints="1"/>
            </p:cNvSpPr>
            <p:nvPr userDrawn="1"/>
          </p:nvSpPr>
          <p:spPr bwMode="gray">
            <a:xfrm>
              <a:off x="5239" y="1979"/>
              <a:ext cx="302" cy="363"/>
            </a:xfrm>
            <a:custGeom>
              <a:avLst/>
              <a:gdLst>
                <a:gd name="T0" fmla="*/ 117 w 129"/>
                <a:gd name="T1" fmla="*/ 71 h 154"/>
                <a:gd name="T2" fmla="*/ 31 w 129"/>
                <a:gd name="T3" fmla="*/ 71 h 154"/>
                <a:gd name="T4" fmla="*/ 75 w 129"/>
                <a:gd name="T5" fmla="*/ 138 h 154"/>
                <a:gd name="T6" fmla="*/ 114 w 129"/>
                <a:gd name="T7" fmla="*/ 115 h 154"/>
                <a:gd name="T8" fmla="*/ 124 w 129"/>
                <a:gd name="T9" fmla="*/ 120 h 154"/>
                <a:gd name="T10" fmla="*/ 69 w 129"/>
                <a:gd name="T11" fmla="*/ 153 h 154"/>
                <a:gd name="T12" fmla="*/ 0 w 129"/>
                <a:gd name="T13" fmla="*/ 78 h 154"/>
                <a:gd name="T14" fmla="*/ 69 w 129"/>
                <a:gd name="T15" fmla="*/ 0 h 154"/>
                <a:gd name="T16" fmla="*/ 129 w 129"/>
                <a:gd name="T17" fmla="*/ 60 h 154"/>
                <a:gd name="T18" fmla="*/ 117 w 129"/>
                <a:gd name="T19" fmla="*/ 71 h 154"/>
                <a:gd name="T20" fmla="*/ 32 w 129"/>
                <a:gd name="T21" fmla="*/ 60 h 154"/>
                <a:gd name="T22" fmla="*/ 67 w 129"/>
                <a:gd name="T23" fmla="*/ 10 h 154"/>
                <a:gd name="T24" fmla="*/ 98 w 129"/>
                <a:gd name="T25" fmla="*/ 50 h 154"/>
                <a:gd name="T26" fmla="*/ 88 w 129"/>
                <a:gd name="T27" fmla="*/ 60 h 154"/>
                <a:gd name="T28" fmla="*/ 32 w 129"/>
                <a:gd name="T29"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4">
                  <a:moveTo>
                    <a:pt x="117" y="71"/>
                  </a:moveTo>
                  <a:cubicBezTo>
                    <a:pt x="31" y="71"/>
                    <a:pt x="31" y="71"/>
                    <a:pt x="31" y="71"/>
                  </a:cubicBezTo>
                  <a:cubicBezTo>
                    <a:pt x="31" y="102"/>
                    <a:pt x="38" y="138"/>
                    <a:pt x="75" y="138"/>
                  </a:cubicBezTo>
                  <a:cubicBezTo>
                    <a:pt x="95" y="138"/>
                    <a:pt x="106" y="128"/>
                    <a:pt x="114" y="115"/>
                  </a:cubicBezTo>
                  <a:cubicBezTo>
                    <a:pt x="124" y="120"/>
                    <a:pt x="124" y="120"/>
                    <a:pt x="124" y="120"/>
                  </a:cubicBezTo>
                  <a:cubicBezTo>
                    <a:pt x="115" y="139"/>
                    <a:pt x="98" y="153"/>
                    <a:pt x="69" y="153"/>
                  </a:cubicBezTo>
                  <a:cubicBezTo>
                    <a:pt x="21" y="154"/>
                    <a:pt x="0" y="125"/>
                    <a:pt x="0" y="78"/>
                  </a:cubicBezTo>
                  <a:cubicBezTo>
                    <a:pt x="0" y="33"/>
                    <a:pt x="23" y="0"/>
                    <a:pt x="69" y="0"/>
                  </a:cubicBezTo>
                  <a:cubicBezTo>
                    <a:pt x="124" y="0"/>
                    <a:pt x="129" y="42"/>
                    <a:pt x="129" y="60"/>
                  </a:cubicBezTo>
                  <a:cubicBezTo>
                    <a:pt x="129" y="70"/>
                    <a:pt x="124" y="71"/>
                    <a:pt x="117" y="71"/>
                  </a:cubicBezTo>
                  <a:close/>
                  <a:moveTo>
                    <a:pt x="32" y="60"/>
                  </a:moveTo>
                  <a:cubicBezTo>
                    <a:pt x="32" y="48"/>
                    <a:pt x="36" y="10"/>
                    <a:pt x="67" y="10"/>
                  </a:cubicBezTo>
                  <a:cubicBezTo>
                    <a:pt x="95" y="10"/>
                    <a:pt x="98" y="39"/>
                    <a:pt x="98" y="50"/>
                  </a:cubicBezTo>
                  <a:cubicBezTo>
                    <a:pt x="98" y="56"/>
                    <a:pt x="96" y="60"/>
                    <a:pt x="88" y="60"/>
                  </a:cubicBezTo>
                  <a:lnTo>
                    <a:pt x="32" y="6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8" name="Freeform 84"/>
            <p:cNvSpPr>
              <a:spLocks noEditPoints="1"/>
            </p:cNvSpPr>
            <p:nvPr userDrawn="1"/>
          </p:nvSpPr>
          <p:spPr bwMode="gray">
            <a:xfrm>
              <a:off x="3015" y="1979"/>
              <a:ext cx="326" cy="363"/>
            </a:xfrm>
            <a:custGeom>
              <a:avLst/>
              <a:gdLst>
                <a:gd name="T0" fmla="*/ 115 w 136"/>
                <a:gd name="T1" fmla="*/ 123 h 153"/>
                <a:gd name="T2" fmla="*/ 124 w 136"/>
                <a:gd name="T3" fmla="*/ 137 h 153"/>
                <a:gd name="T4" fmla="*/ 136 w 136"/>
                <a:gd name="T5" fmla="*/ 138 h 153"/>
                <a:gd name="T6" fmla="*/ 136 w 136"/>
                <a:gd name="T7" fmla="*/ 146 h 153"/>
                <a:gd name="T8" fmla="*/ 90 w 136"/>
                <a:gd name="T9" fmla="*/ 153 h 153"/>
                <a:gd name="T10" fmla="*/ 88 w 136"/>
                <a:gd name="T11" fmla="*/ 135 h 153"/>
                <a:gd name="T12" fmla="*/ 43 w 136"/>
                <a:gd name="T13" fmla="*/ 153 h 153"/>
                <a:gd name="T14" fmla="*/ 0 w 136"/>
                <a:gd name="T15" fmla="*/ 111 h 153"/>
                <a:gd name="T16" fmla="*/ 28 w 136"/>
                <a:gd name="T17" fmla="*/ 75 h 153"/>
                <a:gd name="T18" fmla="*/ 88 w 136"/>
                <a:gd name="T19" fmla="*/ 53 h 153"/>
                <a:gd name="T20" fmla="*/ 88 w 136"/>
                <a:gd name="T21" fmla="*/ 40 h 153"/>
                <a:gd name="T22" fmla="*/ 63 w 136"/>
                <a:gd name="T23" fmla="*/ 10 h 153"/>
                <a:gd name="T24" fmla="*/ 32 w 136"/>
                <a:gd name="T25" fmla="*/ 40 h 153"/>
                <a:gd name="T26" fmla="*/ 22 w 136"/>
                <a:gd name="T27" fmla="*/ 48 h 153"/>
                <a:gd name="T28" fmla="*/ 5 w 136"/>
                <a:gd name="T29" fmla="*/ 34 h 153"/>
                <a:gd name="T30" fmla="*/ 66 w 136"/>
                <a:gd name="T31" fmla="*/ 0 h 153"/>
                <a:gd name="T32" fmla="*/ 115 w 136"/>
                <a:gd name="T33" fmla="*/ 40 h 153"/>
                <a:gd name="T34" fmla="*/ 115 w 136"/>
                <a:gd name="T35" fmla="*/ 123 h 153"/>
                <a:gd name="T36" fmla="*/ 88 w 136"/>
                <a:gd name="T37" fmla="*/ 107 h 153"/>
                <a:gd name="T38" fmla="*/ 58 w 136"/>
                <a:gd name="T39" fmla="*/ 138 h 153"/>
                <a:gd name="T40" fmla="*/ 30 w 136"/>
                <a:gd name="T41" fmla="*/ 107 h 153"/>
                <a:gd name="T42" fmla="*/ 54 w 136"/>
                <a:gd name="T43" fmla="*/ 79 h 153"/>
                <a:gd name="T44" fmla="*/ 88 w 136"/>
                <a:gd name="T45" fmla="*/ 65 h 153"/>
                <a:gd name="T46" fmla="*/ 88 w 136"/>
                <a:gd name="T4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53">
                  <a:moveTo>
                    <a:pt x="115" y="123"/>
                  </a:moveTo>
                  <a:cubicBezTo>
                    <a:pt x="115" y="134"/>
                    <a:pt x="117" y="136"/>
                    <a:pt x="124" y="137"/>
                  </a:cubicBezTo>
                  <a:cubicBezTo>
                    <a:pt x="136" y="138"/>
                    <a:pt x="136" y="138"/>
                    <a:pt x="136" y="138"/>
                  </a:cubicBezTo>
                  <a:cubicBezTo>
                    <a:pt x="136" y="146"/>
                    <a:pt x="136" y="146"/>
                    <a:pt x="136" y="146"/>
                  </a:cubicBezTo>
                  <a:cubicBezTo>
                    <a:pt x="90" y="153"/>
                    <a:pt x="90" y="153"/>
                    <a:pt x="90" y="153"/>
                  </a:cubicBezTo>
                  <a:cubicBezTo>
                    <a:pt x="88" y="135"/>
                    <a:pt x="88" y="135"/>
                    <a:pt x="88" y="135"/>
                  </a:cubicBezTo>
                  <a:cubicBezTo>
                    <a:pt x="78" y="142"/>
                    <a:pt x="62" y="153"/>
                    <a:pt x="43" y="153"/>
                  </a:cubicBezTo>
                  <a:cubicBezTo>
                    <a:pt x="15" y="153"/>
                    <a:pt x="0" y="133"/>
                    <a:pt x="0" y="111"/>
                  </a:cubicBezTo>
                  <a:cubicBezTo>
                    <a:pt x="0" y="97"/>
                    <a:pt x="6" y="82"/>
                    <a:pt x="28" y="75"/>
                  </a:cubicBezTo>
                  <a:cubicBezTo>
                    <a:pt x="51" y="68"/>
                    <a:pt x="80" y="60"/>
                    <a:pt x="88" y="53"/>
                  </a:cubicBezTo>
                  <a:cubicBezTo>
                    <a:pt x="88" y="40"/>
                    <a:pt x="88" y="40"/>
                    <a:pt x="88" y="40"/>
                  </a:cubicBezTo>
                  <a:cubicBezTo>
                    <a:pt x="88" y="16"/>
                    <a:pt x="74" y="10"/>
                    <a:pt x="63" y="10"/>
                  </a:cubicBezTo>
                  <a:cubicBezTo>
                    <a:pt x="51" y="10"/>
                    <a:pt x="38" y="17"/>
                    <a:pt x="32" y="40"/>
                  </a:cubicBezTo>
                  <a:cubicBezTo>
                    <a:pt x="30" y="45"/>
                    <a:pt x="28" y="48"/>
                    <a:pt x="22" y="48"/>
                  </a:cubicBezTo>
                  <a:cubicBezTo>
                    <a:pt x="17" y="48"/>
                    <a:pt x="5" y="43"/>
                    <a:pt x="5" y="34"/>
                  </a:cubicBezTo>
                  <a:cubicBezTo>
                    <a:pt x="5" y="17"/>
                    <a:pt x="32" y="0"/>
                    <a:pt x="66" y="0"/>
                  </a:cubicBezTo>
                  <a:cubicBezTo>
                    <a:pt x="111" y="0"/>
                    <a:pt x="115" y="22"/>
                    <a:pt x="115" y="40"/>
                  </a:cubicBezTo>
                  <a:lnTo>
                    <a:pt x="115" y="123"/>
                  </a:lnTo>
                  <a:close/>
                  <a:moveTo>
                    <a:pt x="88" y="107"/>
                  </a:moveTo>
                  <a:cubicBezTo>
                    <a:pt x="88" y="131"/>
                    <a:pt x="69" y="138"/>
                    <a:pt x="58" y="138"/>
                  </a:cubicBezTo>
                  <a:cubicBezTo>
                    <a:pt x="39" y="138"/>
                    <a:pt x="30" y="124"/>
                    <a:pt x="30" y="107"/>
                  </a:cubicBezTo>
                  <a:cubicBezTo>
                    <a:pt x="30" y="93"/>
                    <a:pt x="37" y="86"/>
                    <a:pt x="54" y="79"/>
                  </a:cubicBezTo>
                  <a:cubicBezTo>
                    <a:pt x="65" y="75"/>
                    <a:pt x="81" y="69"/>
                    <a:pt x="88" y="65"/>
                  </a:cubicBezTo>
                  <a:lnTo>
                    <a:pt x="88" y="107"/>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9" name="Freeform 85"/>
            <p:cNvSpPr>
              <a:spLocks noEditPoints="1"/>
            </p:cNvSpPr>
            <p:nvPr userDrawn="1"/>
          </p:nvSpPr>
          <p:spPr bwMode="gray">
            <a:xfrm>
              <a:off x="4651" y="1979"/>
              <a:ext cx="318" cy="363"/>
            </a:xfrm>
            <a:custGeom>
              <a:avLst/>
              <a:gdLst>
                <a:gd name="T0" fmla="*/ 115 w 135"/>
                <a:gd name="T1" fmla="*/ 123 h 153"/>
                <a:gd name="T2" fmla="*/ 124 w 135"/>
                <a:gd name="T3" fmla="*/ 137 h 153"/>
                <a:gd name="T4" fmla="*/ 135 w 135"/>
                <a:gd name="T5" fmla="*/ 138 h 153"/>
                <a:gd name="T6" fmla="*/ 135 w 135"/>
                <a:gd name="T7" fmla="*/ 146 h 153"/>
                <a:gd name="T8" fmla="*/ 90 w 135"/>
                <a:gd name="T9" fmla="*/ 153 h 153"/>
                <a:gd name="T10" fmla="*/ 87 w 135"/>
                <a:gd name="T11" fmla="*/ 135 h 153"/>
                <a:gd name="T12" fmla="*/ 43 w 135"/>
                <a:gd name="T13" fmla="*/ 153 h 153"/>
                <a:gd name="T14" fmla="*/ 0 w 135"/>
                <a:gd name="T15" fmla="*/ 111 h 153"/>
                <a:gd name="T16" fmla="*/ 28 w 135"/>
                <a:gd name="T17" fmla="*/ 75 h 153"/>
                <a:gd name="T18" fmla="*/ 88 w 135"/>
                <a:gd name="T19" fmla="*/ 53 h 153"/>
                <a:gd name="T20" fmla="*/ 88 w 135"/>
                <a:gd name="T21" fmla="*/ 40 h 153"/>
                <a:gd name="T22" fmla="*/ 62 w 135"/>
                <a:gd name="T23" fmla="*/ 10 h 153"/>
                <a:gd name="T24" fmla="*/ 32 w 135"/>
                <a:gd name="T25" fmla="*/ 40 h 153"/>
                <a:gd name="T26" fmla="*/ 22 w 135"/>
                <a:gd name="T27" fmla="*/ 48 h 153"/>
                <a:gd name="T28" fmla="*/ 5 w 135"/>
                <a:gd name="T29" fmla="*/ 34 h 153"/>
                <a:gd name="T30" fmla="*/ 66 w 135"/>
                <a:gd name="T31" fmla="*/ 0 h 153"/>
                <a:gd name="T32" fmla="*/ 115 w 135"/>
                <a:gd name="T33" fmla="*/ 40 h 153"/>
                <a:gd name="T34" fmla="*/ 115 w 135"/>
                <a:gd name="T35" fmla="*/ 123 h 153"/>
                <a:gd name="T36" fmla="*/ 88 w 135"/>
                <a:gd name="T37" fmla="*/ 107 h 153"/>
                <a:gd name="T38" fmla="*/ 57 w 135"/>
                <a:gd name="T39" fmla="*/ 138 h 153"/>
                <a:gd name="T40" fmla="*/ 30 w 135"/>
                <a:gd name="T41" fmla="*/ 107 h 153"/>
                <a:gd name="T42" fmla="*/ 53 w 135"/>
                <a:gd name="T43" fmla="*/ 79 h 153"/>
                <a:gd name="T44" fmla="*/ 88 w 135"/>
                <a:gd name="T45" fmla="*/ 65 h 153"/>
                <a:gd name="T46" fmla="*/ 88 w 135"/>
                <a:gd name="T4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53">
                  <a:moveTo>
                    <a:pt x="115" y="123"/>
                  </a:moveTo>
                  <a:cubicBezTo>
                    <a:pt x="115" y="134"/>
                    <a:pt x="116" y="136"/>
                    <a:pt x="124" y="137"/>
                  </a:cubicBezTo>
                  <a:cubicBezTo>
                    <a:pt x="135" y="138"/>
                    <a:pt x="135" y="138"/>
                    <a:pt x="135" y="138"/>
                  </a:cubicBezTo>
                  <a:cubicBezTo>
                    <a:pt x="135" y="146"/>
                    <a:pt x="135" y="146"/>
                    <a:pt x="135" y="146"/>
                  </a:cubicBezTo>
                  <a:cubicBezTo>
                    <a:pt x="90" y="153"/>
                    <a:pt x="90" y="153"/>
                    <a:pt x="90" y="153"/>
                  </a:cubicBezTo>
                  <a:cubicBezTo>
                    <a:pt x="87" y="135"/>
                    <a:pt x="87" y="135"/>
                    <a:pt x="87" y="135"/>
                  </a:cubicBezTo>
                  <a:cubicBezTo>
                    <a:pt x="78" y="142"/>
                    <a:pt x="61" y="153"/>
                    <a:pt x="43" y="153"/>
                  </a:cubicBezTo>
                  <a:cubicBezTo>
                    <a:pt x="15" y="153"/>
                    <a:pt x="0" y="133"/>
                    <a:pt x="0" y="111"/>
                  </a:cubicBezTo>
                  <a:cubicBezTo>
                    <a:pt x="0" y="97"/>
                    <a:pt x="6" y="82"/>
                    <a:pt x="28" y="75"/>
                  </a:cubicBezTo>
                  <a:cubicBezTo>
                    <a:pt x="51" y="68"/>
                    <a:pt x="80" y="60"/>
                    <a:pt x="88" y="53"/>
                  </a:cubicBezTo>
                  <a:cubicBezTo>
                    <a:pt x="88" y="40"/>
                    <a:pt x="88" y="40"/>
                    <a:pt x="88" y="40"/>
                  </a:cubicBezTo>
                  <a:cubicBezTo>
                    <a:pt x="88" y="16"/>
                    <a:pt x="74" y="10"/>
                    <a:pt x="62" y="10"/>
                  </a:cubicBezTo>
                  <a:cubicBezTo>
                    <a:pt x="50" y="10"/>
                    <a:pt x="38" y="17"/>
                    <a:pt x="32" y="40"/>
                  </a:cubicBezTo>
                  <a:cubicBezTo>
                    <a:pt x="30" y="45"/>
                    <a:pt x="28" y="48"/>
                    <a:pt x="22" y="48"/>
                  </a:cubicBezTo>
                  <a:cubicBezTo>
                    <a:pt x="16" y="48"/>
                    <a:pt x="5" y="43"/>
                    <a:pt x="5" y="34"/>
                  </a:cubicBezTo>
                  <a:cubicBezTo>
                    <a:pt x="5" y="17"/>
                    <a:pt x="32" y="0"/>
                    <a:pt x="66" y="0"/>
                  </a:cubicBezTo>
                  <a:cubicBezTo>
                    <a:pt x="111" y="0"/>
                    <a:pt x="115" y="22"/>
                    <a:pt x="115" y="40"/>
                  </a:cubicBezTo>
                  <a:lnTo>
                    <a:pt x="115" y="123"/>
                  </a:lnTo>
                  <a:close/>
                  <a:moveTo>
                    <a:pt x="88" y="107"/>
                  </a:moveTo>
                  <a:cubicBezTo>
                    <a:pt x="88" y="131"/>
                    <a:pt x="69" y="138"/>
                    <a:pt x="57" y="138"/>
                  </a:cubicBezTo>
                  <a:cubicBezTo>
                    <a:pt x="39" y="138"/>
                    <a:pt x="30" y="124"/>
                    <a:pt x="30" y="107"/>
                  </a:cubicBezTo>
                  <a:cubicBezTo>
                    <a:pt x="30" y="93"/>
                    <a:pt x="37" y="86"/>
                    <a:pt x="53" y="79"/>
                  </a:cubicBezTo>
                  <a:cubicBezTo>
                    <a:pt x="65" y="75"/>
                    <a:pt x="81" y="69"/>
                    <a:pt x="88" y="65"/>
                  </a:cubicBezTo>
                  <a:lnTo>
                    <a:pt x="88" y="107"/>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grpSp>
      <p:sp>
        <p:nvSpPr>
          <p:cNvPr id="3074" name="Rectangle 2"/>
          <p:cNvSpPr>
            <a:spLocks noGrp="1" noChangeArrowheads="1"/>
          </p:cNvSpPr>
          <p:nvPr>
            <p:ph type="ctrTitle"/>
          </p:nvPr>
        </p:nvSpPr>
        <p:spPr>
          <a:xfrm>
            <a:off x="3381377" y="4497389"/>
            <a:ext cx="5286375" cy="442912"/>
          </a:xfrm>
        </p:spPr>
        <p:txBody>
          <a:bodyPr/>
          <a:lstStyle>
            <a:lvl1pPr>
              <a:defRPr/>
            </a:lvl1pPr>
          </a:lstStyle>
          <a:p>
            <a:pPr lvl="0"/>
            <a:r>
              <a:rPr lang="en-GB" noProof="0"/>
              <a:t>Headline</a:t>
            </a:r>
          </a:p>
        </p:txBody>
      </p:sp>
      <p:sp>
        <p:nvSpPr>
          <p:cNvPr id="3075" name="Rectangle 3"/>
          <p:cNvSpPr>
            <a:spLocks noGrp="1" noChangeArrowheads="1"/>
          </p:cNvSpPr>
          <p:nvPr>
            <p:ph type="subTitle" idx="1"/>
          </p:nvPr>
        </p:nvSpPr>
        <p:spPr>
          <a:xfrm>
            <a:off x="3381379" y="4976814"/>
            <a:ext cx="5289551" cy="309562"/>
          </a:xfrm>
        </p:spPr>
        <p:txBody>
          <a:bodyPr/>
          <a:lstStyle>
            <a:lvl1pPr>
              <a:defRPr sz="2000"/>
            </a:lvl1pPr>
          </a:lstStyle>
          <a:p>
            <a:pPr lvl="0"/>
            <a:r>
              <a:rPr lang="en-GB" noProof="0"/>
              <a:t>Subheadline</a:t>
            </a:r>
          </a:p>
        </p:txBody>
      </p:sp>
      <p:sp>
        <p:nvSpPr>
          <p:cNvPr id="30" name="Rectangle 5"/>
          <p:cNvSpPr>
            <a:spLocks noGrp="1" noChangeArrowheads="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15452289-E587-4CB3-9E6F-2BCBD566D991}" type="slidenum">
              <a:rPr lang="en-GB"/>
              <a:pPr>
                <a:defRPr/>
              </a:pPr>
              <a:t>‹#›</a:t>
            </a:fld>
            <a:r>
              <a:rPr lang="en-GB"/>
              <a:t> •  • </a:t>
            </a:r>
          </a:p>
        </p:txBody>
      </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2095A248-1F41-4E9C-B5F4-43B95BF15F83}" type="slidenum">
              <a:rPr lang="en-GB"/>
              <a:pPr>
                <a:defRPr/>
              </a:pPr>
              <a:t>‹#›</a:t>
            </a:fld>
            <a:r>
              <a:rPr lang="en-GB"/>
              <a:t> •  • </a:t>
            </a:r>
          </a:p>
        </p:txBody>
      </p:sp>
    </p:spTree>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8"/>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22"/>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C286C8CB-E56D-4A5A-B5FB-E3AAEE3BF283}" type="slidenum">
              <a:rPr lang="en-GB"/>
              <a:pPr>
                <a:defRPr/>
              </a:pPr>
              <a:t>‹#›</a:t>
            </a:fld>
            <a:r>
              <a:rPr lang="en-GB"/>
              <a:t> •  • </a:t>
            </a: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22"/>
          <p:cNvSpPr>
            <a:spLocks noGrp="1" noChangeArrowheads="1"/>
          </p:cNvSpPr>
          <p:nvPr>
            <p:ph type="dt" sz="half" idx="10"/>
          </p:nvPr>
        </p:nvSpPr>
        <p:spPr>
          <a:ln/>
        </p:spPr>
        <p:txBody>
          <a:bodyPr/>
          <a:lstStyle>
            <a:lvl1pPr>
              <a:defRPr/>
            </a:lvl1pPr>
          </a:lstStyle>
          <a:p>
            <a:pPr>
              <a:defRPr/>
            </a:pPr>
            <a:fld id="{90509F67-83BE-4D1B-85E8-84895A943722}" type="datetime1">
              <a:rPr lang="en-GB"/>
              <a:pPr>
                <a:defRPr/>
              </a:pPr>
              <a:t>22/11/2017</a:t>
            </a:fld>
            <a:endParaRPr lang="en-GB" dirty="0"/>
          </a:p>
        </p:txBody>
      </p:sp>
      <p:sp>
        <p:nvSpPr>
          <p:cNvPr id="5"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6" name="Rectangle 24"/>
          <p:cNvSpPr>
            <a:spLocks noGrp="1" noChangeArrowheads="1"/>
          </p:cNvSpPr>
          <p:nvPr>
            <p:ph type="sldNum" sz="quarter" idx="12"/>
          </p:nvPr>
        </p:nvSpPr>
        <p:spPr>
          <a:ln/>
        </p:spPr>
        <p:txBody>
          <a:bodyPr/>
          <a:lstStyle>
            <a:lvl1pPr>
              <a:defRPr/>
            </a:lvl1pPr>
          </a:lstStyle>
          <a:p>
            <a:pPr>
              <a:defRPr/>
            </a:pPr>
            <a:fld id="{6970B0DC-3AE2-4C67-8602-FDEF78E348EE}"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6725" y="1628775"/>
            <a:ext cx="4027488"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4" y="1628775"/>
            <a:ext cx="4029075"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B22CA7FE-556D-4EF1-805B-24CEC5E82E32}" type="slidenum">
              <a:rPr lang="en-GB"/>
              <a:pPr>
                <a:defRPr/>
              </a:pPr>
              <a:t>‹#›</a:t>
            </a:fld>
            <a:r>
              <a:rPr lang="en-GB"/>
              <a:t> •  • </a:t>
            </a:r>
          </a:p>
        </p:txBody>
      </p:sp>
    </p:spTree>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de-DE"/>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de-DE"/>
              <a:t>Textmasterformat bearbeiten</a:t>
            </a:r>
          </a:p>
        </p:txBody>
      </p:sp>
      <p:sp>
        <p:nvSpPr>
          <p:cNvPr id="6" name="Inhaltsplatzhalt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84F9F072-0A98-49AC-AD2B-D17FDC7CA4B2}" type="slidenum">
              <a:rPr lang="en-GB"/>
              <a:pPr>
                <a:defRPr/>
              </a:pPr>
              <a:t>‹#›</a:t>
            </a:fld>
            <a:r>
              <a:rPr lang="en-GB"/>
              <a:t> •  • </a:t>
            </a:r>
          </a:p>
        </p:txBody>
      </p:sp>
    </p:spTree>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ußzeilenplatzhalter 2"/>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0F7AAC38-9B43-48FE-857B-FF82C65F04EE}" type="slidenum">
              <a:rPr lang="en-GB"/>
              <a:pPr>
                <a:defRPr/>
              </a:pPr>
              <a:t>‹#›</a:t>
            </a:fld>
            <a:r>
              <a:rPr lang="en-GB"/>
              <a:t> •  • </a:t>
            </a:r>
          </a:p>
        </p:txBody>
      </p:sp>
    </p:spTree>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45980385-7F69-48C1-93EC-BB2F7E9C72CB}" type="slidenum">
              <a:rPr lang="en-GB"/>
              <a:pPr>
                <a:defRPr/>
              </a:pPr>
              <a:t>‹#›</a:t>
            </a:fld>
            <a:r>
              <a:rPr lang="en-GB"/>
              <a:t> •  • </a:t>
            </a:r>
          </a:p>
        </p:txBody>
      </p:sp>
    </p:spTree>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4"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5" y="1435102"/>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C249401C-D6C3-4799-829F-680E10BDC254}" type="slidenum">
              <a:rPr lang="en-GB"/>
              <a:pPr>
                <a:defRPr/>
              </a:pPr>
              <a:t>‹#›</a:t>
            </a:fld>
            <a:r>
              <a:rPr lang="en-GB"/>
              <a:t> •  • </a:t>
            </a:r>
          </a:p>
        </p:txBody>
      </p:sp>
    </p:spTree>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de-DE" noProof="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FE8C659B-B2C1-4CC7-BC67-078B565FA0D9}" type="slidenum">
              <a:rPr lang="en-GB"/>
              <a:pPr>
                <a:defRPr/>
              </a:pPr>
              <a:t>‹#›</a:t>
            </a:fld>
            <a:r>
              <a:rPr lang="en-GB"/>
              <a:t> •  • </a:t>
            </a:r>
          </a:p>
        </p:txBody>
      </p:sp>
    </p:spTree>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92B712D0-1527-489F-AC15-CEADA4749441}" type="slidenum">
              <a:rPr lang="en-GB"/>
              <a:pPr>
                <a:defRPr/>
              </a:pPr>
              <a:t>‹#›</a:t>
            </a:fld>
            <a:r>
              <a:rPr lang="en-GB"/>
              <a:t> •  • </a:t>
            </a:r>
          </a:p>
        </p:txBody>
      </p:sp>
    </p:spTree>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4641" y="349251"/>
            <a:ext cx="2051051" cy="581501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6730" y="349251"/>
            <a:ext cx="6005513" cy="581501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26349D69-2CE8-4CA9-89EC-8ADB09544649}" type="slidenum">
              <a:rPr lang="en-GB"/>
              <a:pPr>
                <a:defRPr/>
              </a:pPr>
              <a:t>‹#›</a:t>
            </a:fld>
            <a:r>
              <a:rPr lang="en-GB"/>
              <a:t> •  • </a:t>
            </a:r>
          </a:p>
        </p:txBody>
      </p:sp>
    </p:spTree>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rgbClr val="000000"/>
              </a:solidFill>
            </a:endParaRPr>
          </a:p>
        </p:txBody>
      </p:sp>
      <p:grpSp>
        <p:nvGrpSpPr>
          <p:cNvPr id="5" name="Group 9"/>
          <p:cNvGrpSpPr>
            <a:grpSpLocks/>
          </p:cNvGrpSpPr>
          <p:nvPr userDrawn="1"/>
        </p:nvGrpSpPr>
        <p:grpSpPr bwMode="auto">
          <a:xfrm>
            <a:off x="7208838" y="300038"/>
            <a:ext cx="836612" cy="638175"/>
            <a:chOff x="3532" y="2185"/>
            <a:chExt cx="527" cy="402"/>
          </a:xfrm>
        </p:grpSpPr>
        <p:sp>
          <p:nvSpPr>
            <p:cNvPr id="6"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a:solidFill>
                  <a:srgbClr val="000000"/>
                </a:solidFill>
                <a:latin typeface="Arial"/>
                <a:ea typeface="+mn-ea"/>
              </a:endParaRPr>
            </a:p>
          </p:txBody>
        </p:sp>
        <p:pic>
          <p:nvPicPr>
            <p:cNvPr id="7" name="Picture 11" descr="bayer-kre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
        <p:nvSpPr>
          <p:cNvPr id="2" name="Title 1"/>
          <p:cNvSpPr>
            <a:spLocks noGrp="1"/>
          </p:cNvSpPr>
          <p:nvPr>
            <p:ph type="ctrTitle"/>
          </p:nvPr>
        </p:nvSpPr>
        <p:spPr bwMode="gray">
          <a:xfrm>
            <a:off x="323530" y="2205039"/>
            <a:ext cx="8496943" cy="1584002"/>
          </a:xfrm>
        </p:spPr>
        <p:txBody>
          <a:bodyPr/>
          <a:lstStyle>
            <a:lvl1pPr>
              <a:defRPr sz="3800" cap="all" baseline="0">
                <a:solidFill>
                  <a:schemeClr val="tx2"/>
                </a:solidFill>
                <a:latin typeface="Arial" pitchFamily="34" charset="0"/>
              </a:defRPr>
            </a:lvl1pPr>
          </a:lstStyle>
          <a:p>
            <a:r>
              <a:rPr lang="en-US" dirty="0"/>
              <a:t>Titelmasterformat durch Klicken bearbeiten</a:t>
            </a:r>
          </a:p>
        </p:txBody>
      </p:sp>
      <p:sp>
        <p:nvSpPr>
          <p:cNvPr id="3" name="Subtitle 2"/>
          <p:cNvSpPr>
            <a:spLocks noGrp="1"/>
          </p:cNvSpPr>
          <p:nvPr>
            <p:ph type="subTitle" idx="1"/>
          </p:nvPr>
        </p:nvSpPr>
        <p:spPr bwMode="gray">
          <a:xfrm>
            <a:off x="323533" y="3861049"/>
            <a:ext cx="8496944" cy="1439615"/>
          </a:xfrm>
        </p:spPr>
        <p:txBody>
          <a:bodyPr/>
          <a:lstStyle>
            <a:lvl1pPr marL="0" indent="0" algn="l">
              <a:spcBef>
                <a:spcPts val="300"/>
              </a:spcBef>
              <a:spcAft>
                <a:spcPts val="0"/>
              </a:spcAft>
              <a:buNone/>
              <a:defRPr sz="2000">
                <a:solidFill>
                  <a:schemeClr val="tx2"/>
                </a:solidFill>
                <a:latin typeface="Arial" pitchFamily="34" charset="0"/>
                <a:cs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Formatvorlage des Untertitelmasters durch Klicken bearbeiten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23850" y="908050"/>
            <a:ext cx="215900" cy="5689600"/>
            <a:chOff x="-540710" y="908650"/>
            <a:chExt cx="432060" cy="5688790"/>
          </a:xfrm>
        </p:grpSpPr>
        <p:cxnSp>
          <p:nvCxnSpPr>
            <p:cNvPr id="7" name="Gerade Verbindung 10"/>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13"/>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5"/>
          <p:cNvGrpSpPr>
            <a:grpSpLocks/>
          </p:cNvGrpSpPr>
          <p:nvPr userDrawn="1"/>
        </p:nvGrpSpPr>
        <p:grpSpPr bwMode="auto">
          <a:xfrm>
            <a:off x="323850" y="-315913"/>
            <a:ext cx="8496300" cy="215900"/>
            <a:chOff x="323850" y="-531550"/>
            <a:chExt cx="8496740" cy="432060"/>
          </a:xfrm>
        </p:grpSpPr>
        <p:cxnSp>
          <p:nvCxnSpPr>
            <p:cNvPr id="13"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7"/>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8"/>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9"/>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0"/>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1"/>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2"/>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3"/>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4"/>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5"/>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6"/>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8"/>
          <p:cNvGrpSpPr>
            <a:grpSpLocks/>
          </p:cNvGrpSpPr>
          <p:nvPr userDrawn="1"/>
        </p:nvGrpSpPr>
        <p:grpSpPr bwMode="auto">
          <a:xfrm>
            <a:off x="323850" y="6958013"/>
            <a:ext cx="8496300" cy="215900"/>
            <a:chOff x="323850" y="-531550"/>
            <a:chExt cx="8496740" cy="432060"/>
          </a:xfrm>
        </p:grpSpPr>
        <p:cxnSp>
          <p:nvCxnSpPr>
            <p:cNvPr id="26"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0"/>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1"/>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2"/>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4"/>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5"/>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6"/>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7"/>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8"/>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9"/>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41"/>
          <p:cNvGrpSpPr>
            <a:grpSpLocks/>
          </p:cNvGrpSpPr>
          <p:nvPr userDrawn="1"/>
        </p:nvGrpSpPr>
        <p:grpSpPr bwMode="auto">
          <a:xfrm>
            <a:off x="9251950" y="908050"/>
            <a:ext cx="217488" cy="5689600"/>
            <a:chOff x="-540710" y="908650"/>
            <a:chExt cx="432060" cy="5688790"/>
          </a:xfrm>
        </p:grpSpPr>
        <p:cxnSp>
          <p:nvCxnSpPr>
            <p:cNvPr id="39" name="Gerade Verbindung 42"/>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5"/>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6"/>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7"/>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8"/>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9"/>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0"/>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51"/>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52"/>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53"/>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4"/>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rgbClr val="000000"/>
              </a:solidFill>
            </a:endParaRPr>
          </a:p>
        </p:txBody>
      </p:sp>
      <p:sp>
        <p:nvSpPr>
          <p:cNvPr id="68" name="Picture Placeholder 67"/>
          <p:cNvSpPr>
            <a:spLocks noGrp="1"/>
          </p:cNvSpPr>
          <p:nvPr>
            <p:ph type="pic" sz="quarter" idx="12"/>
          </p:nvPr>
        </p:nvSpPr>
        <p:spPr bwMode="gray">
          <a:xfrm>
            <a:off x="323532" y="1123950"/>
            <a:ext cx="8496944" cy="5473402"/>
          </a:xfrm>
          <a:noFill/>
        </p:spPr>
        <p:txBody>
          <a:bodyPr/>
          <a:lstStyle>
            <a:lvl1pPr marL="0" indent="0">
              <a:buNone/>
              <a:defRPr>
                <a:latin typeface="Arial" pitchFamily="34" charset="0"/>
                <a:cs typeface="Arial" pitchFamily="34" charset="0"/>
              </a:defRPr>
            </a:lvl1pPr>
          </a:lstStyle>
          <a:p>
            <a:pPr lvl="0"/>
            <a:endParaRPr lang="en-GB" noProof="0"/>
          </a:p>
        </p:txBody>
      </p:sp>
      <p:sp>
        <p:nvSpPr>
          <p:cNvPr id="2" name="Title 1"/>
          <p:cNvSpPr>
            <a:spLocks noGrp="1"/>
          </p:cNvSpPr>
          <p:nvPr>
            <p:ph type="ctrTitle"/>
          </p:nvPr>
        </p:nvSpPr>
        <p:spPr bwMode="gray">
          <a:xfrm>
            <a:off x="467544" y="2420889"/>
            <a:ext cx="8208912" cy="1368152"/>
          </a:xfrm>
        </p:spPr>
        <p:txBody>
          <a:bodyPr/>
          <a:lstStyle>
            <a:lvl1pPr>
              <a:defRPr sz="4000" cap="all" baseline="0">
                <a:solidFill>
                  <a:schemeClr val="bg1"/>
                </a:solidFill>
                <a:latin typeface="Arial" pitchFamily="34" charset="0"/>
              </a:defRPr>
            </a:lvl1pPr>
          </a:lstStyle>
          <a:p>
            <a:r>
              <a:rPr lang="en-US" dirty="0"/>
              <a:t>Click to edit Master title style</a:t>
            </a:r>
          </a:p>
        </p:txBody>
      </p:sp>
      <p:sp>
        <p:nvSpPr>
          <p:cNvPr id="3" name="Subtitle 2"/>
          <p:cNvSpPr>
            <a:spLocks noGrp="1"/>
          </p:cNvSpPr>
          <p:nvPr>
            <p:ph type="subTitle" idx="1"/>
          </p:nvPr>
        </p:nvSpPr>
        <p:spPr bwMode="gray">
          <a:xfrm>
            <a:off x="467549" y="3861048"/>
            <a:ext cx="8208913" cy="1512168"/>
          </a:xfrm>
        </p:spPr>
        <p:txBody>
          <a:bodyPr/>
          <a:lstStyle>
            <a:lvl1pPr marL="0" indent="0" algn="l">
              <a:spcBef>
                <a:spcPts val="300"/>
              </a:spcBef>
              <a:spcAft>
                <a:spcPts val="0"/>
              </a:spcAft>
              <a:buNone/>
              <a:defRPr sz="2000">
                <a:solidFill>
                  <a:schemeClr val="bg1"/>
                </a:solidFill>
                <a:latin typeface="Arial" pitchFamily="34" charset="0"/>
                <a:cs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Formatvorlage des Untertitelmasters durch Klicken bearbeiten</a:t>
            </a:r>
          </a:p>
        </p:txBody>
      </p:sp>
      <p:sp>
        <p:nvSpPr>
          <p:cNvPr id="58" name="Text Placeholder 10"/>
          <p:cNvSpPr>
            <a:spLocks noGrp="1"/>
          </p:cNvSpPr>
          <p:nvPr>
            <p:ph type="body" sz="quarter" idx="10"/>
          </p:nvPr>
        </p:nvSpPr>
        <p:spPr bwMode="gray">
          <a:xfrm>
            <a:off x="467435" y="6237312"/>
            <a:ext cx="8209140" cy="216024"/>
          </a:xfrm>
        </p:spPr>
        <p:txBody>
          <a:bodyPr tIns="0" anchor="b"/>
          <a:lstStyle>
            <a:lvl1pPr marL="0" indent="0">
              <a:spcBef>
                <a:spcPts val="0"/>
              </a:spcBef>
              <a:spcAft>
                <a:spcPts val="0"/>
              </a:spcAft>
              <a:buFontTx/>
              <a:buNone/>
              <a:defRPr sz="120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76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76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2"/>
          <p:cNvSpPr>
            <a:spLocks noGrp="1" noChangeArrowheads="1"/>
          </p:cNvSpPr>
          <p:nvPr>
            <p:ph type="dt" sz="half" idx="10"/>
          </p:nvPr>
        </p:nvSpPr>
        <p:spPr>
          <a:ln/>
        </p:spPr>
        <p:txBody>
          <a:bodyPr/>
          <a:lstStyle>
            <a:lvl1pPr>
              <a:defRPr/>
            </a:lvl1pPr>
          </a:lstStyle>
          <a:p>
            <a:pPr>
              <a:defRPr/>
            </a:pPr>
            <a:fld id="{E623C8CB-49DD-4E7F-8FCB-B2E0409D36EA}" type="datetime1">
              <a:rPr lang="en-GB"/>
              <a:pPr>
                <a:defRPr/>
              </a:pPr>
              <a:t>22/11/2017</a:t>
            </a:fld>
            <a:endParaRPr lang="en-GB" dirty="0"/>
          </a:p>
        </p:txBody>
      </p:sp>
      <p:sp>
        <p:nvSpPr>
          <p:cNvPr id="6"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7" name="Rectangle 24"/>
          <p:cNvSpPr>
            <a:spLocks noGrp="1" noChangeArrowheads="1"/>
          </p:cNvSpPr>
          <p:nvPr>
            <p:ph type="sldNum" sz="quarter" idx="12"/>
          </p:nvPr>
        </p:nvSpPr>
        <p:spPr>
          <a:ln/>
        </p:spPr>
        <p:txBody>
          <a:bodyPr/>
          <a:lstStyle>
            <a:lvl1pPr>
              <a:defRPr/>
            </a:lvl1pPr>
          </a:lstStyle>
          <a:p>
            <a:pPr>
              <a:defRPr/>
            </a:pPr>
            <a:fld id="{F0BAD898-E307-4280-9BB1-0BF22C8E6422}"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7208838" y="300038"/>
            <a:ext cx="836612" cy="638175"/>
            <a:chOff x="3532" y="2185"/>
            <a:chExt cx="527" cy="402"/>
          </a:xfrm>
        </p:grpSpPr>
        <p:sp>
          <p:nvSpPr>
            <p:cNvPr id="6"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a:solidFill>
                  <a:srgbClr val="000000"/>
                </a:solidFill>
                <a:latin typeface="Arial"/>
                <a:ea typeface="+mn-ea"/>
              </a:endParaRPr>
            </a:p>
          </p:txBody>
        </p:sp>
        <p:pic>
          <p:nvPicPr>
            <p:cNvPr id="7" name="Picture 11" descr="bayer-kre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
        <p:nvSpPr>
          <p:cNvPr id="3" name="Content Placeholder 2"/>
          <p:cNvSpPr>
            <a:spLocks noGrp="1"/>
          </p:cNvSpPr>
          <p:nvPr>
            <p:ph idx="1"/>
          </p:nvPr>
        </p:nvSpPr>
        <p:spPr bwMode="gray">
          <a:xfrm>
            <a:off x="323532" y="1052736"/>
            <a:ext cx="8496944" cy="5328592"/>
          </a:xfrm>
        </p:spPr>
        <p:txBody>
          <a:bodyPr/>
          <a:lstStyle>
            <a:lvl1pPr marL="359991" indent="-359991">
              <a:spcBef>
                <a:spcPts val="1200"/>
              </a:spcBef>
              <a:spcAft>
                <a:spcPts val="0"/>
              </a:spcAft>
              <a:buClr>
                <a:schemeClr val="tx2"/>
              </a:buClr>
              <a:buFont typeface="+mj-lt"/>
              <a:buAutoNum type="arabicPeriod"/>
              <a:defRPr sz="1800">
                <a:latin typeface="Arial" pitchFamily="34" charset="0"/>
                <a:cs typeface="Arial" pitchFamily="34" charset="0"/>
              </a:defRPr>
            </a:lvl1pPr>
            <a:lvl2pPr marL="359991" indent="0">
              <a:spcBef>
                <a:spcPts val="300"/>
              </a:spcBef>
              <a:spcAft>
                <a:spcPts val="1200"/>
              </a:spcAft>
              <a:buClr>
                <a:schemeClr val="bg2"/>
              </a:buClr>
              <a:buFont typeface="+mj-lt"/>
              <a:buNone/>
              <a:defRPr sz="1800">
                <a:solidFill>
                  <a:schemeClr val="tx1"/>
                </a:solidFill>
                <a:latin typeface="Arial" pitchFamily="34" charset="0"/>
                <a:cs typeface="Arial" pitchFamily="34" charset="0"/>
              </a:defRPr>
            </a:lvl2pPr>
            <a:lvl3pPr marL="359991" indent="0">
              <a:spcAft>
                <a:spcPts val="1200"/>
              </a:spcAft>
              <a:buFontTx/>
              <a:buNone/>
              <a:defRPr sz="1800">
                <a:solidFill>
                  <a:schemeClr val="bg2"/>
                </a:solidFill>
                <a:latin typeface="Arial" pitchFamily="34" charset="0"/>
                <a:cs typeface="Arial" pitchFamily="34" charset="0"/>
              </a:defRPr>
            </a:lvl3pPr>
            <a:lvl4pPr marL="359991" indent="0">
              <a:spcAft>
                <a:spcPts val="1200"/>
              </a:spcAft>
              <a:buFontTx/>
              <a:buNone/>
              <a:defRPr sz="1800">
                <a:solidFill>
                  <a:schemeClr val="bg2"/>
                </a:solidFill>
              </a:defRPr>
            </a:lvl4pPr>
            <a:lvl5pPr marL="359991" indent="0">
              <a:spcAft>
                <a:spcPts val="1200"/>
              </a:spcAft>
              <a:buFontTx/>
              <a:buNone/>
              <a:defRPr sz="1800" b="0">
                <a:solidFill>
                  <a:schemeClr val="bg2"/>
                </a:solidFill>
              </a:defRPr>
            </a:lvl5pPr>
            <a:lvl6pPr marL="359991" indent="0">
              <a:spcAft>
                <a:spcPts val="1200"/>
              </a:spcAft>
              <a:buFontTx/>
              <a:buNone/>
              <a:defRPr sz="1800">
                <a:solidFill>
                  <a:schemeClr val="bg2"/>
                </a:solidFill>
              </a:defRPr>
            </a:lvl6pPr>
            <a:lvl7pPr marL="359991" indent="0">
              <a:spcAft>
                <a:spcPts val="1200"/>
              </a:spcAft>
              <a:buFontTx/>
              <a:buNone/>
              <a:defRPr sz="1800">
                <a:solidFill>
                  <a:schemeClr val="bg2"/>
                </a:solidFill>
              </a:defRPr>
            </a:lvl7pPr>
            <a:lvl8pPr marL="359991" indent="0">
              <a:spcAft>
                <a:spcPts val="1200"/>
              </a:spcAft>
              <a:buFontTx/>
              <a:buNone/>
              <a:defRPr sz="1800">
                <a:solidFill>
                  <a:schemeClr val="bg2"/>
                </a:solidFill>
              </a:defRPr>
            </a:lvl8pPr>
            <a:lvl9pPr marL="359991" indent="0">
              <a:spcAft>
                <a:spcPts val="1200"/>
              </a:spcAft>
              <a:buFontTx/>
              <a:buNone/>
              <a:defRPr sz="1800">
                <a:solidFill>
                  <a:schemeClr val="bg2"/>
                </a:solidFill>
              </a:defRPr>
            </a:lvl9pPr>
          </a:lstStyle>
          <a:p>
            <a:pPr lvl="0"/>
            <a:r>
              <a:rPr lang="en-US" dirty="0"/>
              <a:t>Textmasterformate durch Klicken bearbeiten</a:t>
            </a:r>
          </a:p>
          <a:p>
            <a:pPr lvl="1"/>
            <a:r>
              <a:rPr lang="en-US" dirty="0"/>
              <a:t>Zweite Ebene</a:t>
            </a:r>
          </a:p>
          <a:p>
            <a:pPr lvl="2"/>
            <a:r>
              <a:rPr lang="en-US" dirty="0"/>
              <a:t>Dritte Ebene</a:t>
            </a:r>
          </a:p>
        </p:txBody>
      </p:sp>
      <p:sp>
        <p:nvSpPr>
          <p:cNvPr id="4" name="Title 3"/>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
        <p:nvSpPr>
          <p:cNvPr id="8" name="Foliennummernplatzhalter 5"/>
          <p:cNvSpPr>
            <a:spLocks noGrp="1"/>
          </p:cNvSpPr>
          <p:nvPr>
            <p:ph type="sldNum" sz="quarter" idx="10"/>
          </p:nvPr>
        </p:nvSpPr>
        <p:spPr>
          <a:xfrm>
            <a:off x="7521575" y="6597650"/>
            <a:ext cx="1298575" cy="1460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r" fontAlgn="auto">
              <a:spcBef>
                <a:spcPts val="0"/>
              </a:spcBef>
              <a:spcAft>
                <a:spcPts val="0"/>
              </a:spcAft>
              <a:defRPr lang="de-DE" sz="800">
                <a:solidFill>
                  <a:srgbClr val="928580"/>
                </a:solidFill>
                <a:latin typeface="Arial" pitchFamily="34" charset="0"/>
              </a:defRPr>
            </a:lvl1pPr>
          </a:lstStyle>
          <a:p>
            <a:pPr>
              <a:defRPr/>
            </a:pPr>
            <a:fld id="{9447F264-E287-4402-9C6F-8EC300A6BF0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grpSp>
        <p:nvGrpSpPr>
          <p:cNvPr id="3" name="Gruppieren 4"/>
          <p:cNvGrpSpPr>
            <a:grpSpLocks/>
          </p:cNvGrpSpPr>
          <p:nvPr userDrawn="1"/>
        </p:nvGrpSpPr>
        <p:grpSpPr bwMode="auto">
          <a:xfrm>
            <a:off x="-325438" y="908050"/>
            <a:ext cx="217488" cy="5689600"/>
            <a:chOff x="-540710" y="908650"/>
            <a:chExt cx="432060" cy="5688790"/>
          </a:xfrm>
        </p:grpSpPr>
        <p:cxnSp>
          <p:nvCxnSpPr>
            <p:cNvPr id="4" name="Gerade Verbindung 5"/>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9"/>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1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11"/>
          <p:cNvGrpSpPr>
            <a:grpSpLocks/>
          </p:cNvGrpSpPr>
          <p:nvPr userDrawn="1"/>
        </p:nvGrpSpPr>
        <p:grpSpPr bwMode="auto">
          <a:xfrm>
            <a:off x="323850" y="-315913"/>
            <a:ext cx="8496300" cy="215900"/>
            <a:chOff x="323850" y="-531550"/>
            <a:chExt cx="8496740" cy="432060"/>
          </a:xfrm>
        </p:grpSpPr>
        <p:cxnSp>
          <p:nvCxnSpPr>
            <p:cNvPr id="10"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5"/>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6"/>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7"/>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8"/>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9"/>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0"/>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1"/>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2"/>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uppieren 24"/>
          <p:cNvGrpSpPr>
            <a:grpSpLocks/>
          </p:cNvGrpSpPr>
          <p:nvPr userDrawn="1"/>
        </p:nvGrpSpPr>
        <p:grpSpPr bwMode="auto">
          <a:xfrm>
            <a:off x="323850" y="6958013"/>
            <a:ext cx="8496300" cy="215900"/>
            <a:chOff x="323850" y="-531550"/>
            <a:chExt cx="8496740" cy="432060"/>
          </a:xfrm>
        </p:grpSpPr>
        <p:cxnSp>
          <p:nvCxnSpPr>
            <p:cNvPr id="23"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6"/>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7"/>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8"/>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9"/>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0"/>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1"/>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2"/>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4"/>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5"/>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uppieren 37"/>
          <p:cNvGrpSpPr>
            <a:grpSpLocks/>
          </p:cNvGrpSpPr>
          <p:nvPr userDrawn="1"/>
        </p:nvGrpSpPr>
        <p:grpSpPr bwMode="auto">
          <a:xfrm>
            <a:off x="9251950" y="908050"/>
            <a:ext cx="217488" cy="5689600"/>
            <a:chOff x="-540710" y="908650"/>
            <a:chExt cx="432060" cy="5688790"/>
          </a:xfrm>
        </p:grpSpPr>
        <p:cxnSp>
          <p:nvCxnSpPr>
            <p:cNvPr id="36" name="Gerade Verbindung 3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41"/>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2"/>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3"/>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4"/>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5"/>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6"/>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7"/>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8"/>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9"/>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5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Rechteck 2"/>
          <p:cNvSpPr/>
          <p:nvPr userDrawn="1"/>
        </p:nvSpPr>
        <p:spPr bwMode="gray">
          <a:xfrm>
            <a:off x="0" y="0"/>
            <a:ext cx="9144000" cy="2133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solidFill>
                <a:srgbClr val="000000"/>
              </a:solidFill>
            </a:endParaRPr>
          </a:p>
        </p:txBody>
      </p:sp>
      <p:sp>
        <p:nvSpPr>
          <p:cNvPr id="2" name="Titel 1"/>
          <p:cNvSpPr>
            <a:spLocks noGrp="1"/>
          </p:cNvSpPr>
          <p:nvPr>
            <p:ph type="title"/>
          </p:nvPr>
        </p:nvSpPr>
        <p:spPr bwMode="gray">
          <a:xfrm>
            <a:off x="0" y="2205039"/>
            <a:ext cx="9144000" cy="2447924"/>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324000" rIns="324000" spcCol="0" rtlCol="0" fromWordArt="0" anchor="ctr" forceAA="0">
            <a:noAutofit/>
          </a:bodyPr>
          <a:lstStyle>
            <a:lvl1pPr>
              <a:defRPr lang="de-DE" sz="3000" kern="1200" dirty="0">
                <a:solidFill>
                  <a:schemeClr val="bg1"/>
                </a:solidFill>
                <a:latin typeface="Arial" pitchFamily="34" charset="0"/>
                <a:ea typeface="+mn-ea"/>
                <a:cs typeface="+mn-cs"/>
              </a:defRPr>
            </a:lvl1pPr>
          </a:lstStyle>
          <a:p>
            <a:pPr lvl="0"/>
            <a:r>
              <a:rPr lang="en-US" dirty="0"/>
              <a:t>Titelmasterformat durch Klicken bearbeiten</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3" name="Rechteck 63"/>
          <p:cNvSpPr/>
          <p:nvPr userDrawn="1"/>
        </p:nvSpPr>
        <p:spPr bwMode="gray">
          <a:xfrm>
            <a:off x="0" y="2636838"/>
            <a:ext cx="9144000" cy="71437"/>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solidFill>
                <a:srgbClr val="000000"/>
              </a:solidFill>
            </a:endParaRPr>
          </a:p>
        </p:txBody>
      </p:sp>
      <p:grpSp>
        <p:nvGrpSpPr>
          <p:cNvPr id="4" name="Gruppieren 4"/>
          <p:cNvGrpSpPr>
            <a:grpSpLocks/>
          </p:cNvGrpSpPr>
          <p:nvPr userDrawn="1"/>
        </p:nvGrpSpPr>
        <p:grpSpPr bwMode="auto">
          <a:xfrm>
            <a:off x="-325438" y="908050"/>
            <a:ext cx="217488" cy="5689600"/>
            <a:chOff x="-540710" y="908650"/>
            <a:chExt cx="432060" cy="5688790"/>
          </a:xfrm>
        </p:grpSpPr>
        <p:cxnSp>
          <p:nvCxnSpPr>
            <p:cNvPr id="5" name="Gerade Verbindung 5"/>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9"/>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1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uppieren 11"/>
          <p:cNvGrpSpPr>
            <a:grpSpLocks/>
          </p:cNvGrpSpPr>
          <p:nvPr userDrawn="1"/>
        </p:nvGrpSpPr>
        <p:grpSpPr bwMode="auto">
          <a:xfrm>
            <a:off x="323850" y="-315913"/>
            <a:ext cx="8496300" cy="215900"/>
            <a:chOff x="323850" y="-531550"/>
            <a:chExt cx="8496740" cy="432060"/>
          </a:xfrm>
        </p:grpSpPr>
        <p:cxnSp>
          <p:nvCxnSpPr>
            <p:cNvPr id="12"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5"/>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6"/>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7"/>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8"/>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9"/>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0"/>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1"/>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2"/>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uppieren 24"/>
          <p:cNvGrpSpPr>
            <a:grpSpLocks/>
          </p:cNvGrpSpPr>
          <p:nvPr userDrawn="1"/>
        </p:nvGrpSpPr>
        <p:grpSpPr bwMode="auto">
          <a:xfrm>
            <a:off x="323850" y="6958013"/>
            <a:ext cx="8496300" cy="215900"/>
            <a:chOff x="323850" y="-531550"/>
            <a:chExt cx="8496740" cy="432060"/>
          </a:xfrm>
        </p:grpSpPr>
        <p:cxnSp>
          <p:nvCxnSpPr>
            <p:cNvPr id="25"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6"/>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7"/>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8"/>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9"/>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0"/>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1"/>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2"/>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4"/>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5"/>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uppieren 37"/>
          <p:cNvGrpSpPr>
            <a:grpSpLocks/>
          </p:cNvGrpSpPr>
          <p:nvPr userDrawn="1"/>
        </p:nvGrpSpPr>
        <p:grpSpPr bwMode="auto">
          <a:xfrm>
            <a:off x="9251950" y="908050"/>
            <a:ext cx="217488" cy="5689600"/>
            <a:chOff x="-540710" y="908650"/>
            <a:chExt cx="432060" cy="5688790"/>
          </a:xfrm>
        </p:grpSpPr>
        <p:cxnSp>
          <p:nvCxnSpPr>
            <p:cNvPr id="38" name="Gerade Verbindung 3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1"/>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2"/>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3"/>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4"/>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5"/>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6"/>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7"/>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8"/>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9"/>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5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Rechteck 66"/>
          <p:cNvSpPr/>
          <p:nvPr userDrawn="1"/>
        </p:nvSpPr>
        <p:spPr bwMode="gray">
          <a:xfrm>
            <a:off x="0" y="4149725"/>
            <a:ext cx="9144000" cy="7143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solidFill>
                <a:srgbClr val="000000"/>
              </a:solidFill>
            </a:endParaRPr>
          </a:p>
        </p:txBody>
      </p:sp>
      <p:sp>
        <p:nvSpPr>
          <p:cNvPr id="52" name="Rechteck 54"/>
          <p:cNvSpPr/>
          <p:nvPr userDrawn="1"/>
        </p:nvSpPr>
        <p:spPr bwMode="gray">
          <a:xfrm>
            <a:off x="0" y="0"/>
            <a:ext cx="9144000" cy="26368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solidFill>
                <a:srgbClr val="000000"/>
              </a:solidFill>
            </a:endParaRPr>
          </a:p>
        </p:txBody>
      </p:sp>
      <p:sp>
        <p:nvSpPr>
          <p:cNvPr id="8" name="Title 1"/>
          <p:cNvSpPr>
            <a:spLocks noGrp="1"/>
          </p:cNvSpPr>
          <p:nvPr>
            <p:ph type="title"/>
          </p:nvPr>
        </p:nvSpPr>
        <p:spPr bwMode="gray">
          <a:xfrm>
            <a:off x="0" y="2708921"/>
            <a:ext cx="9144000" cy="1440160"/>
          </a:xfrm>
        </p:spPr>
        <p:txBody>
          <a:bodyPr lIns="324000" rIns="324000" anchor="ctr"/>
          <a:lstStyle>
            <a:lvl1pPr>
              <a:defRPr sz="3000">
                <a:solidFill>
                  <a:schemeClr val="tx1"/>
                </a:solidFill>
                <a:latin typeface="Arial" pitchFamily="34" charset="0"/>
              </a:defRPr>
            </a:lvl1pPr>
          </a:lstStyle>
          <a:p>
            <a:pPr lvl="0"/>
            <a:r>
              <a:rPr lang="en-US" dirty="0"/>
              <a:t>Titelmasterformat durch Klicken bearbeiten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7208838" y="300038"/>
            <a:ext cx="836612" cy="638175"/>
            <a:chOff x="3532" y="2185"/>
            <a:chExt cx="527" cy="402"/>
          </a:xfrm>
        </p:grpSpPr>
        <p:sp>
          <p:nvSpPr>
            <p:cNvPr id="7"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a:solidFill>
                  <a:srgbClr val="000000"/>
                </a:solidFill>
                <a:latin typeface="Arial"/>
                <a:ea typeface="+mn-ea"/>
              </a:endParaRPr>
            </a:p>
          </p:txBody>
        </p:sp>
        <p:pic>
          <p:nvPicPr>
            <p:cNvPr id="8" name="Picture 11" descr="bayer-kre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
        <p:nvSpPr>
          <p:cNvPr id="5" name="Textplatzhalter 6"/>
          <p:cNvSpPr>
            <a:spLocks noGrp="1"/>
          </p:cNvSpPr>
          <p:nvPr>
            <p:ph type="body" sz="quarter" idx="12"/>
          </p:nvPr>
        </p:nvSpPr>
        <p:spPr bwMode="gray">
          <a:xfrm>
            <a:off x="323855" y="6453188"/>
            <a:ext cx="8496300" cy="144462"/>
          </a:xfrm>
        </p:spPr>
        <p:txBody>
          <a:bodyPr tIns="0" bIns="36000" anchor="b"/>
          <a:lstStyle>
            <a:lvl1pPr marL="0" marR="0" indent="0" algn="l" defTabSz="914378"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Textmasterformate durch Klicken bearbeiten</a:t>
            </a:r>
          </a:p>
        </p:txBody>
      </p:sp>
      <p:sp>
        <p:nvSpPr>
          <p:cNvPr id="6" name="Title 5"/>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6" name="Textplatzhalter 6"/>
          <p:cNvSpPr>
            <a:spLocks noGrp="1"/>
          </p:cNvSpPr>
          <p:nvPr>
            <p:ph type="body" sz="quarter" idx="12"/>
          </p:nvPr>
        </p:nvSpPr>
        <p:spPr bwMode="gray">
          <a:xfrm>
            <a:off x="323855"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Textmasterformate durch Klicken bearbeiten</a:t>
            </a:r>
          </a:p>
        </p:txBody>
      </p:sp>
      <p:sp>
        <p:nvSpPr>
          <p:cNvPr id="4" name="Title 3"/>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lvl1pPr>
              <a:defRPr>
                <a:latin typeface="Arial" pitchFamily="34" charset="0"/>
              </a:defRPr>
            </a:lvl1pPr>
          </a:lstStyle>
          <a:p>
            <a:r>
              <a:rPr lang="en-US" noProof="0" dirty="0"/>
              <a:t>Titelmasterformat durch Klicken bearbeiten</a:t>
            </a:r>
            <a:endParaRPr lang="en-GB" dirty="0"/>
          </a:p>
        </p:txBody>
      </p:sp>
      <p:sp>
        <p:nvSpPr>
          <p:cNvPr id="8" name="Textplatzhalter 6"/>
          <p:cNvSpPr>
            <a:spLocks noGrp="1"/>
          </p:cNvSpPr>
          <p:nvPr>
            <p:ph type="body" sz="quarter" idx="12"/>
          </p:nvPr>
        </p:nvSpPr>
        <p:spPr bwMode="gray">
          <a:xfrm>
            <a:off x="323855"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Textmasterformate durch Klicken bearbeiten</a:t>
            </a:r>
          </a:p>
        </p:txBody>
      </p:sp>
      <p:sp>
        <p:nvSpPr>
          <p:cNvPr id="13" name="Content Placeholder 4"/>
          <p:cNvSpPr>
            <a:spLocks noGrp="1"/>
          </p:cNvSpPr>
          <p:nvPr>
            <p:ph sz="quarter" idx="13"/>
          </p:nvPr>
        </p:nvSpPr>
        <p:spPr>
          <a:xfrm>
            <a:off x="323532" y="1052736"/>
            <a:ext cx="417703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14" name="Content Placeholder 4"/>
          <p:cNvSpPr>
            <a:spLocks noGrp="1"/>
          </p:cNvSpPr>
          <p:nvPr>
            <p:ph sz="quarter" idx="14"/>
          </p:nvPr>
        </p:nvSpPr>
        <p:spPr>
          <a:xfrm>
            <a:off x="4644015" y="1052736"/>
            <a:ext cx="417703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
        <p:nvSpPr>
          <p:cNvPr id="10" name="Textplatzhalter 6"/>
          <p:cNvSpPr>
            <a:spLocks noGrp="1"/>
          </p:cNvSpPr>
          <p:nvPr>
            <p:ph type="body" sz="quarter" idx="12"/>
          </p:nvPr>
        </p:nvSpPr>
        <p:spPr bwMode="gray">
          <a:xfrm>
            <a:off x="323855"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Textmasterformate durch Klicken bearbeiten</a:t>
            </a:r>
          </a:p>
        </p:txBody>
      </p:sp>
      <p:sp>
        <p:nvSpPr>
          <p:cNvPr id="13" name="Content Placeholder 4"/>
          <p:cNvSpPr>
            <a:spLocks noGrp="1"/>
          </p:cNvSpPr>
          <p:nvPr>
            <p:ph sz="quarter" idx="13"/>
          </p:nvPr>
        </p:nvSpPr>
        <p:spPr>
          <a:xfrm>
            <a:off x="323529" y="1052736"/>
            <a:ext cx="273558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14" name="Content Placeholder 4"/>
          <p:cNvSpPr>
            <a:spLocks noGrp="1"/>
          </p:cNvSpPr>
          <p:nvPr>
            <p:ph sz="quarter" idx="14"/>
          </p:nvPr>
        </p:nvSpPr>
        <p:spPr>
          <a:xfrm>
            <a:off x="3203812" y="1052670"/>
            <a:ext cx="273558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15" name="Content Placeholder 4"/>
          <p:cNvSpPr>
            <a:spLocks noGrp="1"/>
          </p:cNvSpPr>
          <p:nvPr>
            <p:ph sz="quarter" idx="15"/>
          </p:nvPr>
        </p:nvSpPr>
        <p:spPr>
          <a:xfrm>
            <a:off x="6084212" y="1052604"/>
            <a:ext cx="273558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rgbClr val="000000"/>
              </a:solidFill>
            </a:endParaRPr>
          </a:p>
        </p:txBody>
      </p:sp>
      <p:grpSp>
        <p:nvGrpSpPr>
          <p:cNvPr id="4" name="Gruppieren 5"/>
          <p:cNvGrpSpPr>
            <a:grpSpLocks/>
          </p:cNvGrpSpPr>
          <p:nvPr/>
        </p:nvGrpSpPr>
        <p:grpSpPr bwMode="auto">
          <a:xfrm>
            <a:off x="-325438" y="908050"/>
            <a:ext cx="217488" cy="5689600"/>
            <a:chOff x="-540710" y="908650"/>
            <a:chExt cx="432060" cy="5688790"/>
          </a:xfrm>
        </p:grpSpPr>
        <p:cxnSp>
          <p:nvCxnSpPr>
            <p:cNvPr id="5"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61"/>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62"/>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6"/>
          <p:cNvGrpSpPr>
            <a:grpSpLocks/>
          </p:cNvGrpSpPr>
          <p:nvPr/>
        </p:nvGrpSpPr>
        <p:grpSpPr bwMode="auto">
          <a:xfrm>
            <a:off x="323850" y="-315913"/>
            <a:ext cx="8496300" cy="215900"/>
            <a:chOff x="323850" y="-531550"/>
            <a:chExt cx="8496740" cy="432060"/>
          </a:xfrm>
        </p:grpSpPr>
        <p:cxnSp>
          <p:nvCxnSpPr>
            <p:cNvPr id="11"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47"/>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48"/>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49"/>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50"/>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51"/>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52"/>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53"/>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54"/>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55"/>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56"/>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pieren 7"/>
          <p:cNvGrpSpPr>
            <a:grpSpLocks/>
          </p:cNvGrpSpPr>
          <p:nvPr/>
        </p:nvGrpSpPr>
        <p:grpSpPr bwMode="auto">
          <a:xfrm>
            <a:off x="323850" y="6958013"/>
            <a:ext cx="8496300" cy="215900"/>
            <a:chOff x="323850" y="-531550"/>
            <a:chExt cx="8496740" cy="432060"/>
          </a:xfrm>
        </p:grpSpPr>
        <p:cxnSp>
          <p:nvCxnSpPr>
            <p:cNvPr id="24"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5"/>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8"/>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9"/>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0"/>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1"/>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2"/>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3"/>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44"/>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ieren 8"/>
          <p:cNvGrpSpPr>
            <a:grpSpLocks/>
          </p:cNvGrpSpPr>
          <p:nvPr/>
        </p:nvGrpSpPr>
        <p:grpSpPr bwMode="auto">
          <a:xfrm>
            <a:off x="9251950" y="908050"/>
            <a:ext cx="217488" cy="5689600"/>
            <a:chOff x="-540710" y="908650"/>
            <a:chExt cx="432060" cy="5688790"/>
          </a:xfrm>
        </p:grpSpPr>
        <p:cxnSp>
          <p:nvCxnSpPr>
            <p:cNvPr id="37" name="Gerade Verbindung 21"/>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4"/>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5"/>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7"/>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8"/>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9"/>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30"/>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31"/>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32"/>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33"/>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bwMode="gray">
          <a:xfrm>
            <a:off x="323532" y="1124682"/>
            <a:ext cx="8496944" cy="2664683"/>
          </a:xfrm>
        </p:spPr>
        <p:txBody>
          <a:bodyPr/>
          <a:lstStyle>
            <a:lvl1pPr>
              <a:defRPr sz="3800" cap="all" baseline="0">
                <a:solidFill>
                  <a:schemeClr val="tx2"/>
                </a:solidFill>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3"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rgbClr val="000000"/>
              </a:solidFill>
            </a:endParaRPr>
          </a:p>
        </p:txBody>
      </p:sp>
      <p:grpSp>
        <p:nvGrpSpPr>
          <p:cNvPr id="4" name="Gruppieren 3"/>
          <p:cNvGrpSpPr>
            <a:grpSpLocks/>
          </p:cNvGrpSpPr>
          <p:nvPr userDrawn="1"/>
        </p:nvGrpSpPr>
        <p:grpSpPr bwMode="auto">
          <a:xfrm>
            <a:off x="-325438" y="-315913"/>
            <a:ext cx="9794876" cy="7489826"/>
            <a:chOff x="-324680" y="-315520"/>
            <a:chExt cx="9793360" cy="7489040"/>
          </a:xfrm>
        </p:grpSpPr>
        <p:grpSp>
          <p:nvGrpSpPr>
            <p:cNvPr id="5" name="Gruppieren 5"/>
            <p:cNvGrpSpPr>
              <a:grpSpLocks/>
            </p:cNvGrpSpPr>
            <p:nvPr/>
          </p:nvGrpSpPr>
          <p:grpSpPr bwMode="auto">
            <a:xfrm>
              <a:off x="-324680" y="908650"/>
              <a:ext cx="216030" cy="5688790"/>
              <a:chOff x="-540710" y="908650"/>
              <a:chExt cx="432060" cy="5688790"/>
            </a:xfrm>
          </p:grpSpPr>
          <p:cxnSp>
            <p:nvCxnSpPr>
              <p:cNvPr id="46" name="Gerade Verbindung 58"/>
              <p:cNvCxnSpPr/>
              <p:nvPr userDrawn="1"/>
            </p:nvCxnSpPr>
            <p:spPr bwMode="gray">
              <a:xfrm>
                <a:off x="-540710"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9"/>
              <p:cNvCxnSpPr/>
              <p:nvPr userDrawn="1"/>
            </p:nvCxnSpPr>
            <p:spPr bwMode="gray">
              <a:xfrm>
                <a:off x="-540710"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60"/>
              <p:cNvCxnSpPr/>
              <p:nvPr userDrawn="1"/>
            </p:nvCxnSpPr>
            <p:spPr bwMode="gray">
              <a:xfrm>
                <a:off x="-540710"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61"/>
              <p:cNvCxnSpPr/>
              <p:nvPr userDrawn="1"/>
            </p:nvCxnSpPr>
            <p:spPr bwMode="gray">
              <a:xfrm>
                <a:off x="-540710"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2"/>
              <p:cNvCxnSpPr/>
              <p:nvPr userDrawn="1"/>
            </p:nvCxnSpPr>
            <p:spPr bwMode="gray">
              <a:xfrm>
                <a:off x="-540710"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ieren 6"/>
            <p:cNvGrpSpPr>
              <a:grpSpLocks/>
            </p:cNvGrpSpPr>
            <p:nvPr/>
          </p:nvGrpSpPr>
          <p:grpSpPr bwMode="auto">
            <a:xfrm>
              <a:off x="323850" y="-315520"/>
              <a:ext cx="8496740" cy="216030"/>
              <a:chOff x="323850" y="-531550"/>
              <a:chExt cx="8496740" cy="432060"/>
            </a:xfrm>
          </p:grpSpPr>
          <p:cxnSp>
            <p:nvCxnSpPr>
              <p:cNvPr id="34" name="Gerade Verbindung 46"/>
              <p:cNvCxnSpPr/>
              <p:nvPr userDrawn="1"/>
            </p:nvCxnSpPr>
            <p:spPr bwMode="gray">
              <a:xfrm rot="5400000">
                <a:off x="10863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7"/>
              <p:cNvCxnSpPr/>
              <p:nvPr userDrawn="1"/>
            </p:nvCxnSpPr>
            <p:spPr bwMode="gray">
              <a:xfrm rot="5400000">
                <a:off x="140383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48"/>
              <p:cNvCxnSpPr/>
              <p:nvPr userDrawn="1"/>
            </p:nvCxnSpPr>
            <p:spPr bwMode="gray">
              <a:xfrm rot="5400000">
                <a:off x="154827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49"/>
              <p:cNvCxnSpPr/>
              <p:nvPr userDrawn="1"/>
            </p:nvCxnSpPr>
            <p:spPr bwMode="gray">
              <a:xfrm rot="5400000">
                <a:off x="284505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50"/>
              <p:cNvCxnSpPr/>
              <p:nvPr userDrawn="1"/>
            </p:nvCxnSpPr>
            <p:spPr bwMode="gray">
              <a:xfrm rot="5400000">
                <a:off x="298791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51"/>
              <p:cNvCxnSpPr/>
              <p:nvPr userDrawn="1"/>
            </p:nvCxnSpPr>
            <p:spPr bwMode="gray">
              <a:xfrm rot="5400000">
                <a:off x="4284698"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52"/>
              <p:cNvCxnSpPr/>
              <p:nvPr userDrawn="1"/>
            </p:nvCxnSpPr>
            <p:spPr bwMode="gray">
              <a:xfrm rot="5400000">
                <a:off x="44291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53"/>
              <p:cNvCxnSpPr/>
              <p:nvPr userDrawn="1"/>
            </p:nvCxnSpPr>
            <p:spPr bwMode="gray">
              <a:xfrm rot="5400000">
                <a:off x="57243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54"/>
              <p:cNvCxnSpPr/>
              <p:nvPr userDrawn="1"/>
            </p:nvCxnSpPr>
            <p:spPr bwMode="gray">
              <a:xfrm rot="5400000">
                <a:off x="586877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55"/>
              <p:cNvCxnSpPr/>
              <p:nvPr userDrawn="1"/>
            </p:nvCxnSpPr>
            <p:spPr bwMode="gray">
              <a:xfrm rot="5400000">
                <a:off x="716556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56"/>
              <p:cNvCxnSpPr/>
              <p:nvPr userDrawn="1"/>
            </p:nvCxnSpPr>
            <p:spPr bwMode="gray">
              <a:xfrm rot="5400000">
                <a:off x="730841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57"/>
              <p:cNvCxnSpPr/>
              <p:nvPr userDrawn="1"/>
            </p:nvCxnSpPr>
            <p:spPr bwMode="gray">
              <a:xfrm rot="5400000">
                <a:off x="860520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7"/>
            <p:cNvGrpSpPr>
              <a:grpSpLocks/>
            </p:cNvGrpSpPr>
            <p:nvPr/>
          </p:nvGrpSpPr>
          <p:grpSpPr bwMode="auto">
            <a:xfrm>
              <a:off x="323410" y="6957490"/>
              <a:ext cx="8496740" cy="216030"/>
              <a:chOff x="323850" y="-531550"/>
              <a:chExt cx="8496740" cy="432060"/>
            </a:xfrm>
          </p:grpSpPr>
          <p:cxnSp>
            <p:nvCxnSpPr>
              <p:cNvPr id="22" name="Gerade Verbindung 34"/>
              <p:cNvCxnSpPr/>
              <p:nvPr userDrawn="1"/>
            </p:nvCxnSpPr>
            <p:spPr bwMode="gray">
              <a:xfrm rot="5400000">
                <a:off x="1074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5"/>
              <p:cNvCxnSpPr/>
              <p:nvPr userDrawn="1"/>
            </p:nvCxnSpPr>
            <p:spPr bwMode="gray">
              <a:xfrm rot="5400000">
                <a:off x="14026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userDrawn="1"/>
            </p:nvCxnSpPr>
            <p:spPr bwMode="gray">
              <a:xfrm rot="5400000">
                <a:off x="154712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userDrawn="1"/>
            </p:nvCxnSpPr>
            <p:spPr bwMode="gray">
              <a:xfrm rot="5400000">
                <a:off x="2843911"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8"/>
              <p:cNvCxnSpPr/>
              <p:nvPr userDrawn="1"/>
            </p:nvCxnSpPr>
            <p:spPr bwMode="gray">
              <a:xfrm rot="5400000">
                <a:off x="298676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9"/>
              <p:cNvCxnSpPr/>
              <p:nvPr userDrawn="1"/>
            </p:nvCxnSpPr>
            <p:spPr bwMode="gray">
              <a:xfrm rot="5400000">
                <a:off x="428355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40"/>
              <p:cNvCxnSpPr/>
              <p:nvPr userDrawn="1"/>
            </p:nvCxnSpPr>
            <p:spPr bwMode="gray">
              <a:xfrm rot="5400000">
                <a:off x="44279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41"/>
              <p:cNvCxnSpPr/>
              <p:nvPr userDrawn="1"/>
            </p:nvCxnSpPr>
            <p:spPr bwMode="gray">
              <a:xfrm rot="5400000">
                <a:off x="57231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2"/>
              <p:cNvCxnSpPr/>
              <p:nvPr userDrawn="1"/>
            </p:nvCxnSpPr>
            <p:spPr bwMode="gray">
              <a:xfrm rot="5400000">
                <a:off x="586763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3"/>
              <p:cNvCxnSpPr/>
              <p:nvPr userDrawn="1"/>
            </p:nvCxnSpPr>
            <p:spPr bwMode="gray">
              <a:xfrm rot="5400000">
                <a:off x="7164417"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4"/>
              <p:cNvCxnSpPr/>
              <p:nvPr userDrawn="1"/>
            </p:nvCxnSpPr>
            <p:spPr bwMode="gray">
              <a:xfrm rot="5400000">
                <a:off x="730727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5"/>
              <p:cNvCxnSpPr/>
              <p:nvPr userDrawn="1"/>
            </p:nvCxnSpPr>
            <p:spPr bwMode="gray">
              <a:xfrm rot="5400000">
                <a:off x="8604056"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8"/>
            <p:cNvGrpSpPr>
              <a:grpSpLocks/>
            </p:cNvGrpSpPr>
            <p:nvPr/>
          </p:nvGrpSpPr>
          <p:grpSpPr bwMode="auto">
            <a:xfrm>
              <a:off x="9252650" y="908650"/>
              <a:ext cx="216030" cy="5688790"/>
              <a:chOff x="-540710" y="908650"/>
              <a:chExt cx="432060" cy="5688790"/>
            </a:xfrm>
          </p:grpSpPr>
          <p:cxnSp>
            <p:nvCxnSpPr>
              <p:cNvPr id="9" name="Gerade Verbindung 21"/>
              <p:cNvCxnSpPr/>
              <p:nvPr userDrawn="1"/>
            </p:nvCxnSpPr>
            <p:spPr bwMode="gray">
              <a:xfrm>
                <a:off x="-540384"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22"/>
              <p:cNvCxnSpPr/>
              <p:nvPr userDrawn="1"/>
            </p:nvCxnSpPr>
            <p:spPr bwMode="gray">
              <a:xfrm>
                <a:off x="-540384"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3"/>
              <p:cNvCxnSpPr/>
              <p:nvPr userDrawn="1"/>
            </p:nvCxnSpPr>
            <p:spPr bwMode="gray">
              <a:xfrm>
                <a:off x="-540384"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4"/>
              <p:cNvCxnSpPr/>
              <p:nvPr userDrawn="1"/>
            </p:nvCxnSpPr>
            <p:spPr bwMode="gray">
              <a:xfrm>
                <a:off x="-540384"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5"/>
              <p:cNvCxnSpPr/>
              <p:nvPr userDrawn="1"/>
            </p:nvCxnSpPr>
            <p:spPr bwMode="gray">
              <a:xfrm>
                <a:off x="-540384" y="544491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6"/>
              <p:cNvCxnSpPr/>
              <p:nvPr userDrawn="1"/>
            </p:nvCxnSpPr>
            <p:spPr bwMode="gray">
              <a:xfrm>
                <a:off x="-540384" y="53004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7"/>
              <p:cNvCxnSpPr/>
              <p:nvPr userDrawn="1"/>
            </p:nvCxnSpPr>
            <p:spPr bwMode="gray">
              <a:xfrm>
                <a:off x="-540384" y="436552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8"/>
              <p:cNvCxnSpPr/>
              <p:nvPr userDrawn="1"/>
            </p:nvCxnSpPr>
            <p:spPr bwMode="gray">
              <a:xfrm>
                <a:off x="-540384" y="4221080"/>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9"/>
              <p:cNvCxnSpPr/>
              <p:nvPr userDrawn="1"/>
            </p:nvCxnSpPr>
            <p:spPr bwMode="gray">
              <a:xfrm>
                <a:off x="-540384" y="328455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0"/>
              <p:cNvCxnSpPr/>
              <p:nvPr userDrawn="1"/>
            </p:nvCxnSpPr>
            <p:spPr bwMode="gray">
              <a:xfrm>
                <a:off x="-540384" y="3140106"/>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1"/>
              <p:cNvCxnSpPr/>
              <p:nvPr userDrawn="1"/>
            </p:nvCxnSpPr>
            <p:spPr bwMode="gray">
              <a:xfrm>
                <a:off x="-540384" y="22051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2"/>
              <p:cNvCxnSpPr/>
              <p:nvPr userDrawn="1"/>
            </p:nvCxnSpPr>
            <p:spPr bwMode="gray">
              <a:xfrm>
                <a:off x="-540384" y="2060719"/>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p:cNvCxnSpPr/>
              <p:nvPr userDrawn="1"/>
            </p:nvCxnSpPr>
            <p:spPr bwMode="gray">
              <a:xfrm>
                <a:off x="-540384"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bwMode="gray">
          <a:xfrm>
            <a:off x="323854" y="1123953"/>
            <a:ext cx="8496623" cy="2665413"/>
          </a:xfrm>
        </p:spPr>
        <p:txBody>
          <a:bodyPr/>
          <a:lstStyle>
            <a:lvl1pPr>
              <a:defRPr sz="3800" cap="all" baseline="0">
                <a:solidFill>
                  <a:schemeClr val="bg1"/>
                </a:solidFill>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re Orang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w="9525">
            <a:noFill/>
            <a:miter lim="800000"/>
            <a:headEnd/>
            <a:tailEnd/>
          </a:ln>
        </p:spPr>
      </p:pic>
      <p:grpSp>
        <p:nvGrpSpPr>
          <p:cNvPr id="4" name="Gruppieren 5"/>
          <p:cNvGrpSpPr>
            <a:grpSpLocks/>
          </p:cNvGrpSpPr>
          <p:nvPr userDrawn="1"/>
        </p:nvGrpSpPr>
        <p:grpSpPr bwMode="auto">
          <a:xfrm>
            <a:off x="-325438" y="-315913"/>
            <a:ext cx="9794876" cy="7489826"/>
            <a:chOff x="-324680" y="-315520"/>
            <a:chExt cx="9793360" cy="7489040"/>
          </a:xfrm>
        </p:grpSpPr>
        <p:grpSp>
          <p:nvGrpSpPr>
            <p:cNvPr id="5" name="Gruppieren 6"/>
            <p:cNvGrpSpPr>
              <a:grpSpLocks/>
            </p:cNvGrpSpPr>
            <p:nvPr/>
          </p:nvGrpSpPr>
          <p:grpSpPr bwMode="auto">
            <a:xfrm>
              <a:off x="-324680" y="908650"/>
              <a:ext cx="216030" cy="5688790"/>
              <a:chOff x="-540710" y="908650"/>
              <a:chExt cx="432060" cy="5688790"/>
            </a:xfrm>
          </p:grpSpPr>
          <p:cxnSp>
            <p:nvCxnSpPr>
              <p:cNvPr id="46" name="Gerade Verbindung 59"/>
              <p:cNvCxnSpPr/>
              <p:nvPr userDrawn="1"/>
            </p:nvCxnSpPr>
            <p:spPr bwMode="gray">
              <a:xfrm>
                <a:off x="-540710"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60"/>
              <p:cNvCxnSpPr/>
              <p:nvPr userDrawn="1"/>
            </p:nvCxnSpPr>
            <p:spPr bwMode="gray">
              <a:xfrm>
                <a:off x="-540710"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61"/>
              <p:cNvCxnSpPr/>
              <p:nvPr userDrawn="1"/>
            </p:nvCxnSpPr>
            <p:spPr bwMode="gray">
              <a:xfrm>
                <a:off x="-540710"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62"/>
              <p:cNvCxnSpPr/>
              <p:nvPr userDrawn="1"/>
            </p:nvCxnSpPr>
            <p:spPr bwMode="gray">
              <a:xfrm>
                <a:off x="-540710"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3"/>
              <p:cNvCxnSpPr/>
              <p:nvPr userDrawn="1"/>
            </p:nvCxnSpPr>
            <p:spPr bwMode="gray">
              <a:xfrm>
                <a:off x="-540710"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ieren 7"/>
            <p:cNvGrpSpPr>
              <a:grpSpLocks/>
            </p:cNvGrpSpPr>
            <p:nvPr/>
          </p:nvGrpSpPr>
          <p:grpSpPr bwMode="auto">
            <a:xfrm>
              <a:off x="323850" y="-315520"/>
              <a:ext cx="8496740" cy="216030"/>
              <a:chOff x="323850" y="-531550"/>
              <a:chExt cx="8496740" cy="432060"/>
            </a:xfrm>
          </p:grpSpPr>
          <p:cxnSp>
            <p:nvCxnSpPr>
              <p:cNvPr id="34" name="Gerade Verbindung 47"/>
              <p:cNvCxnSpPr/>
              <p:nvPr userDrawn="1"/>
            </p:nvCxnSpPr>
            <p:spPr bwMode="gray">
              <a:xfrm rot="5400000">
                <a:off x="10863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8"/>
              <p:cNvCxnSpPr/>
              <p:nvPr userDrawn="1"/>
            </p:nvCxnSpPr>
            <p:spPr bwMode="gray">
              <a:xfrm rot="5400000">
                <a:off x="140383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49"/>
              <p:cNvCxnSpPr/>
              <p:nvPr userDrawn="1"/>
            </p:nvCxnSpPr>
            <p:spPr bwMode="gray">
              <a:xfrm rot="5400000">
                <a:off x="154827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50"/>
              <p:cNvCxnSpPr/>
              <p:nvPr userDrawn="1"/>
            </p:nvCxnSpPr>
            <p:spPr bwMode="gray">
              <a:xfrm rot="5400000">
                <a:off x="284505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51"/>
              <p:cNvCxnSpPr/>
              <p:nvPr userDrawn="1"/>
            </p:nvCxnSpPr>
            <p:spPr bwMode="gray">
              <a:xfrm rot="5400000">
                <a:off x="298791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52"/>
              <p:cNvCxnSpPr/>
              <p:nvPr userDrawn="1"/>
            </p:nvCxnSpPr>
            <p:spPr bwMode="gray">
              <a:xfrm rot="5400000">
                <a:off x="4284698"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53"/>
              <p:cNvCxnSpPr/>
              <p:nvPr userDrawn="1"/>
            </p:nvCxnSpPr>
            <p:spPr bwMode="gray">
              <a:xfrm rot="5400000">
                <a:off x="44291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54"/>
              <p:cNvCxnSpPr/>
              <p:nvPr userDrawn="1"/>
            </p:nvCxnSpPr>
            <p:spPr bwMode="gray">
              <a:xfrm rot="5400000">
                <a:off x="57243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55"/>
              <p:cNvCxnSpPr/>
              <p:nvPr userDrawn="1"/>
            </p:nvCxnSpPr>
            <p:spPr bwMode="gray">
              <a:xfrm rot="5400000">
                <a:off x="586877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56"/>
              <p:cNvCxnSpPr/>
              <p:nvPr userDrawn="1"/>
            </p:nvCxnSpPr>
            <p:spPr bwMode="gray">
              <a:xfrm rot="5400000">
                <a:off x="716556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57"/>
              <p:cNvCxnSpPr/>
              <p:nvPr userDrawn="1"/>
            </p:nvCxnSpPr>
            <p:spPr bwMode="gray">
              <a:xfrm rot="5400000">
                <a:off x="730841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58"/>
              <p:cNvCxnSpPr/>
              <p:nvPr userDrawn="1"/>
            </p:nvCxnSpPr>
            <p:spPr bwMode="gray">
              <a:xfrm rot="5400000">
                <a:off x="860520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8"/>
            <p:cNvGrpSpPr>
              <a:grpSpLocks/>
            </p:cNvGrpSpPr>
            <p:nvPr/>
          </p:nvGrpSpPr>
          <p:grpSpPr bwMode="auto">
            <a:xfrm>
              <a:off x="323410" y="6957490"/>
              <a:ext cx="8496740" cy="216030"/>
              <a:chOff x="323850" y="-531550"/>
              <a:chExt cx="8496740" cy="432060"/>
            </a:xfrm>
          </p:grpSpPr>
          <p:cxnSp>
            <p:nvCxnSpPr>
              <p:cNvPr id="22" name="Gerade Verbindung 35"/>
              <p:cNvCxnSpPr/>
              <p:nvPr userDrawn="1"/>
            </p:nvCxnSpPr>
            <p:spPr bwMode="gray">
              <a:xfrm rot="5400000">
                <a:off x="1074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6"/>
              <p:cNvCxnSpPr/>
              <p:nvPr userDrawn="1"/>
            </p:nvCxnSpPr>
            <p:spPr bwMode="gray">
              <a:xfrm rot="5400000">
                <a:off x="14026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7"/>
              <p:cNvCxnSpPr/>
              <p:nvPr userDrawn="1"/>
            </p:nvCxnSpPr>
            <p:spPr bwMode="gray">
              <a:xfrm rot="5400000">
                <a:off x="154712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8"/>
              <p:cNvCxnSpPr/>
              <p:nvPr userDrawn="1"/>
            </p:nvCxnSpPr>
            <p:spPr bwMode="gray">
              <a:xfrm rot="5400000">
                <a:off x="2843911"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9"/>
              <p:cNvCxnSpPr/>
              <p:nvPr userDrawn="1"/>
            </p:nvCxnSpPr>
            <p:spPr bwMode="gray">
              <a:xfrm rot="5400000">
                <a:off x="298676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40"/>
              <p:cNvCxnSpPr/>
              <p:nvPr userDrawn="1"/>
            </p:nvCxnSpPr>
            <p:spPr bwMode="gray">
              <a:xfrm rot="5400000">
                <a:off x="428355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41"/>
              <p:cNvCxnSpPr/>
              <p:nvPr userDrawn="1"/>
            </p:nvCxnSpPr>
            <p:spPr bwMode="gray">
              <a:xfrm rot="5400000">
                <a:off x="44279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42"/>
              <p:cNvCxnSpPr/>
              <p:nvPr userDrawn="1"/>
            </p:nvCxnSpPr>
            <p:spPr bwMode="gray">
              <a:xfrm rot="5400000">
                <a:off x="57231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3"/>
              <p:cNvCxnSpPr/>
              <p:nvPr userDrawn="1"/>
            </p:nvCxnSpPr>
            <p:spPr bwMode="gray">
              <a:xfrm rot="5400000">
                <a:off x="586763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4"/>
              <p:cNvCxnSpPr/>
              <p:nvPr userDrawn="1"/>
            </p:nvCxnSpPr>
            <p:spPr bwMode="gray">
              <a:xfrm rot="5400000">
                <a:off x="7164417"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5"/>
              <p:cNvCxnSpPr/>
              <p:nvPr userDrawn="1"/>
            </p:nvCxnSpPr>
            <p:spPr bwMode="gray">
              <a:xfrm rot="5400000">
                <a:off x="730727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6"/>
              <p:cNvCxnSpPr/>
              <p:nvPr userDrawn="1"/>
            </p:nvCxnSpPr>
            <p:spPr bwMode="gray">
              <a:xfrm rot="5400000">
                <a:off x="8604056"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9"/>
            <p:cNvGrpSpPr>
              <a:grpSpLocks/>
            </p:cNvGrpSpPr>
            <p:nvPr/>
          </p:nvGrpSpPr>
          <p:grpSpPr bwMode="auto">
            <a:xfrm>
              <a:off x="9252650" y="908650"/>
              <a:ext cx="216030" cy="5688790"/>
              <a:chOff x="-540710" y="908650"/>
              <a:chExt cx="432060" cy="5688790"/>
            </a:xfrm>
          </p:grpSpPr>
          <p:cxnSp>
            <p:nvCxnSpPr>
              <p:cNvPr id="9" name="Gerade Verbindung 22"/>
              <p:cNvCxnSpPr/>
              <p:nvPr userDrawn="1"/>
            </p:nvCxnSpPr>
            <p:spPr bwMode="gray">
              <a:xfrm>
                <a:off x="-540384"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23"/>
              <p:cNvCxnSpPr/>
              <p:nvPr userDrawn="1"/>
            </p:nvCxnSpPr>
            <p:spPr bwMode="gray">
              <a:xfrm>
                <a:off x="-540384"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4"/>
              <p:cNvCxnSpPr/>
              <p:nvPr userDrawn="1"/>
            </p:nvCxnSpPr>
            <p:spPr bwMode="gray">
              <a:xfrm>
                <a:off x="-540384"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5"/>
              <p:cNvCxnSpPr/>
              <p:nvPr userDrawn="1"/>
            </p:nvCxnSpPr>
            <p:spPr bwMode="gray">
              <a:xfrm>
                <a:off x="-540384"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6"/>
              <p:cNvCxnSpPr/>
              <p:nvPr userDrawn="1"/>
            </p:nvCxnSpPr>
            <p:spPr bwMode="gray">
              <a:xfrm>
                <a:off x="-540384" y="544491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7"/>
              <p:cNvCxnSpPr/>
              <p:nvPr userDrawn="1"/>
            </p:nvCxnSpPr>
            <p:spPr bwMode="gray">
              <a:xfrm>
                <a:off x="-540384" y="53004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8"/>
              <p:cNvCxnSpPr/>
              <p:nvPr userDrawn="1"/>
            </p:nvCxnSpPr>
            <p:spPr bwMode="gray">
              <a:xfrm>
                <a:off x="-540384" y="436552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9"/>
              <p:cNvCxnSpPr/>
              <p:nvPr userDrawn="1"/>
            </p:nvCxnSpPr>
            <p:spPr bwMode="gray">
              <a:xfrm>
                <a:off x="-540384" y="4221080"/>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0"/>
              <p:cNvCxnSpPr/>
              <p:nvPr userDrawn="1"/>
            </p:nvCxnSpPr>
            <p:spPr bwMode="gray">
              <a:xfrm>
                <a:off x="-540384" y="328455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1"/>
              <p:cNvCxnSpPr/>
              <p:nvPr userDrawn="1"/>
            </p:nvCxnSpPr>
            <p:spPr bwMode="gray">
              <a:xfrm>
                <a:off x="-540384" y="3140106"/>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2"/>
              <p:cNvCxnSpPr/>
              <p:nvPr userDrawn="1"/>
            </p:nvCxnSpPr>
            <p:spPr bwMode="gray">
              <a:xfrm>
                <a:off x="-540384" y="22051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p:cNvCxnSpPr/>
              <p:nvPr userDrawn="1"/>
            </p:nvCxnSpPr>
            <p:spPr bwMode="gray">
              <a:xfrm>
                <a:off x="-540384" y="2060719"/>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4"/>
              <p:cNvCxnSpPr/>
              <p:nvPr userDrawn="1"/>
            </p:nvCxnSpPr>
            <p:spPr bwMode="gray">
              <a:xfrm>
                <a:off x="-540384"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Title 64"/>
          <p:cNvSpPr>
            <a:spLocks noGrp="1"/>
          </p:cNvSpPr>
          <p:nvPr>
            <p:ph type="title"/>
          </p:nvPr>
        </p:nvSpPr>
        <p:spPr bwMode="gray">
          <a:xfrm>
            <a:off x="323854" y="1123953"/>
            <a:ext cx="8496623" cy="2665413"/>
          </a:xfrm>
        </p:spPr>
        <p:txBody>
          <a:bodyPr/>
          <a:lstStyle>
            <a:lvl1pPr>
              <a:defRPr sz="3800" cap="all" baseline="0">
                <a:solidFill>
                  <a:schemeClr val="bg1"/>
                </a:solidFill>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2"/>
          <p:cNvSpPr>
            <a:spLocks noGrp="1" noChangeArrowheads="1"/>
          </p:cNvSpPr>
          <p:nvPr>
            <p:ph type="dt" sz="half" idx="10"/>
          </p:nvPr>
        </p:nvSpPr>
        <p:spPr>
          <a:ln/>
        </p:spPr>
        <p:txBody>
          <a:bodyPr/>
          <a:lstStyle>
            <a:lvl1pPr>
              <a:defRPr/>
            </a:lvl1pPr>
          </a:lstStyle>
          <a:p>
            <a:pPr>
              <a:defRPr/>
            </a:pPr>
            <a:fld id="{16F6A174-5822-4A22-AE7F-5B360227E34F}" type="datetime1">
              <a:rPr lang="en-GB"/>
              <a:pPr>
                <a:defRPr/>
              </a:pPr>
              <a:t>22/11/2017</a:t>
            </a:fld>
            <a:endParaRPr lang="en-GB" dirty="0"/>
          </a:p>
        </p:txBody>
      </p:sp>
      <p:sp>
        <p:nvSpPr>
          <p:cNvPr id="8"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9" name="Rectangle 24"/>
          <p:cNvSpPr>
            <a:spLocks noGrp="1" noChangeArrowheads="1"/>
          </p:cNvSpPr>
          <p:nvPr>
            <p:ph type="sldNum" sz="quarter" idx="12"/>
          </p:nvPr>
        </p:nvSpPr>
        <p:spPr>
          <a:ln/>
        </p:spPr>
        <p:txBody>
          <a:bodyPr/>
          <a:lstStyle>
            <a:lvl1pPr>
              <a:defRPr/>
            </a:lvl1pPr>
          </a:lstStyle>
          <a:p>
            <a:pPr>
              <a:defRPr/>
            </a:pPr>
            <a:fld id="{F2F6D997-D625-43AF-ADAD-DE33774CA728}"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324000" y="3284539"/>
            <a:ext cx="1296144" cy="2016722"/>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13" name="Picture Placeholder 4"/>
          <p:cNvSpPr>
            <a:spLocks noGrp="1"/>
          </p:cNvSpPr>
          <p:nvPr>
            <p:ph type="pic" sz="quarter" idx="16"/>
          </p:nvPr>
        </p:nvSpPr>
        <p:spPr bwMode="gray">
          <a:xfrm>
            <a:off x="4644009" y="3284539"/>
            <a:ext cx="1296144" cy="2016722"/>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14" name="Text Placeholder 3"/>
          <p:cNvSpPr>
            <a:spLocks noGrp="1"/>
          </p:cNvSpPr>
          <p:nvPr>
            <p:ph type="body" sz="quarter" idx="18"/>
          </p:nvPr>
        </p:nvSpPr>
        <p:spPr bwMode="gray">
          <a:xfrm>
            <a:off x="1763693" y="4653189"/>
            <a:ext cx="2736303"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15" name="Text Placeholder 3"/>
          <p:cNvSpPr>
            <a:spLocks noGrp="1"/>
          </p:cNvSpPr>
          <p:nvPr>
            <p:ph type="body" sz="quarter" idx="19"/>
          </p:nvPr>
        </p:nvSpPr>
        <p:spPr bwMode="gray">
          <a:xfrm>
            <a:off x="1763688" y="4221141"/>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16" name="Text Placeholder 3"/>
          <p:cNvSpPr>
            <a:spLocks noGrp="1"/>
          </p:cNvSpPr>
          <p:nvPr>
            <p:ph type="body" sz="quarter" idx="20"/>
          </p:nvPr>
        </p:nvSpPr>
        <p:spPr bwMode="gray">
          <a:xfrm>
            <a:off x="1763688" y="3284539"/>
            <a:ext cx="2736304" cy="936602"/>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22" name="Text Placeholder 3"/>
          <p:cNvSpPr>
            <a:spLocks noGrp="1"/>
          </p:cNvSpPr>
          <p:nvPr>
            <p:ph type="body" sz="quarter" idx="26"/>
          </p:nvPr>
        </p:nvSpPr>
        <p:spPr bwMode="gray">
          <a:xfrm>
            <a:off x="1763688" y="4869212"/>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3" name="Text Placeholder 3"/>
          <p:cNvSpPr>
            <a:spLocks noGrp="1"/>
          </p:cNvSpPr>
          <p:nvPr>
            <p:ph type="body" sz="quarter" idx="27"/>
          </p:nvPr>
        </p:nvSpPr>
        <p:spPr bwMode="gray">
          <a:xfrm>
            <a:off x="1763767" y="5085237"/>
            <a:ext cx="2736227" cy="21501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4" name="Text Placeholder 3"/>
          <p:cNvSpPr>
            <a:spLocks noGrp="1"/>
          </p:cNvSpPr>
          <p:nvPr>
            <p:ph type="body" sz="quarter" idx="28"/>
          </p:nvPr>
        </p:nvSpPr>
        <p:spPr bwMode="gray">
          <a:xfrm>
            <a:off x="6084168" y="4653198"/>
            <a:ext cx="2736304" cy="216023"/>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5" name="Text Placeholder 3"/>
          <p:cNvSpPr>
            <a:spLocks noGrp="1"/>
          </p:cNvSpPr>
          <p:nvPr>
            <p:ph type="body" sz="quarter" idx="29"/>
          </p:nvPr>
        </p:nvSpPr>
        <p:spPr bwMode="gray">
          <a:xfrm>
            <a:off x="6084168" y="4221141"/>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6" name="Text Placeholder 3"/>
          <p:cNvSpPr>
            <a:spLocks noGrp="1"/>
          </p:cNvSpPr>
          <p:nvPr>
            <p:ph type="body" sz="quarter" idx="30"/>
          </p:nvPr>
        </p:nvSpPr>
        <p:spPr bwMode="gray">
          <a:xfrm>
            <a:off x="6084168" y="3284546"/>
            <a:ext cx="2736304" cy="936603"/>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27" name="Text Placeholder 3"/>
          <p:cNvSpPr>
            <a:spLocks noGrp="1"/>
          </p:cNvSpPr>
          <p:nvPr>
            <p:ph type="body" sz="quarter" idx="31"/>
          </p:nvPr>
        </p:nvSpPr>
        <p:spPr bwMode="gray">
          <a:xfrm>
            <a:off x="6084168" y="4869212"/>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8" name="Text Placeholder 3"/>
          <p:cNvSpPr>
            <a:spLocks noGrp="1"/>
          </p:cNvSpPr>
          <p:nvPr>
            <p:ph type="body" sz="quarter" idx="32"/>
          </p:nvPr>
        </p:nvSpPr>
        <p:spPr bwMode="gray">
          <a:xfrm>
            <a:off x="6084168" y="5085236"/>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4" name="Title 3"/>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p:nvPr>
        </p:nvSpPr>
        <p:spPr bwMode="gray">
          <a:xfrm>
            <a:off x="323851" y="2205039"/>
            <a:ext cx="1295400" cy="2016050"/>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45" name="Picture Placeholder 4"/>
          <p:cNvSpPr>
            <a:spLocks noGrp="1"/>
          </p:cNvSpPr>
          <p:nvPr>
            <p:ph type="pic" sz="quarter" idx="27"/>
          </p:nvPr>
        </p:nvSpPr>
        <p:spPr bwMode="gray">
          <a:xfrm>
            <a:off x="4645025" y="2205039"/>
            <a:ext cx="1295400" cy="2016050"/>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46" name="Text Placeholder 3"/>
          <p:cNvSpPr>
            <a:spLocks noGrp="1"/>
          </p:cNvSpPr>
          <p:nvPr>
            <p:ph type="body" sz="quarter" idx="28"/>
          </p:nvPr>
        </p:nvSpPr>
        <p:spPr bwMode="gray">
          <a:xfrm>
            <a:off x="1763610" y="3573019"/>
            <a:ext cx="2736953" cy="216023"/>
          </a:xfrm>
        </p:spPr>
        <p:txBody>
          <a:bodyPr tIns="0" anchor="b"/>
          <a:lstStyle>
            <a:lvl1pPr marL="0" indent="0">
              <a:spcBef>
                <a:spcPts val="0"/>
              </a:spcBef>
              <a:spcAft>
                <a:spcPts val="0"/>
              </a:spcAft>
              <a:buNone/>
              <a:defRPr sz="1200">
                <a:solidFill>
                  <a:schemeClr val="tx1"/>
                </a:solidFill>
                <a:latin typeface="Arial" pitchFamily="34" charset="0"/>
                <a:cs typeface="Arial" pitchFamily="34" charset="0"/>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47" name="Text Placeholder 3"/>
          <p:cNvSpPr>
            <a:spLocks noGrp="1"/>
          </p:cNvSpPr>
          <p:nvPr>
            <p:ph type="body" sz="quarter" idx="29"/>
          </p:nvPr>
        </p:nvSpPr>
        <p:spPr bwMode="gray">
          <a:xfrm>
            <a:off x="1763692" y="3140968"/>
            <a:ext cx="2736875"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48" name="Text Placeholder 3"/>
          <p:cNvSpPr>
            <a:spLocks noGrp="1"/>
          </p:cNvSpPr>
          <p:nvPr>
            <p:ph type="body" sz="quarter" idx="30"/>
          </p:nvPr>
        </p:nvSpPr>
        <p:spPr bwMode="gray">
          <a:xfrm>
            <a:off x="1763688" y="2205046"/>
            <a:ext cx="2736304" cy="935931"/>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49" name="Text Placeholder 3"/>
          <p:cNvSpPr>
            <a:spLocks noGrp="1"/>
          </p:cNvSpPr>
          <p:nvPr>
            <p:ph type="body" sz="quarter" idx="31"/>
          </p:nvPr>
        </p:nvSpPr>
        <p:spPr bwMode="gray">
          <a:xfrm>
            <a:off x="1763692" y="3789040"/>
            <a:ext cx="2736875"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0" name="Text Placeholder 3"/>
          <p:cNvSpPr>
            <a:spLocks noGrp="1"/>
          </p:cNvSpPr>
          <p:nvPr>
            <p:ph type="body" sz="quarter" idx="32"/>
          </p:nvPr>
        </p:nvSpPr>
        <p:spPr bwMode="gray">
          <a:xfrm>
            <a:off x="1763767" y="4005064"/>
            <a:ext cx="2736227"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1" name="Text Placeholder 3"/>
          <p:cNvSpPr>
            <a:spLocks noGrp="1"/>
          </p:cNvSpPr>
          <p:nvPr>
            <p:ph type="body" sz="quarter" idx="33"/>
          </p:nvPr>
        </p:nvSpPr>
        <p:spPr bwMode="gray">
          <a:xfrm>
            <a:off x="6084168" y="3573017"/>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2" name="Text Placeholder 3"/>
          <p:cNvSpPr>
            <a:spLocks noGrp="1"/>
          </p:cNvSpPr>
          <p:nvPr>
            <p:ph type="body" sz="quarter" idx="34"/>
          </p:nvPr>
        </p:nvSpPr>
        <p:spPr bwMode="gray">
          <a:xfrm>
            <a:off x="6084168" y="3140977"/>
            <a:ext cx="2736304" cy="21676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3" name="Text Placeholder 3"/>
          <p:cNvSpPr>
            <a:spLocks noGrp="1"/>
          </p:cNvSpPr>
          <p:nvPr>
            <p:ph type="body" sz="quarter" idx="35"/>
          </p:nvPr>
        </p:nvSpPr>
        <p:spPr bwMode="gray">
          <a:xfrm>
            <a:off x="6084168" y="2205046"/>
            <a:ext cx="2736304" cy="935931"/>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54" name="Text Placeholder 3"/>
          <p:cNvSpPr>
            <a:spLocks noGrp="1"/>
          </p:cNvSpPr>
          <p:nvPr>
            <p:ph type="body" sz="quarter" idx="36"/>
          </p:nvPr>
        </p:nvSpPr>
        <p:spPr bwMode="gray">
          <a:xfrm>
            <a:off x="6084168" y="3789040"/>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5" name="Text Placeholder 3"/>
          <p:cNvSpPr>
            <a:spLocks noGrp="1"/>
          </p:cNvSpPr>
          <p:nvPr>
            <p:ph type="body" sz="quarter" idx="37"/>
          </p:nvPr>
        </p:nvSpPr>
        <p:spPr bwMode="gray">
          <a:xfrm>
            <a:off x="6084168" y="4005064"/>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6" name="Picture Placeholder 4"/>
          <p:cNvSpPr>
            <a:spLocks noGrp="1"/>
          </p:cNvSpPr>
          <p:nvPr>
            <p:ph type="pic" sz="quarter" idx="38"/>
          </p:nvPr>
        </p:nvSpPr>
        <p:spPr bwMode="gray">
          <a:xfrm>
            <a:off x="323528" y="4365634"/>
            <a:ext cx="1295400" cy="2015703"/>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57" name="Picture Placeholder 4"/>
          <p:cNvSpPr>
            <a:spLocks noGrp="1"/>
          </p:cNvSpPr>
          <p:nvPr>
            <p:ph type="pic" sz="quarter" idx="39"/>
          </p:nvPr>
        </p:nvSpPr>
        <p:spPr bwMode="gray">
          <a:xfrm>
            <a:off x="4644703" y="4365634"/>
            <a:ext cx="1295400" cy="2015703"/>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58" name="Text Placeholder 3"/>
          <p:cNvSpPr>
            <a:spLocks noGrp="1"/>
          </p:cNvSpPr>
          <p:nvPr>
            <p:ph type="body" sz="quarter" idx="40"/>
          </p:nvPr>
        </p:nvSpPr>
        <p:spPr bwMode="gray">
          <a:xfrm>
            <a:off x="1763692" y="5733742"/>
            <a:ext cx="2736875"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9" name="Text Placeholder 3"/>
          <p:cNvSpPr>
            <a:spLocks noGrp="1"/>
          </p:cNvSpPr>
          <p:nvPr>
            <p:ph type="body" sz="quarter" idx="41"/>
          </p:nvPr>
        </p:nvSpPr>
        <p:spPr bwMode="gray">
          <a:xfrm>
            <a:off x="1763688" y="5301209"/>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0" name="Text Placeholder 3"/>
          <p:cNvSpPr>
            <a:spLocks noGrp="1"/>
          </p:cNvSpPr>
          <p:nvPr>
            <p:ph type="body" sz="quarter" idx="42"/>
          </p:nvPr>
        </p:nvSpPr>
        <p:spPr bwMode="gray">
          <a:xfrm>
            <a:off x="1763688" y="4365626"/>
            <a:ext cx="2736304" cy="935584"/>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61" name="Text Placeholder 3"/>
          <p:cNvSpPr>
            <a:spLocks noGrp="1"/>
          </p:cNvSpPr>
          <p:nvPr>
            <p:ph type="body" sz="quarter" idx="43"/>
          </p:nvPr>
        </p:nvSpPr>
        <p:spPr bwMode="gray">
          <a:xfrm>
            <a:off x="1763692" y="5949244"/>
            <a:ext cx="2736875"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2" name="Text Placeholder 3"/>
          <p:cNvSpPr>
            <a:spLocks noGrp="1"/>
          </p:cNvSpPr>
          <p:nvPr>
            <p:ph type="body" sz="quarter" idx="44"/>
          </p:nvPr>
        </p:nvSpPr>
        <p:spPr bwMode="gray">
          <a:xfrm>
            <a:off x="1763692" y="6164748"/>
            <a:ext cx="2736875"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3" name="Text Placeholder 3"/>
          <p:cNvSpPr>
            <a:spLocks noGrp="1"/>
          </p:cNvSpPr>
          <p:nvPr>
            <p:ph type="body" sz="quarter" idx="45"/>
          </p:nvPr>
        </p:nvSpPr>
        <p:spPr bwMode="gray">
          <a:xfrm>
            <a:off x="6084168" y="5733751"/>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4" name="Text Placeholder 3"/>
          <p:cNvSpPr>
            <a:spLocks noGrp="1"/>
          </p:cNvSpPr>
          <p:nvPr>
            <p:ph type="body" sz="quarter" idx="46"/>
          </p:nvPr>
        </p:nvSpPr>
        <p:spPr bwMode="gray">
          <a:xfrm>
            <a:off x="6084168" y="5301209"/>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5" name="Text Placeholder 3"/>
          <p:cNvSpPr>
            <a:spLocks noGrp="1"/>
          </p:cNvSpPr>
          <p:nvPr>
            <p:ph type="body" sz="quarter" idx="47"/>
          </p:nvPr>
        </p:nvSpPr>
        <p:spPr bwMode="gray">
          <a:xfrm>
            <a:off x="6084168" y="4365626"/>
            <a:ext cx="2736304" cy="935584"/>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66" name="Text Placeholder 3"/>
          <p:cNvSpPr>
            <a:spLocks noGrp="1"/>
          </p:cNvSpPr>
          <p:nvPr>
            <p:ph type="body" sz="quarter" idx="48"/>
          </p:nvPr>
        </p:nvSpPr>
        <p:spPr bwMode="gray">
          <a:xfrm>
            <a:off x="6084168" y="5949255"/>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7" name="Text Placeholder 3"/>
          <p:cNvSpPr>
            <a:spLocks noGrp="1"/>
          </p:cNvSpPr>
          <p:nvPr>
            <p:ph type="body" sz="quarter" idx="49"/>
          </p:nvPr>
        </p:nvSpPr>
        <p:spPr bwMode="gray">
          <a:xfrm>
            <a:off x="6084168" y="6164758"/>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3" name="Title 2"/>
          <p:cNvSpPr>
            <a:spLocks noGrp="1"/>
          </p:cNvSpPr>
          <p:nvPr>
            <p:ph type="title"/>
          </p:nvPr>
        </p:nvSpPr>
        <p:spPr bwMode="gray"/>
        <p:txBody>
          <a:bodyPr/>
          <a:lstStyle>
            <a:lvl1pPr>
              <a:defRPr>
                <a:latin typeface="Arial" pitchFamily="34" charset="0"/>
              </a:defRPr>
            </a:lvl1pPr>
          </a:lstStyle>
          <a:p>
            <a:r>
              <a:rPr lang="en-US" noProof="0" dirty="0"/>
              <a:t>Titelmasterformat durch Klicken bearbeiten</a:t>
            </a:r>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w="9525">
            <a:noFill/>
            <a:miter lim="800000"/>
            <a:headEnd/>
            <a:tailEnd/>
          </a:ln>
        </p:spPr>
      </p:pic>
      <p:grpSp>
        <p:nvGrpSpPr>
          <p:cNvPr id="7" name="Gruppieren 4"/>
          <p:cNvGrpSpPr>
            <a:grpSpLocks/>
          </p:cNvGrpSpPr>
          <p:nvPr userDrawn="1"/>
        </p:nvGrpSpPr>
        <p:grpSpPr bwMode="auto">
          <a:xfrm>
            <a:off x="-325438" y="-315913"/>
            <a:ext cx="9794876" cy="7489826"/>
            <a:chOff x="-324680" y="-315520"/>
            <a:chExt cx="9793360" cy="7489040"/>
          </a:xfrm>
        </p:grpSpPr>
        <p:grpSp>
          <p:nvGrpSpPr>
            <p:cNvPr id="8" name="Gruppieren 6"/>
            <p:cNvGrpSpPr>
              <a:grpSpLocks/>
            </p:cNvGrpSpPr>
            <p:nvPr/>
          </p:nvGrpSpPr>
          <p:grpSpPr bwMode="auto">
            <a:xfrm>
              <a:off x="-324680" y="908650"/>
              <a:ext cx="216030" cy="5688790"/>
              <a:chOff x="-540710" y="908650"/>
              <a:chExt cx="432060" cy="5688790"/>
            </a:xfrm>
          </p:grpSpPr>
          <p:cxnSp>
            <p:nvCxnSpPr>
              <p:cNvPr id="49" name="Gerade Verbindung 59"/>
              <p:cNvCxnSpPr/>
              <p:nvPr userDrawn="1"/>
            </p:nvCxnSpPr>
            <p:spPr bwMode="gray">
              <a:xfrm>
                <a:off x="-540710"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0"/>
              <p:cNvCxnSpPr/>
              <p:nvPr userDrawn="1"/>
            </p:nvCxnSpPr>
            <p:spPr bwMode="gray">
              <a:xfrm>
                <a:off x="-540710"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61"/>
              <p:cNvCxnSpPr/>
              <p:nvPr userDrawn="1"/>
            </p:nvCxnSpPr>
            <p:spPr bwMode="gray">
              <a:xfrm>
                <a:off x="-540710"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62"/>
              <p:cNvCxnSpPr/>
              <p:nvPr userDrawn="1"/>
            </p:nvCxnSpPr>
            <p:spPr bwMode="gray">
              <a:xfrm>
                <a:off x="-540710"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63"/>
              <p:cNvCxnSpPr/>
              <p:nvPr userDrawn="1"/>
            </p:nvCxnSpPr>
            <p:spPr bwMode="gray">
              <a:xfrm>
                <a:off x="-540710"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7"/>
            <p:cNvGrpSpPr>
              <a:grpSpLocks/>
            </p:cNvGrpSpPr>
            <p:nvPr/>
          </p:nvGrpSpPr>
          <p:grpSpPr bwMode="auto">
            <a:xfrm>
              <a:off x="323850" y="-315520"/>
              <a:ext cx="8496740" cy="216030"/>
              <a:chOff x="323850" y="-531550"/>
              <a:chExt cx="8496740" cy="432060"/>
            </a:xfrm>
          </p:grpSpPr>
          <p:cxnSp>
            <p:nvCxnSpPr>
              <p:cNvPr id="37" name="Gerade Verbindung 47"/>
              <p:cNvCxnSpPr/>
              <p:nvPr userDrawn="1"/>
            </p:nvCxnSpPr>
            <p:spPr bwMode="gray">
              <a:xfrm rot="5400000">
                <a:off x="10863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48"/>
              <p:cNvCxnSpPr/>
              <p:nvPr userDrawn="1"/>
            </p:nvCxnSpPr>
            <p:spPr bwMode="gray">
              <a:xfrm rot="5400000">
                <a:off x="140383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49"/>
              <p:cNvCxnSpPr/>
              <p:nvPr userDrawn="1"/>
            </p:nvCxnSpPr>
            <p:spPr bwMode="gray">
              <a:xfrm rot="5400000">
                <a:off x="154827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50"/>
              <p:cNvCxnSpPr/>
              <p:nvPr userDrawn="1"/>
            </p:nvCxnSpPr>
            <p:spPr bwMode="gray">
              <a:xfrm rot="5400000">
                <a:off x="284505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51"/>
              <p:cNvCxnSpPr/>
              <p:nvPr userDrawn="1"/>
            </p:nvCxnSpPr>
            <p:spPr bwMode="gray">
              <a:xfrm rot="5400000">
                <a:off x="298791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52"/>
              <p:cNvCxnSpPr/>
              <p:nvPr userDrawn="1"/>
            </p:nvCxnSpPr>
            <p:spPr bwMode="gray">
              <a:xfrm rot="5400000">
                <a:off x="4284698"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53"/>
              <p:cNvCxnSpPr/>
              <p:nvPr userDrawn="1"/>
            </p:nvCxnSpPr>
            <p:spPr bwMode="gray">
              <a:xfrm rot="5400000">
                <a:off x="44291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54"/>
              <p:cNvCxnSpPr/>
              <p:nvPr userDrawn="1"/>
            </p:nvCxnSpPr>
            <p:spPr bwMode="gray">
              <a:xfrm rot="5400000">
                <a:off x="57243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55"/>
              <p:cNvCxnSpPr/>
              <p:nvPr userDrawn="1"/>
            </p:nvCxnSpPr>
            <p:spPr bwMode="gray">
              <a:xfrm rot="5400000">
                <a:off x="586877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56"/>
              <p:cNvCxnSpPr/>
              <p:nvPr userDrawn="1"/>
            </p:nvCxnSpPr>
            <p:spPr bwMode="gray">
              <a:xfrm rot="5400000">
                <a:off x="716556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7"/>
              <p:cNvCxnSpPr/>
              <p:nvPr userDrawn="1"/>
            </p:nvCxnSpPr>
            <p:spPr bwMode="gray">
              <a:xfrm rot="5400000">
                <a:off x="730841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58"/>
              <p:cNvCxnSpPr/>
              <p:nvPr userDrawn="1"/>
            </p:nvCxnSpPr>
            <p:spPr bwMode="gray">
              <a:xfrm rot="5400000">
                <a:off x="860520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8"/>
            <p:cNvGrpSpPr>
              <a:grpSpLocks/>
            </p:cNvGrpSpPr>
            <p:nvPr/>
          </p:nvGrpSpPr>
          <p:grpSpPr bwMode="auto">
            <a:xfrm>
              <a:off x="323410" y="6957490"/>
              <a:ext cx="8496740" cy="216030"/>
              <a:chOff x="323850" y="-531550"/>
              <a:chExt cx="8496740" cy="432060"/>
            </a:xfrm>
          </p:grpSpPr>
          <p:cxnSp>
            <p:nvCxnSpPr>
              <p:cNvPr id="25" name="Gerade Verbindung 35"/>
              <p:cNvCxnSpPr/>
              <p:nvPr userDrawn="1"/>
            </p:nvCxnSpPr>
            <p:spPr bwMode="gray">
              <a:xfrm rot="5400000">
                <a:off x="1074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rot="5400000">
                <a:off x="14026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rot="5400000">
                <a:off x="154712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8"/>
              <p:cNvCxnSpPr/>
              <p:nvPr userDrawn="1"/>
            </p:nvCxnSpPr>
            <p:spPr bwMode="gray">
              <a:xfrm rot="5400000">
                <a:off x="2843911"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9"/>
              <p:cNvCxnSpPr/>
              <p:nvPr userDrawn="1"/>
            </p:nvCxnSpPr>
            <p:spPr bwMode="gray">
              <a:xfrm rot="5400000">
                <a:off x="298676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0"/>
              <p:cNvCxnSpPr/>
              <p:nvPr userDrawn="1"/>
            </p:nvCxnSpPr>
            <p:spPr bwMode="gray">
              <a:xfrm rot="5400000">
                <a:off x="428355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1"/>
              <p:cNvCxnSpPr/>
              <p:nvPr userDrawn="1"/>
            </p:nvCxnSpPr>
            <p:spPr bwMode="gray">
              <a:xfrm rot="5400000">
                <a:off x="44279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2"/>
              <p:cNvCxnSpPr/>
              <p:nvPr userDrawn="1"/>
            </p:nvCxnSpPr>
            <p:spPr bwMode="gray">
              <a:xfrm rot="5400000">
                <a:off x="57231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3"/>
              <p:cNvCxnSpPr/>
              <p:nvPr userDrawn="1"/>
            </p:nvCxnSpPr>
            <p:spPr bwMode="gray">
              <a:xfrm rot="5400000">
                <a:off x="586763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44"/>
              <p:cNvCxnSpPr/>
              <p:nvPr userDrawn="1"/>
            </p:nvCxnSpPr>
            <p:spPr bwMode="gray">
              <a:xfrm rot="5400000">
                <a:off x="7164417"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5"/>
              <p:cNvCxnSpPr/>
              <p:nvPr userDrawn="1"/>
            </p:nvCxnSpPr>
            <p:spPr bwMode="gray">
              <a:xfrm rot="5400000">
                <a:off x="730727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46"/>
              <p:cNvCxnSpPr/>
              <p:nvPr userDrawn="1"/>
            </p:nvCxnSpPr>
            <p:spPr bwMode="gray">
              <a:xfrm rot="5400000">
                <a:off x="8604056"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uppieren 9"/>
            <p:cNvGrpSpPr>
              <a:grpSpLocks/>
            </p:cNvGrpSpPr>
            <p:nvPr/>
          </p:nvGrpSpPr>
          <p:grpSpPr bwMode="auto">
            <a:xfrm>
              <a:off x="9252650" y="908650"/>
              <a:ext cx="216030" cy="5688790"/>
              <a:chOff x="-540710" y="908650"/>
              <a:chExt cx="432060" cy="5688790"/>
            </a:xfrm>
          </p:grpSpPr>
          <p:cxnSp>
            <p:nvCxnSpPr>
              <p:cNvPr id="12" name="Gerade Verbindung 22"/>
              <p:cNvCxnSpPr/>
              <p:nvPr userDrawn="1"/>
            </p:nvCxnSpPr>
            <p:spPr bwMode="gray">
              <a:xfrm>
                <a:off x="-540384"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3"/>
              <p:cNvCxnSpPr/>
              <p:nvPr userDrawn="1"/>
            </p:nvCxnSpPr>
            <p:spPr bwMode="gray">
              <a:xfrm>
                <a:off x="-540384"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4"/>
              <p:cNvCxnSpPr/>
              <p:nvPr userDrawn="1"/>
            </p:nvCxnSpPr>
            <p:spPr bwMode="gray">
              <a:xfrm>
                <a:off x="-540384"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5"/>
              <p:cNvCxnSpPr/>
              <p:nvPr userDrawn="1"/>
            </p:nvCxnSpPr>
            <p:spPr bwMode="gray">
              <a:xfrm>
                <a:off x="-540384"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6"/>
              <p:cNvCxnSpPr/>
              <p:nvPr userDrawn="1"/>
            </p:nvCxnSpPr>
            <p:spPr bwMode="gray">
              <a:xfrm>
                <a:off x="-540384" y="544491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7"/>
              <p:cNvCxnSpPr/>
              <p:nvPr userDrawn="1"/>
            </p:nvCxnSpPr>
            <p:spPr bwMode="gray">
              <a:xfrm>
                <a:off x="-540384" y="53004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8"/>
              <p:cNvCxnSpPr/>
              <p:nvPr userDrawn="1"/>
            </p:nvCxnSpPr>
            <p:spPr bwMode="gray">
              <a:xfrm>
                <a:off x="-540384" y="436552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9"/>
              <p:cNvCxnSpPr/>
              <p:nvPr userDrawn="1"/>
            </p:nvCxnSpPr>
            <p:spPr bwMode="gray">
              <a:xfrm>
                <a:off x="-540384" y="4221080"/>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0"/>
              <p:cNvCxnSpPr/>
              <p:nvPr userDrawn="1"/>
            </p:nvCxnSpPr>
            <p:spPr bwMode="gray">
              <a:xfrm>
                <a:off x="-540384" y="328455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1"/>
              <p:cNvCxnSpPr/>
              <p:nvPr userDrawn="1"/>
            </p:nvCxnSpPr>
            <p:spPr bwMode="gray">
              <a:xfrm>
                <a:off x="-540384" y="3140106"/>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2"/>
              <p:cNvCxnSpPr/>
              <p:nvPr userDrawn="1"/>
            </p:nvCxnSpPr>
            <p:spPr bwMode="gray">
              <a:xfrm>
                <a:off x="-540384" y="22051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p:cNvCxnSpPr/>
              <p:nvPr userDrawn="1"/>
            </p:nvCxnSpPr>
            <p:spPr bwMode="gray">
              <a:xfrm>
                <a:off x="-540384" y="2060719"/>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4"/>
              <p:cNvCxnSpPr/>
              <p:nvPr userDrawn="1"/>
            </p:nvCxnSpPr>
            <p:spPr bwMode="gray">
              <a:xfrm>
                <a:off x="-540384"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Title 2"/>
          <p:cNvSpPr>
            <a:spLocks noGrp="1"/>
          </p:cNvSpPr>
          <p:nvPr>
            <p:ph type="title"/>
          </p:nvPr>
        </p:nvSpPr>
        <p:spPr bwMode="gray">
          <a:xfrm>
            <a:off x="323532" y="1123953"/>
            <a:ext cx="8496944" cy="2665413"/>
          </a:xfrm>
        </p:spPr>
        <p:txBody>
          <a:bodyPr/>
          <a:lstStyle>
            <a:lvl1pPr>
              <a:defRPr sz="3800" cap="all" baseline="0">
                <a:solidFill>
                  <a:schemeClr val="bg1"/>
                </a:solidFill>
                <a:latin typeface="Arial" pitchFamily="34" charset="0"/>
              </a:defRPr>
            </a:lvl1pPr>
          </a:lstStyle>
          <a:p>
            <a:r>
              <a:rPr lang="en-US" noProof="0" dirty="0"/>
              <a:t>Titelmasterformat durch Klicken bearbeiten</a:t>
            </a:r>
          </a:p>
        </p:txBody>
      </p:sp>
      <p:sp>
        <p:nvSpPr>
          <p:cNvPr id="6" name="Text Placeholder 5"/>
          <p:cNvSpPr>
            <a:spLocks noGrp="1"/>
          </p:cNvSpPr>
          <p:nvPr>
            <p:ph type="body" sz="quarter" idx="10"/>
          </p:nvPr>
        </p:nvSpPr>
        <p:spPr bwMode="gray">
          <a:xfrm>
            <a:off x="323532" y="6237312"/>
            <a:ext cx="8496944" cy="216024"/>
          </a:xfrm>
        </p:spPr>
        <p:txBody>
          <a:bodyPr anchor="b"/>
          <a:lstStyle>
            <a:lvl1pPr marL="0" indent="0">
              <a:spcBef>
                <a:spcPts val="0"/>
              </a:spcBef>
              <a:spcAft>
                <a:spcPts val="0"/>
              </a:spcAft>
              <a:buFontTx/>
              <a:buNone/>
              <a:defRPr sz="1200" baseline="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a:t>Textmasterformate durch Klicken bearbeiten</a:t>
            </a:r>
          </a:p>
        </p:txBody>
      </p:sp>
      <p:sp>
        <p:nvSpPr>
          <p:cNvPr id="66" name="Text Placeholder 5"/>
          <p:cNvSpPr>
            <a:spLocks noGrp="1"/>
          </p:cNvSpPr>
          <p:nvPr>
            <p:ph type="body" sz="quarter" idx="11"/>
          </p:nvPr>
        </p:nvSpPr>
        <p:spPr bwMode="gray">
          <a:xfrm>
            <a:off x="323532" y="6021288"/>
            <a:ext cx="8496944" cy="216024"/>
          </a:xfrm>
        </p:spPr>
        <p:txBody>
          <a:bodyPr anchor="b"/>
          <a:lstStyle>
            <a:lvl1pPr marL="0" indent="0">
              <a:spcBef>
                <a:spcPts val="0"/>
              </a:spcBef>
              <a:spcAft>
                <a:spcPts val="0"/>
              </a:spcAft>
              <a:buFontTx/>
              <a:buNone/>
              <a:defRPr sz="1200" baseline="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a:t>Textmasterformate durch Klicken bearbeiten</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86"/>
          <p:cNvGrpSpPr>
            <a:grpSpLocks/>
          </p:cNvGrpSpPr>
          <p:nvPr/>
        </p:nvGrpSpPr>
        <p:grpSpPr bwMode="auto">
          <a:xfrm>
            <a:off x="-3175" y="0"/>
            <a:ext cx="9147175" cy="6858000"/>
            <a:chOff x="-2" y="0"/>
            <a:chExt cx="5762" cy="4320"/>
          </a:xfrm>
        </p:grpSpPr>
        <p:sp>
          <p:nvSpPr>
            <p:cNvPr id="5" name="Rectangle 17"/>
            <p:cNvSpPr>
              <a:spLocks noChangeArrowheads="1"/>
            </p:cNvSpPr>
            <p:nvPr userDrawn="1"/>
          </p:nvSpPr>
          <p:spPr bwMode="gray">
            <a:xfrm>
              <a:off x="5680" y="922"/>
              <a:ext cx="80" cy="2000"/>
            </a:xfrm>
            <a:prstGeom prst="rect">
              <a:avLst/>
            </a:prstGeom>
            <a:gradFill rotWithShape="1">
              <a:gsLst>
                <a:gs pos="0">
                  <a:srgbClr val="FFFFFF"/>
                </a:gs>
                <a:gs pos="100000">
                  <a:srgbClr val="D9D9D9"/>
                </a:gs>
              </a:gsLst>
              <a:lin ang="5400000" scaled="1"/>
            </a:gradFill>
            <a:ln>
              <a:noFill/>
            </a:ln>
            <a:extLst/>
          </p:spPr>
          <p:txBody>
            <a:bodyPr/>
            <a:lstStyle/>
            <a:p>
              <a:pPr algn="ctr">
                <a:defRPr/>
              </a:pPr>
              <a:endParaRPr lang="de-DE" sz="1800">
                <a:solidFill>
                  <a:srgbClr val="676767"/>
                </a:solidFill>
                <a:latin typeface="Arial"/>
                <a:ea typeface="+mn-ea"/>
                <a:cs typeface="+mn-cs"/>
              </a:endParaRPr>
            </a:p>
          </p:txBody>
        </p:sp>
        <p:sp>
          <p:nvSpPr>
            <p:cNvPr id="6" name="Freeform 7"/>
            <p:cNvSpPr>
              <a:spLocks/>
            </p:cNvSpPr>
            <p:nvPr userDrawn="1"/>
          </p:nvSpPr>
          <p:spPr bwMode="gray">
            <a:xfrm>
              <a:off x="-2" y="3792"/>
              <a:ext cx="5762" cy="528"/>
            </a:xfrm>
            <a:custGeom>
              <a:avLst/>
              <a:gdLst>
                <a:gd name="T0" fmla="*/ 5762 w 5762"/>
                <a:gd name="T1" fmla="*/ 528 h 528"/>
                <a:gd name="T2" fmla="*/ 5762 w 5762"/>
                <a:gd name="T3" fmla="*/ 0 h 528"/>
                <a:gd name="T4" fmla="*/ 5678 w 5762"/>
                <a:gd name="T5" fmla="*/ 0 h 528"/>
                <a:gd name="T6" fmla="*/ 5678 w 5762"/>
                <a:gd name="T7" fmla="*/ 251 h 528"/>
                <a:gd name="T8" fmla="*/ 2 w 5762"/>
                <a:gd name="T9" fmla="*/ 251 h 528"/>
                <a:gd name="T10" fmla="*/ 0 w 5762"/>
                <a:gd name="T11" fmla="*/ 528 h 528"/>
                <a:gd name="T12" fmla="*/ 5762 w 5762"/>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5762" h="528">
                  <a:moveTo>
                    <a:pt x="5762" y="528"/>
                  </a:moveTo>
                  <a:lnTo>
                    <a:pt x="5762" y="0"/>
                  </a:lnTo>
                  <a:lnTo>
                    <a:pt x="5678" y="0"/>
                  </a:lnTo>
                  <a:lnTo>
                    <a:pt x="5678" y="251"/>
                  </a:lnTo>
                  <a:lnTo>
                    <a:pt x="2" y="251"/>
                  </a:lnTo>
                  <a:lnTo>
                    <a:pt x="0" y="528"/>
                  </a:lnTo>
                  <a:lnTo>
                    <a:pt x="5762" y="528"/>
                  </a:lnTo>
                  <a:close/>
                </a:path>
              </a:pathLst>
            </a:custGeom>
            <a:gradFill rotWithShape="1">
              <a:gsLst>
                <a:gs pos="0">
                  <a:srgbClr val="BFBFBF"/>
                </a:gs>
                <a:gs pos="100000">
                  <a:srgbClr val="FFFFFF"/>
                </a:gs>
              </a:gsLst>
              <a:lin ang="5400000" scaled="1"/>
            </a:gradFill>
            <a:ln>
              <a:noFill/>
            </a:ln>
            <a:extLst/>
          </p:spPr>
          <p:txBody>
            <a:bodyPr/>
            <a:lstStyle/>
            <a:p>
              <a:pPr algn="ctr">
                <a:defRPr/>
              </a:pPr>
              <a:endParaRPr lang="de-DE" sz="1800">
                <a:solidFill>
                  <a:srgbClr val="676767"/>
                </a:solidFill>
                <a:latin typeface="Arial"/>
                <a:ea typeface="+mn-ea"/>
                <a:cs typeface="+mn-cs"/>
              </a:endParaRPr>
            </a:p>
          </p:txBody>
        </p:sp>
        <p:sp>
          <p:nvSpPr>
            <p:cNvPr id="7" name="Freeform 8"/>
            <p:cNvSpPr>
              <a:spLocks/>
            </p:cNvSpPr>
            <p:nvPr userDrawn="1"/>
          </p:nvSpPr>
          <p:spPr bwMode="gray">
            <a:xfrm>
              <a:off x="-2" y="922"/>
              <a:ext cx="5762" cy="2442"/>
            </a:xfrm>
            <a:custGeom>
              <a:avLst/>
              <a:gdLst>
                <a:gd name="T0" fmla="*/ 6709 w 6803"/>
                <a:gd name="T1" fmla="*/ 2360 h 2884"/>
                <a:gd name="T2" fmla="*/ 6709 w 6803"/>
                <a:gd name="T3" fmla="*/ 0 h 2884"/>
                <a:gd name="T4" fmla="*/ 0 w 6803"/>
                <a:gd name="T5" fmla="*/ 0 h 2884"/>
                <a:gd name="T6" fmla="*/ 0 w 6803"/>
                <a:gd name="T7" fmla="*/ 7 h 2884"/>
                <a:gd name="T8" fmla="*/ 6701 w 6803"/>
                <a:gd name="T9" fmla="*/ 7 h 2884"/>
                <a:gd name="T10" fmla="*/ 6701 w 6803"/>
                <a:gd name="T11" fmla="*/ 2884 h 2884"/>
                <a:gd name="T12" fmla="*/ 6803 w 6803"/>
                <a:gd name="T13" fmla="*/ 2884 h 2884"/>
                <a:gd name="T14" fmla="*/ 6803 w 6803"/>
                <a:gd name="T15" fmla="*/ 2360 h 2884"/>
                <a:gd name="T16" fmla="*/ 6709 w 6803"/>
                <a:gd name="T17" fmla="*/ 2360 h 2884"/>
                <a:gd name="T18" fmla="*/ 6709 w 6803"/>
                <a:gd name="T19" fmla="*/ 236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2884">
                  <a:moveTo>
                    <a:pt x="6709" y="2360"/>
                  </a:moveTo>
                  <a:lnTo>
                    <a:pt x="6709" y="0"/>
                  </a:lnTo>
                  <a:lnTo>
                    <a:pt x="0" y="0"/>
                  </a:lnTo>
                  <a:lnTo>
                    <a:pt x="0" y="7"/>
                  </a:lnTo>
                  <a:lnTo>
                    <a:pt x="6701" y="7"/>
                  </a:lnTo>
                  <a:lnTo>
                    <a:pt x="6701" y="2884"/>
                  </a:lnTo>
                  <a:lnTo>
                    <a:pt x="6803" y="2884"/>
                  </a:lnTo>
                  <a:lnTo>
                    <a:pt x="6803" y="2360"/>
                  </a:lnTo>
                  <a:lnTo>
                    <a:pt x="6709" y="2360"/>
                  </a:lnTo>
                  <a:lnTo>
                    <a:pt x="6709" y="2360"/>
                  </a:lnTo>
                  <a:close/>
                </a:path>
              </a:pathLst>
            </a:custGeom>
            <a:solidFill>
              <a:srgbClr val="6BC200"/>
            </a:solidFill>
            <a:ln>
              <a:noFill/>
            </a:ln>
            <a:extLst/>
          </p:spPr>
          <p:txBody>
            <a:bodyPr/>
            <a:lstStyle/>
            <a:p>
              <a:pPr algn="ctr">
                <a:defRPr/>
              </a:pPr>
              <a:endParaRPr lang="de-DE" sz="1800">
                <a:solidFill>
                  <a:srgbClr val="676767"/>
                </a:solidFill>
                <a:latin typeface="Arial"/>
                <a:ea typeface="+mn-ea"/>
                <a:cs typeface="+mn-cs"/>
              </a:endParaRPr>
            </a:p>
          </p:txBody>
        </p:sp>
        <p:sp>
          <p:nvSpPr>
            <p:cNvPr id="8" name="Freeform 9"/>
            <p:cNvSpPr>
              <a:spLocks/>
            </p:cNvSpPr>
            <p:nvPr userDrawn="1"/>
          </p:nvSpPr>
          <p:spPr bwMode="gray">
            <a:xfrm>
              <a:off x="-2" y="3358"/>
              <a:ext cx="5762" cy="688"/>
            </a:xfrm>
            <a:custGeom>
              <a:avLst/>
              <a:gdLst>
                <a:gd name="T0" fmla="*/ 6803 w 6803"/>
                <a:gd name="T1" fmla="*/ 0 h 812"/>
                <a:gd name="T2" fmla="*/ 6701 w 6803"/>
                <a:gd name="T3" fmla="*/ 0 h 812"/>
                <a:gd name="T4" fmla="*/ 6701 w 6803"/>
                <a:gd name="T5" fmla="*/ 805 h 812"/>
                <a:gd name="T6" fmla="*/ 0 w 6803"/>
                <a:gd name="T7" fmla="*/ 805 h 812"/>
                <a:gd name="T8" fmla="*/ 0 w 6803"/>
                <a:gd name="T9" fmla="*/ 812 h 812"/>
                <a:gd name="T10" fmla="*/ 6709 w 6803"/>
                <a:gd name="T11" fmla="*/ 812 h 812"/>
                <a:gd name="T12" fmla="*/ 6709 w 6803"/>
                <a:gd name="T13" fmla="*/ 522 h 812"/>
                <a:gd name="T14" fmla="*/ 6803 w 6803"/>
                <a:gd name="T15" fmla="*/ 522 h 812"/>
                <a:gd name="T16" fmla="*/ 6803 w 6803"/>
                <a:gd name="T17" fmla="*/ 0 h 812"/>
                <a:gd name="T18" fmla="*/ 6803 w 6803"/>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812">
                  <a:moveTo>
                    <a:pt x="6803" y="0"/>
                  </a:moveTo>
                  <a:lnTo>
                    <a:pt x="6701" y="0"/>
                  </a:lnTo>
                  <a:lnTo>
                    <a:pt x="6701" y="805"/>
                  </a:lnTo>
                  <a:lnTo>
                    <a:pt x="0" y="805"/>
                  </a:lnTo>
                  <a:lnTo>
                    <a:pt x="0" y="812"/>
                  </a:lnTo>
                  <a:lnTo>
                    <a:pt x="6709" y="812"/>
                  </a:lnTo>
                  <a:lnTo>
                    <a:pt x="6709" y="522"/>
                  </a:lnTo>
                  <a:lnTo>
                    <a:pt x="6803" y="522"/>
                  </a:lnTo>
                  <a:lnTo>
                    <a:pt x="6803" y="0"/>
                  </a:lnTo>
                  <a:lnTo>
                    <a:pt x="6803" y="0"/>
                  </a:lnTo>
                  <a:close/>
                </a:path>
              </a:pathLst>
            </a:custGeom>
            <a:solidFill>
              <a:srgbClr val="0090C5"/>
            </a:solidFill>
            <a:ln>
              <a:noFill/>
            </a:ln>
            <a:extLst/>
          </p:spPr>
          <p:txBody>
            <a:bodyPr/>
            <a:lstStyle/>
            <a:p>
              <a:pPr algn="ctr">
                <a:defRPr/>
              </a:pPr>
              <a:endParaRPr lang="de-DE" sz="1800">
                <a:solidFill>
                  <a:srgbClr val="676767"/>
                </a:solidFill>
                <a:latin typeface="Arial"/>
                <a:ea typeface="+mn-ea"/>
                <a:cs typeface="+mn-cs"/>
              </a:endParaRPr>
            </a:p>
          </p:txBody>
        </p:sp>
        <p:sp>
          <p:nvSpPr>
            <p:cNvPr id="9" name="Rectangle 10"/>
            <p:cNvSpPr>
              <a:spLocks noChangeArrowheads="1"/>
            </p:cNvSpPr>
            <p:nvPr userDrawn="1"/>
          </p:nvSpPr>
          <p:spPr bwMode="gray">
            <a:xfrm>
              <a:off x="5674" y="0"/>
              <a:ext cx="6" cy="922"/>
            </a:xfrm>
            <a:prstGeom prst="rect">
              <a:avLst/>
            </a:prstGeom>
            <a:solidFill>
              <a:srgbClr val="6BC200"/>
            </a:solidFill>
            <a:ln>
              <a:noFill/>
            </a:ln>
            <a:extLst/>
          </p:spPr>
          <p:txBody>
            <a:bodyPr/>
            <a:lstStyle/>
            <a:p>
              <a:pPr algn="ctr">
                <a:defRPr/>
              </a:pPr>
              <a:endParaRPr lang="de-DE" sz="1800">
                <a:solidFill>
                  <a:srgbClr val="676767"/>
                </a:solidFill>
                <a:latin typeface="Arial"/>
                <a:ea typeface="+mn-ea"/>
                <a:cs typeface="+mn-cs"/>
              </a:endParaRPr>
            </a:p>
          </p:txBody>
        </p:sp>
      </p:grpSp>
      <p:sp>
        <p:nvSpPr>
          <p:cNvPr id="10" name="Rectangle 15" descr="BHC_00041660_X"/>
          <p:cNvSpPr>
            <a:spLocks noChangeArrowheads="1"/>
          </p:cNvSpPr>
          <p:nvPr/>
        </p:nvSpPr>
        <p:spPr bwMode="gray">
          <a:xfrm>
            <a:off x="0" y="0"/>
            <a:ext cx="9007475" cy="3429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lgn="ctr">
              <a:defRPr/>
            </a:pPr>
            <a:endParaRPr lang="de-DE" sz="1800">
              <a:solidFill>
                <a:srgbClr val="676767"/>
              </a:solidFill>
              <a:latin typeface="Arial"/>
              <a:ea typeface="+mn-ea"/>
              <a:cs typeface="+mn-cs"/>
            </a:endParaRPr>
          </a:p>
        </p:txBody>
      </p:sp>
      <p:pic>
        <p:nvPicPr>
          <p:cNvPr id="1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71513" y="4119563"/>
            <a:ext cx="1943100" cy="1123950"/>
          </a:xfrm>
          <a:prstGeom prst="rect">
            <a:avLst/>
          </a:prstGeom>
          <a:noFill/>
          <a:ln w="9525">
            <a:noFill/>
            <a:miter lim="800000"/>
            <a:headEnd/>
            <a:tailEnd/>
          </a:ln>
        </p:spPr>
      </p:pic>
      <p:sp>
        <p:nvSpPr>
          <p:cNvPr id="12" name="Line 19"/>
          <p:cNvSpPr>
            <a:spLocks noChangeShapeType="1"/>
          </p:cNvSpPr>
          <p:nvPr/>
        </p:nvSpPr>
        <p:spPr bwMode="gray">
          <a:xfrm>
            <a:off x="3022600" y="4122738"/>
            <a:ext cx="0" cy="1187450"/>
          </a:xfrm>
          <a:prstGeom prst="line">
            <a:avLst/>
          </a:prstGeom>
          <a:noFill/>
          <a:ln w="9525">
            <a:solidFill>
              <a:schemeClr val="accent1"/>
            </a:solidFill>
            <a:round/>
            <a:headEnd/>
            <a:tailEnd/>
          </a:ln>
          <a:effectLst/>
          <a:extLst/>
        </p:spPr>
        <p:txBody>
          <a:bodyPr/>
          <a:lstStyle/>
          <a:p>
            <a:pPr algn="ctr">
              <a:defRPr/>
            </a:pPr>
            <a:endParaRPr lang="de-DE" sz="1800">
              <a:solidFill>
                <a:srgbClr val="676767"/>
              </a:solidFill>
              <a:latin typeface="Arial"/>
              <a:ea typeface="+mn-ea"/>
              <a:cs typeface="+mn-cs"/>
            </a:endParaRPr>
          </a:p>
        </p:txBody>
      </p:sp>
      <p:grpSp>
        <p:nvGrpSpPr>
          <p:cNvPr id="13" name="Group 70"/>
          <p:cNvGrpSpPr>
            <a:grpSpLocks noChangeAspect="1"/>
          </p:cNvGrpSpPr>
          <p:nvPr/>
        </p:nvGrpSpPr>
        <p:grpSpPr bwMode="auto">
          <a:xfrm>
            <a:off x="7613650" y="6570663"/>
            <a:ext cx="1063625" cy="139700"/>
            <a:chOff x="219" y="1813"/>
            <a:chExt cx="5322" cy="695"/>
          </a:xfrm>
        </p:grpSpPr>
        <p:sp>
          <p:nvSpPr>
            <p:cNvPr id="14" name="AutoShape 69"/>
            <p:cNvSpPr>
              <a:spLocks noChangeAspect="1" noChangeArrowheads="1" noTextEdit="1"/>
            </p:cNvSpPr>
            <p:nvPr userDrawn="1"/>
          </p:nvSpPr>
          <p:spPr bwMode="gray">
            <a:xfrm>
              <a:off x="219" y="1813"/>
              <a:ext cx="5322" cy="695"/>
            </a:xfrm>
            <a:prstGeom prst="rect">
              <a:avLst/>
            </a:prstGeom>
            <a:noFill/>
            <a:ln>
              <a:noFill/>
            </a:ln>
            <a:extLst/>
          </p:spPr>
          <p:txBody>
            <a:bodyPr/>
            <a:lstStyle/>
            <a:p>
              <a:pPr algn="ctr">
                <a:defRPr/>
              </a:pPr>
              <a:endParaRPr lang="de-DE" sz="1800">
                <a:solidFill>
                  <a:srgbClr val="676767"/>
                </a:solidFill>
                <a:latin typeface="Arial"/>
                <a:ea typeface="+mn-ea"/>
                <a:cs typeface="+mn-cs"/>
              </a:endParaRPr>
            </a:p>
          </p:txBody>
        </p:sp>
        <p:sp>
          <p:nvSpPr>
            <p:cNvPr id="15" name="Freeform 71"/>
            <p:cNvSpPr>
              <a:spLocks noEditPoints="1"/>
            </p:cNvSpPr>
            <p:nvPr userDrawn="1"/>
          </p:nvSpPr>
          <p:spPr bwMode="gray">
            <a:xfrm>
              <a:off x="219" y="1845"/>
              <a:ext cx="397" cy="490"/>
            </a:xfrm>
            <a:custGeom>
              <a:avLst/>
              <a:gdLst>
                <a:gd name="T0" fmla="*/ 93 w 167"/>
                <a:gd name="T1" fmla="*/ 207 h 207"/>
                <a:gd name="T2" fmla="*/ 167 w 167"/>
                <a:gd name="T3" fmla="*/ 149 h 207"/>
                <a:gd name="T4" fmla="*/ 113 w 167"/>
                <a:gd name="T5" fmla="*/ 94 h 207"/>
                <a:gd name="T6" fmla="*/ 113 w 167"/>
                <a:gd name="T7" fmla="*/ 94 h 207"/>
                <a:gd name="T8" fmla="*/ 158 w 167"/>
                <a:gd name="T9" fmla="*/ 48 h 207"/>
                <a:gd name="T10" fmla="*/ 139 w 167"/>
                <a:gd name="T11" fmla="*/ 11 h 207"/>
                <a:gd name="T12" fmla="*/ 86 w 167"/>
                <a:gd name="T13" fmla="*/ 0 h 207"/>
                <a:gd name="T14" fmla="*/ 0 w 167"/>
                <a:gd name="T15" fmla="*/ 0 h 207"/>
                <a:gd name="T16" fmla="*/ 0 w 167"/>
                <a:gd name="T17" fmla="*/ 9 h 207"/>
                <a:gd name="T18" fmla="*/ 27 w 167"/>
                <a:gd name="T19" fmla="*/ 28 h 207"/>
                <a:gd name="T20" fmla="*/ 27 w 167"/>
                <a:gd name="T21" fmla="*/ 179 h 207"/>
                <a:gd name="T22" fmla="*/ 0 w 167"/>
                <a:gd name="T23" fmla="*/ 198 h 207"/>
                <a:gd name="T24" fmla="*/ 0 w 167"/>
                <a:gd name="T25" fmla="*/ 207 h 207"/>
                <a:gd name="T26" fmla="*/ 93 w 167"/>
                <a:gd name="T27" fmla="*/ 207 h 207"/>
                <a:gd name="T28" fmla="*/ 57 w 167"/>
                <a:gd name="T29" fmla="*/ 101 h 207"/>
                <a:gd name="T30" fmla="*/ 78 w 167"/>
                <a:gd name="T31" fmla="*/ 101 h 207"/>
                <a:gd name="T32" fmla="*/ 135 w 167"/>
                <a:gd name="T33" fmla="*/ 151 h 207"/>
                <a:gd name="T34" fmla="*/ 85 w 167"/>
                <a:gd name="T35" fmla="*/ 196 h 207"/>
                <a:gd name="T36" fmla="*/ 57 w 167"/>
                <a:gd name="T37" fmla="*/ 173 h 207"/>
                <a:gd name="T38" fmla="*/ 57 w 167"/>
                <a:gd name="T39" fmla="*/ 101 h 207"/>
                <a:gd name="T40" fmla="*/ 57 w 167"/>
                <a:gd name="T41" fmla="*/ 26 h 207"/>
                <a:gd name="T42" fmla="*/ 81 w 167"/>
                <a:gd name="T43" fmla="*/ 11 h 207"/>
                <a:gd name="T44" fmla="*/ 126 w 167"/>
                <a:gd name="T45" fmla="*/ 49 h 207"/>
                <a:gd name="T46" fmla="*/ 77 w 167"/>
                <a:gd name="T47" fmla="*/ 90 h 207"/>
                <a:gd name="T48" fmla="*/ 57 w 167"/>
                <a:gd name="T49" fmla="*/ 90 h 207"/>
                <a:gd name="T50" fmla="*/ 57 w 167"/>
                <a:gd name="T51" fmla="*/ 2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7">
                  <a:moveTo>
                    <a:pt x="93" y="207"/>
                  </a:moveTo>
                  <a:cubicBezTo>
                    <a:pt x="138" y="207"/>
                    <a:pt x="167" y="190"/>
                    <a:pt x="167" y="149"/>
                  </a:cubicBezTo>
                  <a:cubicBezTo>
                    <a:pt x="167" y="114"/>
                    <a:pt x="142" y="98"/>
                    <a:pt x="113" y="94"/>
                  </a:cubicBezTo>
                  <a:cubicBezTo>
                    <a:pt x="113" y="94"/>
                    <a:pt x="113" y="94"/>
                    <a:pt x="113" y="94"/>
                  </a:cubicBezTo>
                  <a:cubicBezTo>
                    <a:pt x="141" y="88"/>
                    <a:pt x="158" y="71"/>
                    <a:pt x="158" y="48"/>
                  </a:cubicBezTo>
                  <a:cubicBezTo>
                    <a:pt x="158" y="31"/>
                    <a:pt x="151" y="19"/>
                    <a:pt x="139" y="11"/>
                  </a:cubicBezTo>
                  <a:cubicBezTo>
                    <a:pt x="128" y="3"/>
                    <a:pt x="110" y="0"/>
                    <a:pt x="86" y="0"/>
                  </a:cubicBezTo>
                  <a:cubicBezTo>
                    <a:pt x="0" y="0"/>
                    <a:pt x="0" y="0"/>
                    <a:pt x="0" y="0"/>
                  </a:cubicBezTo>
                  <a:cubicBezTo>
                    <a:pt x="0" y="9"/>
                    <a:pt x="0" y="9"/>
                    <a:pt x="0" y="9"/>
                  </a:cubicBezTo>
                  <a:cubicBezTo>
                    <a:pt x="26" y="11"/>
                    <a:pt x="27" y="11"/>
                    <a:pt x="27" y="28"/>
                  </a:cubicBezTo>
                  <a:cubicBezTo>
                    <a:pt x="27" y="179"/>
                    <a:pt x="27" y="179"/>
                    <a:pt x="27" y="179"/>
                  </a:cubicBezTo>
                  <a:cubicBezTo>
                    <a:pt x="27" y="196"/>
                    <a:pt x="26" y="196"/>
                    <a:pt x="0" y="198"/>
                  </a:cubicBezTo>
                  <a:cubicBezTo>
                    <a:pt x="0" y="207"/>
                    <a:pt x="0" y="207"/>
                    <a:pt x="0" y="207"/>
                  </a:cubicBezTo>
                  <a:lnTo>
                    <a:pt x="93" y="207"/>
                  </a:lnTo>
                  <a:close/>
                  <a:moveTo>
                    <a:pt x="57" y="101"/>
                  </a:moveTo>
                  <a:cubicBezTo>
                    <a:pt x="78" y="101"/>
                    <a:pt x="78" y="101"/>
                    <a:pt x="78" y="101"/>
                  </a:cubicBezTo>
                  <a:cubicBezTo>
                    <a:pt x="115" y="101"/>
                    <a:pt x="135" y="119"/>
                    <a:pt x="135" y="151"/>
                  </a:cubicBezTo>
                  <a:cubicBezTo>
                    <a:pt x="135" y="187"/>
                    <a:pt x="111" y="196"/>
                    <a:pt x="85" y="196"/>
                  </a:cubicBezTo>
                  <a:cubicBezTo>
                    <a:pt x="61" y="196"/>
                    <a:pt x="57" y="192"/>
                    <a:pt x="57" y="173"/>
                  </a:cubicBezTo>
                  <a:lnTo>
                    <a:pt x="57" y="101"/>
                  </a:lnTo>
                  <a:close/>
                  <a:moveTo>
                    <a:pt x="57" y="26"/>
                  </a:moveTo>
                  <a:cubicBezTo>
                    <a:pt x="57" y="13"/>
                    <a:pt x="57" y="11"/>
                    <a:pt x="81" y="11"/>
                  </a:cubicBezTo>
                  <a:cubicBezTo>
                    <a:pt x="102" y="10"/>
                    <a:pt x="126" y="19"/>
                    <a:pt x="126" y="49"/>
                  </a:cubicBezTo>
                  <a:cubicBezTo>
                    <a:pt x="126" y="79"/>
                    <a:pt x="108" y="90"/>
                    <a:pt x="77" y="90"/>
                  </a:cubicBezTo>
                  <a:cubicBezTo>
                    <a:pt x="57" y="90"/>
                    <a:pt x="57" y="90"/>
                    <a:pt x="57" y="90"/>
                  </a:cubicBezTo>
                  <a:lnTo>
                    <a:pt x="57" y="26"/>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16" name="Freeform 72"/>
            <p:cNvSpPr>
              <a:spLocks noEditPoints="1"/>
            </p:cNvSpPr>
            <p:nvPr userDrawn="1"/>
          </p:nvSpPr>
          <p:spPr bwMode="gray">
            <a:xfrm>
              <a:off x="672" y="1979"/>
              <a:ext cx="326" cy="363"/>
            </a:xfrm>
            <a:custGeom>
              <a:avLst/>
              <a:gdLst>
                <a:gd name="T0" fmla="*/ 88 w 135"/>
                <a:gd name="T1" fmla="*/ 107 h 153"/>
                <a:gd name="T2" fmla="*/ 57 w 135"/>
                <a:gd name="T3" fmla="*/ 137 h 153"/>
                <a:gd name="T4" fmla="*/ 30 w 135"/>
                <a:gd name="T5" fmla="*/ 107 h 153"/>
                <a:gd name="T6" fmla="*/ 53 w 135"/>
                <a:gd name="T7" fmla="*/ 79 h 153"/>
                <a:gd name="T8" fmla="*/ 88 w 135"/>
                <a:gd name="T9" fmla="*/ 65 h 153"/>
                <a:gd name="T10" fmla="*/ 88 w 135"/>
                <a:gd name="T11" fmla="*/ 107 h 153"/>
                <a:gd name="T12" fmla="*/ 114 w 135"/>
                <a:gd name="T13" fmla="*/ 40 h 153"/>
                <a:gd name="T14" fmla="*/ 65 w 135"/>
                <a:gd name="T15" fmla="*/ 0 h 153"/>
                <a:gd name="T16" fmla="*/ 5 w 135"/>
                <a:gd name="T17" fmla="*/ 34 h 153"/>
                <a:gd name="T18" fmla="*/ 22 w 135"/>
                <a:gd name="T19" fmla="*/ 48 h 153"/>
                <a:gd name="T20" fmla="*/ 31 w 135"/>
                <a:gd name="T21" fmla="*/ 40 h 153"/>
                <a:gd name="T22" fmla="*/ 62 w 135"/>
                <a:gd name="T23" fmla="*/ 10 h 153"/>
                <a:gd name="T24" fmla="*/ 88 w 135"/>
                <a:gd name="T25" fmla="*/ 40 h 153"/>
                <a:gd name="T26" fmla="*/ 88 w 135"/>
                <a:gd name="T27" fmla="*/ 53 h 153"/>
                <a:gd name="T28" fmla="*/ 28 w 135"/>
                <a:gd name="T29" fmla="*/ 75 h 153"/>
                <a:gd name="T30" fmla="*/ 0 w 135"/>
                <a:gd name="T31" fmla="*/ 111 h 153"/>
                <a:gd name="T32" fmla="*/ 43 w 135"/>
                <a:gd name="T33" fmla="*/ 153 h 153"/>
                <a:gd name="T34" fmla="*/ 87 w 135"/>
                <a:gd name="T35" fmla="*/ 135 h 153"/>
                <a:gd name="T36" fmla="*/ 90 w 135"/>
                <a:gd name="T37" fmla="*/ 153 h 153"/>
                <a:gd name="T38" fmla="*/ 135 w 135"/>
                <a:gd name="T39" fmla="*/ 146 h 153"/>
                <a:gd name="T40" fmla="*/ 135 w 135"/>
                <a:gd name="T41" fmla="*/ 138 h 153"/>
                <a:gd name="T42" fmla="*/ 123 w 135"/>
                <a:gd name="T43" fmla="*/ 137 h 153"/>
                <a:gd name="T44" fmla="*/ 114 w 135"/>
                <a:gd name="T45" fmla="*/ 121 h 153"/>
                <a:gd name="T46" fmla="*/ 114 w 135"/>
                <a:gd name="T47" fmla="*/ 4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53">
                  <a:moveTo>
                    <a:pt x="88" y="107"/>
                  </a:moveTo>
                  <a:cubicBezTo>
                    <a:pt x="88" y="131"/>
                    <a:pt x="69" y="137"/>
                    <a:pt x="57" y="137"/>
                  </a:cubicBezTo>
                  <a:cubicBezTo>
                    <a:pt x="39" y="137"/>
                    <a:pt x="30" y="124"/>
                    <a:pt x="30" y="107"/>
                  </a:cubicBezTo>
                  <a:cubicBezTo>
                    <a:pt x="30" y="93"/>
                    <a:pt x="37" y="85"/>
                    <a:pt x="53" y="79"/>
                  </a:cubicBezTo>
                  <a:cubicBezTo>
                    <a:pt x="65" y="75"/>
                    <a:pt x="81" y="69"/>
                    <a:pt x="88" y="65"/>
                  </a:cubicBezTo>
                  <a:lnTo>
                    <a:pt x="88" y="107"/>
                  </a:lnTo>
                  <a:close/>
                  <a:moveTo>
                    <a:pt x="114" y="40"/>
                  </a:moveTo>
                  <a:cubicBezTo>
                    <a:pt x="114" y="22"/>
                    <a:pt x="111" y="0"/>
                    <a:pt x="65" y="0"/>
                  </a:cubicBezTo>
                  <a:cubicBezTo>
                    <a:pt x="32" y="0"/>
                    <a:pt x="5" y="17"/>
                    <a:pt x="5" y="34"/>
                  </a:cubicBezTo>
                  <a:cubicBezTo>
                    <a:pt x="5" y="43"/>
                    <a:pt x="16" y="48"/>
                    <a:pt x="22" y="48"/>
                  </a:cubicBezTo>
                  <a:cubicBezTo>
                    <a:pt x="28" y="48"/>
                    <a:pt x="30" y="45"/>
                    <a:pt x="31" y="40"/>
                  </a:cubicBezTo>
                  <a:cubicBezTo>
                    <a:pt x="38" y="17"/>
                    <a:pt x="50" y="10"/>
                    <a:pt x="62" y="10"/>
                  </a:cubicBezTo>
                  <a:cubicBezTo>
                    <a:pt x="74" y="10"/>
                    <a:pt x="88" y="16"/>
                    <a:pt x="88" y="40"/>
                  </a:cubicBezTo>
                  <a:cubicBezTo>
                    <a:pt x="88" y="53"/>
                    <a:pt x="88" y="53"/>
                    <a:pt x="88" y="53"/>
                  </a:cubicBezTo>
                  <a:cubicBezTo>
                    <a:pt x="80" y="60"/>
                    <a:pt x="51" y="68"/>
                    <a:pt x="28" y="75"/>
                  </a:cubicBezTo>
                  <a:cubicBezTo>
                    <a:pt x="6" y="82"/>
                    <a:pt x="0" y="97"/>
                    <a:pt x="0" y="111"/>
                  </a:cubicBezTo>
                  <a:cubicBezTo>
                    <a:pt x="0" y="133"/>
                    <a:pt x="15" y="153"/>
                    <a:pt x="43" y="153"/>
                  </a:cubicBezTo>
                  <a:cubicBezTo>
                    <a:pt x="61" y="153"/>
                    <a:pt x="78" y="142"/>
                    <a:pt x="87" y="135"/>
                  </a:cubicBezTo>
                  <a:cubicBezTo>
                    <a:pt x="90" y="153"/>
                    <a:pt x="90" y="153"/>
                    <a:pt x="90" y="153"/>
                  </a:cubicBezTo>
                  <a:cubicBezTo>
                    <a:pt x="135" y="146"/>
                    <a:pt x="135" y="146"/>
                    <a:pt x="135" y="146"/>
                  </a:cubicBezTo>
                  <a:cubicBezTo>
                    <a:pt x="135" y="138"/>
                    <a:pt x="135" y="138"/>
                    <a:pt x="135" y="138"/>
                  </a:cubicBezTo>
                  <a:cubicBezTo>
                    <a:pt x="123" y="137"/>
                    <a:pt x="123" y="137"/>
                    <a:pt x="123" y="137"/>
                  </a:cubicBezTo>
                  <a:cubicBezTo>
                    <a:pt x="115" y="136"/>
                    <a:pt x="114" y="133"/>
                    <a:pt x="114" y="121"/>
                  </a:cubicBezTo>
                  <a:lnTo>
                    <a:pt x="114" y="4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17" name="Freeform 73"/>
            <p:cNvSpPr>
              <a:spLocks/>
            </p:cNvSpPr>
            <p:nvPr userDrawn="1"/>
          </p:nvSpPr>
          <p:spPr bwMode="gray">
            <a:xfrm>
              <a:off x="990" y="1987"/>
              <a:ext cx="373" cy="521"/>
            </a:xfrm>
            <a:custGeom>
              <a:avLst/>
              <a:gdLst>
                <a:gd name="T0" fmla="*/ 0 w 159"/>
                <a:gd name="T1" fmla="*/ 0 h 219"/>
                <a:gd name="T2" fmla="*/ 0 w 159"/>
                <a:gd name="T3" fmla="*/ 9 h 219"/>
                <a:gd name="T4" fmla="*/ 23 w 159"/>
                <a:gd name="T5" fmla="*/ 25 h 219"/>
                <a:gd name="T6" fmla="*/ 70 w 159"/>
                <a:gd name="T7" fmla="*/ 144 h 219"/>
                <a:gd name="T8" fmla="*/ 72 w 159"/>
                <a:gd name="T9" fmla="*/ 159 h 219"/>
                <a:gd name="T10" fmla="*/ 65 w 159"/>
                <a:gd name="T11" fmla="*/ 184 h 219"/>
                <a:gd name="T12" fmla="*/ 52 w 159"/>
                <a:gd name="T13" fmla="*/ 197 h 219"/>
                <a:gd name="T14" fmla="*/ 41 w 159"/>
                <a:gd name="T15" fmla="*/ 191 h 219"/>
                <a:gd name="T16" fmla="*/ 32 w 159"/>
                <a:gd name="T17" fmla="*/ 187 h 219"/>
                <a:gd name="T18" fmla="*/ 19 w 159"/>
                <a:gd name="T19" fmla="*/ 203 h 219"/>
                <a:gd name="T20" fmla="*/ 39 w 159"/>
                <a:gd name="T21" fmla="*/ 219 h 219"/>
                <a:gd name="T22" fmla="*/ 82 w 159"/>
                <a:gd name="T23" fmla="*/ 171 h 219"/>
                <a:gd name="T24" fmla="*/ 137 w 159"/>
                <a:gd name="T25" fmla="*/ 24 h 219"/>
                <a:gd name="T26" fmla="*/ 159 w 159"/>
                <a:gd name="T27" fmla="*/ 9 h 219"/>
                <a:gd name="T28" fmla="*/ 159 w 159"/>
                <a:gd name="T29" fmla="*/ 0 h 219"/>
                <a:gd name="T30" fmla="*/ 102 w 159"/>
                <a:gd name="T31" fmla="*/ 0 h 219"/>
                <a:gd name="T32" fmla="*/ 102 w 159"/>
                <a:gd name="T33" fmla="*/ 9 h 219"/>
                <a:gd name="T34" fmla="*/ 117 w 159"/>
                <a:gd name="T35" fmla="*/ 11 h 219"/>
                <a:gd name="T36" fmla="*/ 121 w 159"/>
                <a:gd name="T37" fmla="*/ 21 h 219"/>
                <a:gd name="T38" fmla="*/ 88 w 159"/>
                <a:gd name="T39" fmla="*/ 119 h 219"/>
                <a:gd name="T40" fmla="*/ 88 w 159"/>
                <a:gd name="T41" fmla="*/ 119 h 219"/>
                <a:gd name="T42" fmla="*/ 51 w 159"/>
                <a:gd name="T43" fmla="*/ 20 h 219"/>
                <a:gd name="T44" fmla="*/ 56 w 159"/>
                <a:gd name="T45" fmla="*/ 10 h 219"/>
                <a:gd name="T46" fmla="*/ 68 w 159"/>
                <a:gd name="T47" fmla="*/ 9 h 219"/>
                <a:gd name="T48" fmla="*/ 68 w 159"/>
                <a:gd name="T49" fmla="*/ 0 h 219"/>
                <a:gd name="T50" fmla="*/ 0 w 159"/>
                <a:gd name="T5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19">
                  <a:moveTo>
                    <a:pt x="0" y="0"/>
                  </a:moveTo>
                  <a:cubicBezTo>
                    <a:pt x="0" y="9"/>
                    <a:pt x="0" y="9"/>
                    <a:pt x="0" y="9"/>
                  </a:cubicBezTo>
                  <a:cubicBezTo>
                    <a:pt x="14" y="10"/>
                    <a:pt x="17" y="11"/>
                    <a:pt x="23" y="25"/>
                  </a:cubicBezTo>
                  <a:cubicBezTo>
                    <a:pt x="38" y="60"/>
                    <a:pt x="62" y="124"/>
                    <a:pt x="70" y="144"/>
                  </a:cubicBezTo>
                  <a:cubicBezTo>
                    <a:pt x="71" y="150"/>
                    <a:pt x="72" y="154"/>
                    <a:pt x="72" y="159"/>
                  </a:cubicBezTo>
                  <a:cubicBezTo>
                    <a:pt x="72" y="166"/>
                    <a:pt x="69" y="175"/>
                    <a:pt x="65" y="184"/>
                  </a:cubicBezTo>
                  <a:cubicBezTo>
                    <a:pt x="60" y="194"/>
                    <a:pt x="55" y="197"/>
                    <a:pt x="52" y="197"/>
                  </a:cubicBezTo>
                  <a:cubicBezTo>
                    <a:pt x="49" y="197"/>
                    <a:pt x="46" y="196"/>
                    <a:pt x="41" y="191"/>
                  </a:cubicBezTo>
                  <a:cubicBezTo>
                    <a:pt x="38" y="188"/>
                    <a:pt x="35" y="187"/>
                    <a:pt x="32" y="187"/>
                  </a:cubicBezTo>
                  <a:cubicBezTo>
                    <a:pt x="26" y="187"/>
                    <a:pt x="19" y="195"/>
                    <a:pt x="19" y="203"/>
                  </a:cubicBezTo>
                  <a:cubicBezTo>
                    <a:pt x="19" y="210"/>
                    <a:pt x="27" y="219"/>
                    <a:pt x="39" y="219"/>
                  </a:cubicBezTo>
                  <a:cubicBezTo>
                    <a:pt x="51" y="219"/>
                    <a:pt x="67" y="215"/>
                    <a:pt x="82" y="171"/>
                  </a:cubicBezTo>
                  <a:cubicBezTo>
                    <a:pt x="100" y="118"/>
                    <a:pt x="128" y="45"/>
                    <a:pt x="137" y="24"/>
                  </a:cubicBezTo>
                  <a:cubicBezTo>
                    <a:pt x="142" y="12"/>
                    <a:pt x="144" y="10"/>
                    <a:pt x="159" y="9"/>
                  </a:cubicBezTo>
                  <a:cubicBezTo>
                    <a:pt x="159" y="0"/>
                    <a:pt x="159" y="0"/>
                    <a:pt x="159" y="0"/>
                  </a:cubicBezTo>
                  <a:cubicBezTo>
                    <a:pt x="102" y="0"/>
                    <a:pt x="102" y="0"/>
                    <a:pt x="102" y="0"/>
                  </a:cubicBezTo>
                  <a:cubicBezTo>
                    <a:pt x="102" y="9"/>
                    <a:pt x="102" y="9"/>
                    <a:pt x="102" y="9"/>
                  </a:cubicBezTo>
                  <a:cubicBezTo>
                    <a:pt x="117" y="11"/>
                    <a:pt x="117" y="11"/>
                    <a:pt x="117" y="11"/>
                  </a:cubicBezTo>
                  <a:cubicBezTo>
                    <a:pt x="122" y="11"/>
                    <a:pt x="123" y="15"/>
                    <a:pt x="121" y="21"/>
                  </a:cubicBezTo>
                  <a:cubicBezTo>
                    <a:pt x="117" y="39"/>
                    <a:pt x="101" y="84"/>
                    <a:pt x="88" y="119"/>
                  </a:cubicBezTo>
                  <a:cubicBezTo>
                    <a:pt x="88" y="119"/>
                    <a:pt x="88" y="119"/>
                    <a:pt x="88" y="119"/>
                  </a:cubicBezTo>
                  <a:cubicBezTo>
                    <a:pt x="74" y="83"/>
                    <a:pt x="62" y="51"/>
                    <a:pt x="51" y="20"/>
                  </a:cubicBezTo>
                  <a:cubicBezTo>
                    <a:pt x="49" y="14"/>
                    <a:pt x="49" y="11"/>
                    <a:pt x="56" y="10"/>
                  </a:cubicBezTo>
                  <a:cubicBezTo>
                    <a:pt x="68" y="9"/>
                    <a:pt x="68" y="9"/>
                    <a:pt x="68" y="9"/>
                  </a:cubicBezTo>
                  <a:cubicBezTo>
                    <a:pt x="68" y="0"/>
                    <a:pt x="68" y="0"/>
                    <a:pt x="68" y="0"/>
                  </a:cubicBezTo>
                  <a:lnTo>
                    <a:pt x="0" y="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18" name="Freeform 74"/>
            <p:cNvSpPr>
              <a:spLocks noEditPoints="1"/>
            </p:cNvSpPr>
            <p:nvPr userDrawn="1"/>
          </p:nvSpPr>
          <p:spPr bwMode="gray">
            <a:xfrm>
              <a:off x="1371" y="1979"/>
              <a:ext cx="302" cy="363"/>
            </a:xfrm>
            <a:custGeom>
              <a:avLst/>
              <a:gdLst>
                <a:gd name="T0" fmla="*/ 129 w 129"/>
                <a:gd name="T1" fmla="*/ 60 h 153"/>
                <a:gd name="T2" fmla="*/ 68 w 129"/>
                <a:gd name="T3" fmla="*/ 0 h 153"/>
                <a:gd name="T4" fmla="*/ 0 w 129"/>
                <a:gd name="T5" fmla="*/ 78 h 153"/>
                <a:gd name="T6" fmla="*/ 69 w 129"/>
                <a:gd name="T7" fmla="*/ 153 h 153"/>
                <a:gd name="T8" fmla="*/ 123 w 129"/>
                <a:gd name="T9" fmla="*/ 120 h 153"/>
                <a:gd name="T10" fmla="*/ 113 w 129"/>
                <a:gd name="T11" fmla="*/ 115 h 153"/>
                <a:gd name="T12" fmla="*/ 75 w 129"/>
                <a:gd name="T13" fmla="*/ 138 h 153"/>
                <a:gd name="T14" fmla="*/ 31 w 129"/>
                <a:gd name="T15" fmla="*/ 71 h 153"/>
                <a:gd name="T16" fmla="*/ 117 w 129"/>
                <a:gd name="T17" fmla="*/ 71 h 153"/>
                <a:gd name="T18" fmla="*/ 129 w 129"/>
                <a:gd name="T19" fmla="*/ 60 h 153"/>
                <a:gd name="T20" fmla="*/ 98 w 129"/>
                <a:gd name="T21" fmla="*/ 50 h 153"/>
                <a:gd name="T22" fmla="*/ 88 w 129"/>
                <a:gd name="T23" fmla="*/ 60 h 153"/>
                <a:gd name="T24" fmla="*/ 31 w 129"/>
                <a:gd name="T25" fmla="*/ 60 h 153"/>
                <a:gd name="T26" fmla="*/ 67 w 129"/>
                <a:gd name="T27" fmla="*/ 10 h 153"/>
                <a:gd name="T28" fmla="*/ 98 w 129"/>
                <a:gd name="T29"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3">
                  <a:moveTo>
                    <a:pt x="129" y="60"/>
                  </a:moveTo>
                  <a:cubicBezTo>
                    <a:pt x="129" y="42"/>
                    <a:pt x="123" y="0"/>
                    <a:pt x="68" y="0"/>
                  </a:cubicBezTo>
                  <a:cubicBezTo>
                    <a:pt x="22" y="0"/>
                    <a:pt x="0" y="33"/>
                    <a:pt x="0" y="78"/>
                  </a:cubicBezTo>
                  <a:cubicBezTo>
                    <a:pt x="0" y="125"/>
                    <a:pt x="20" y="153"/>
                    <a:pt x="69" y="153"/>
                  </a:cubicBezTo>
                  <a:cubicBezTo>
                    <a:pt x="97" y="153"/>
                    <a:pt x="114" y="139"/>
                    <a:pt x="123" y="120"/>
                  </a:cubicBezTo>
                  <a:cubicBezTo>
                    <a:pt x="113" y="115"/>
                    <a:pt x="113" y="115"/>
                    <a:pt x="113" y="115"/>
                  </a:cubicBezTo>
                  <a:cubicBezTo>
                    <a:pt x="105" y="128"/>
                    <a:pt x="94" y="138"/>
                    <a:pt x="75" y="138"/>
                  </a:cubicBezTo>
                  <a:cubicBezTo>
                    <a:pt x="38" y="138"/>
                    <a:pt x="30" y="102"/>
                    <a:pt x="31" y="71"/>
                  </a:cubicBezTo>
                  <a:cubicBezTo>
                    <a:pt x="117" y="71"/>
                    <a:pt x="117" y="71"/>
                    <a:pt x="117" y="71"/>
                  </a:cubicBezTo>
                  <a:cubicBezTo>
                    <a:pt x="123" y="71"/>
                    <a:pt x="129" y="70"/>
                    <a:pt x="129" y="60"/>
                  </a:cubicBezTo>
                  <a:close/>
                  <a:moveTo>
                    <a:pt x="98" y="50"/>
                  </a:moveTo>
                  <a:cubicBezTo>
                    <a:pt x="98" y="56"/>
                    <a:pt x="96" y="60"/>
                    <a:pt x="88" y="60"/>
                  </a:cubicBezTo>
                  <a:cubicBezTo>
                    <a:pt x="31" y="60"/>
                    <a:pt x="31" y="60"/>
                    <a:pt x="31" y="60"/>
                  </a:cubicBezTo>
                  <a:cubicBezTo>
                    <a:pt x="31" y="48"/>
                    <a:pt x="36" y="10"/>
                    <a:pt x="67" y="10"/>
                  </a:cubicBezTo>
                  <a:cubicBezTo>
                    <a:pt x="94" y="10"/>
                    <a:pt x="98" y="39"/>
                    <a:pt x="98" y="50"/>
                  </a:cubicBez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19" name="Freeform 75"/>
            <p:cNvSpPr>
              <a:spLocks/>
            </p:cNvSpPr>
            <p:nvPr userDrawn="1"/>
          </p:nvSpPr>
          <p:spPr bwMode="gray">
            <a:xfrm>
              <a:off x="1720" y="1979"/>
              <a:ext cx="238" cy="355"/>
            </a:xfrm>
            <a:custGeom>
              <a:avLst/>
              <a:gdLst>
                <a:gd name="T0" fmla="*/ 45 w 104"/>
                <a:gd name="T1" fmla="*/ 0 h 150"/>
                <a:gd name="T2" fmla="*/ 0 w 104"/>
                <a:gd name="T3" fmla="*/ 7 h 150"/>
                <a:gd name="T4" fmla="*/ 0 w 104"/>
                <a:gd name="T5" fmla="*/ 15 h 150"/>
                <a:gd name="T6" fmla="*/ 11 w 104"/>
                <a:gd name="T7" fmla="*/ 16 h 150"/>
                <a:gd name="T8" fmla="*/ 21 w 104"/>
                <a:gd name="T9" fmla="*/ 30 h 150"/>
                <a:gd name="T10" fmla="*/ 21 w 104"/>
                <a:gd name="T11" fmla="*/ 150 h 150"/>
                <a:gd name="T12" fmla="*/ 49 w 104"/>
                <a:gd name="T13" fmla="*/ 150 h 150"/>
                <a:gd name="T14" fmla="*/ 49 w 104"/>
                <a:gd name="T15" fmla="*/ 54 h 150"/>
                <a:gd name="T16" fmla="*/ 66 w 104"/>
                <a:gd name="T17" fmla="*/ 23 h 150"/>
                <a:gd name="T18" fmla="*/ 84 w 104"/>
                <a:gd name="T19" fmla="*/ 30 h 150"/>
                <a:gd name="T20" fmla="*/ 90 w 104"/>
                <a:gd name="T21" fmla="*/ 31 h 150"/>
                <a:gd name="T22" fmla="*/ 104 w 104"/>
                <a:gd name="T23" fmla="*/ 14 h 150"/>
                <a:gd name="T24" fmla="*/ 88 w 104"/>
                <a:gd name="T25" fmla="*/ 0 h 150"/>
                <a:gd name="T26" fmla="*/ 49 w 104"/>
                <a:gd name="T27" fmla="*/ 24 h 150"/>
                <a:gd name="T28" fmla="*/ 45 w 104"/>
                <a:gd name="T2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0">
                  <a:moveTo>
                    <a:pt x="45" y="0"/>
                  </a:moveTo>
                  <a:cubicBezTo>
                    <a:pt x="0" y="7"/>
                    <a:pt x="0" y="7"/>
                    <a:pt x="0" y="7"/>
                  </a:cubicBezTo>
                  <a:cubicBezTo>
                    <a:pt x="0" y="15"/>
                    <a:pt x="0" y="15"/>
                    <a:pt x="0" y="15"/>
                  </a:cubicBezTo>
                  <a:cubicBezTo>
                    <a:pt x="11" y="16"/>
                    <a:pt x="11" y="16"/>
                    <a:pt x="11" y="16"/>
                  </a:cubicBezTo>
                  <a:cubicBezTo>
                    <a:pt x="19" y="17"/>
                    <a:pt x="21" y="19"/>
                    <a:pt x="21" y="30"/>
                  </a:cubicBezTo>
                  <a:cubicBezTo>
                    <a:pt x="21" y="150"/>
                    <a:pt x="21" y="150"/>
                    <a:pt x="21" y="150"/>
                  </a:cubicBezTo>
                  <a:cubicBezTo>
                    <a:pt x="49" y="150"/>
                    <a:pt x="49" y="150"/>
                    <a:pt x="49" y="150"/>
                  </a:cubicBezTo>
                  <a:cubicBezTo>
                    <a:pt x="49" y="54"/>
                    <a:pt x="49" y="54"/>
                    <a:pt x="49" y="54"/>
                  </a:cubicBezTo>
                  <a:cubicBezTo>
                    <a:pt x="49" y="31"/>
                    <a:pt x="59" y="23"/>
                    <a:pt x="66" y="23"/>
                  </a:cubicBezTo>
                  <a:cubicBezTo>
                    <a:pt x="70" y="23"/>
                    <a:pt x="76" y="25"/>
                    <a:pt x="84" y="30"/>
                  </a:cubicBezTo>
                  <a:cubicBezTo>
                    <a:pt x="86" y="31"/>
                    <a:pt x="89" y="31"/>
                    <a:pt x="90" y="31"/>
                  </a:cubicBezTo>
                  <a:cubicBezTo>
                    <a:pt x="97" y="31"/>
                    <a:pt x="104" y="24"/>
                    <a:pt x="104" y="14"/>
                  </a:cubicBezTo>
                  <a:cubicBezTo>
                    <a:pt x="104" y="8"/>
                    <a:pt x="100" y="0"/>
                    <a:pt x="88" y="0"/>
                  </a:cubicBezTo>
                  <a:cubicBezTo>
                    <a:pt x="77" y="0"/>
                    <a:pt x="68" y="6"/>
                    <a:pt x="49" y="24"/>
                  </a:cubicBezTo>
                  <a:lnTo>
                    <a:pt x="45" y="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0" name="Freeform 76"/>
            <p:cNvSpPr>
              <a:spLocks/>
            </p:cNvSpPr>
            <p:nvPr userDrawn="1"/>
          </p:nvSpPr>
          <p:spPr bwMode="gray">
            <a:xfrm>
              <a:off x="3539" y="1900"/>
              <a:ext cx="214" cy="442"/>
            </a:xfrm>
            <a:custGeom>
              <a:avLst/>
              <a:gdLst>
                <a:gd name="T0" fmla="*/ 50 w 93"/>
                <a:gd name="T1" fmla="*/ 49 h 187"/>
                <a:gd name="T2" fmla="*/ 50 w 93"/>
                <a:gd name="T3" fmla="*/ 142 h 187"/>
                <a:gd name="T4" fmla="*/ 70 w 93"/>
                <a:gd name="T5" fmla="*/ 172 h 187"/>
                <a:gd name="T6" fmla="*/ 91 w 93"/>
                <a:gd name="T7" fmla="*/ 168 h 187"/>
                <a:gd name="T8" fmla="*/ 93 w 93"/>
                <a:gd name="T9" fmla="*/ 174 h 187"/>
                <a:gd name="T10" fmla="*/ 55 w 93"/>
                <a:gd name="T11" fmla="*/ 187 h 187"/>
                <a:gd name="T12" fmla="*/ 22 w 93"/>
                <a:gd name="T13" fmla="*/ 153 h 187"/>
                <a:gd name="T14" fmla="*/ 22 w 93"/>
                <a:gd name="T15" fmla="*/ 49 h 187"/>
                <a:gd name="T16" fmla="*/ 0 w 93"/>
                <a:gd name="T17" fmla="*/ 49 h 187"/>
                <a:gd name="T18" fmla="*/ 0 w 93"/>
                <a:gd name="T19" fmla="*/ 38 h 187"/>
                <a:gd name="T20" fmla="*/ 23 w 93"/>
                <a:gd name="T21" fmla="*/ 38 h 187"/>
                <a:gd name="T22" fmla="*/ 41 w 93"/>
                <a:gd name="T23" fmla="*/ 0 h 187"/>
                <a:gd name="T24" fmla="*/ 50 w 93"/>
                <a:gd name="T25" fmla="*/ 0 h 187"/>
                <a:gd name="T26" fmla="*/ 50 w 93"/>
                <a:gd name="T27" fmla="*/ 38 h 187"/>
                <a:gd name="T28" fmla="*/ 88 w 93"/>
                <a:gd name="T29" fmla="*/ 38 h 187"/>
                <a:gd name="T30" fmla="*/ 88 w 93"/>
                <a:gd name="T31" fmla="*/ 49 h 187"/>
                <a:gd name="T32" fmla="*/ 50 w 93"/>
                <a:gd name="T33" fmla="*/ 4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87">
                  <a:moveTo>
                    <a:pt x="50" y="49"/>
                  </a:moveTo>
                  <a:cubicBezTo>
                    <a:pt x="50" y="142"/>
                    <a:pt x="50" y="142"/>
                    <a:pt x="50" y="142"/>
                  </a:cubicBezTo>
                  <a:cubicBezTo>
                    <a:pt x="50" y="165"/>
                    <a:pt x="59" y="172"/>
                    <a:pt x="70" y="172"/>
                  </a:cubicBezTo>
                  <a:cubicBezTo>
                    <a:pt x="77" y="172"/>
                    <a:pt x="84" y="171"/>
                    <a:pt x="91" y="168"/>
                  </a:cubicBezTo>
                  <a:cubicBezTo>
                    <a:pt x="93" y="174"/>
                    <a:pt x="93" y="174"/>
                    <a:pt x="93" y="174"/>
                  </a:cubicBezTo>
                  <a:cubicBezTo>
                    <a:pt x="84" y="180"/>
                    <a:pt x="70" y="187"/>
                    <a:pt x="55" y="187"/>
                  </a:cubicBezTo>
                  <a:cubicBezTo>
                    <a:pt x="44" y="187"/>
                    <a:pt x="22" y="184"/>
                    <a:pt x="22" y="153"/>
                  </a:cubicBezTo>
                  <a:cubicBezTo>
                    <a:pt x="22" y="49"/>
                    <a:pt x="22" y="49"/>
                    <a:pt x="22" y="49"/>
                  </a:cubicBezTo>
                  <a:cubicBezTo>
                    <a:pt x="0" y="49"/>
                    <a:pt x="0" y="49"/>
                    <a:pt x="0" y="49"/>
                  </a:cubicBezTo>
                  <a:cubicBezTo>
                    <a:pt x="0" y="38"/>
                    <a:pt x="0" y="38"/>
                    <a:pt x="0" y="38"/>
                  </a:cubicBezTo>
                  <a:cubicBezTo>
                    <a:pt x="23" y="38"/>
                    <a:pt x="23" y="38"/>
                    <a:pt x="23" y="38"/>
                  </a:cubicBezTo>
                  <a:cubicBezTo>
                    <a:pt x="41" y="0"/>
                    <a:pt x="41" y="0"/>
                    <a:pt x="41" y="0"/>
                  </a:cubicBezTo>
                  <a:cubicBezTo>
                    <a:pt x="50" y="0"/>
                    <a:pt x="50" y="0"/>
                    <a:pt x="50" y="0"/>
                  </a:cubicBezTo>
                  <a:cubicBezTo>
                    <a:pt x="50" y="38"/>
                    <a:pt x="50" y="38"/>
                    <a:pt x="50" y="38"/>
                  </a:cubicBezTo>
                  <a:cubicBezTo>
                    <a:pt x="88" y="38"/>
                    <a:pt x="88" y="38"/>
                    <a:pt x="88" y="38"/>
                  </a:cubicBezTo>
                  <a:cubicBezTo>
                    <a:pt x="88" y="49"/>
                    <a:pt x="88" y="49"/>
                    <a:pt x="88" y="49"/>
                  </a:cubicBezTo>
                  <a:lnTo>
                    <a:pt x="50" y="49"/>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1" name="Freeform 77"/>
            <p:cNvSpPr>
              <a:spLocks/>
            </p:cNvSpPr>
            <p:nvPr userDrawn="1"/>
          </p:nvSpPr>
          <p:spPr bwMode="gray">
            <a:xfrm>
              <a:off x="4175" y="1837"/>
              <a:ext cx="421" cy="505"/>
            </a:xfrm>
            <a:custGeom>
              <a:avLst/>
              <a:gdLst>
                <a:gd name="T0" fmla="*/ 175 w 180"/>
                <a:gd name="T1" fmla="*/ 58 h 215"/>
                <a:gd name="T2" fmla="*/ 166 w 180"/>
                <a:gd name="T3" fmla="*/ 58 h 215"/>
                <a:gd name="T4" fmla="*/ 109 w 180"/>
                <a:gd name="T5" fmla="*/ 10 h 215"/>
                <a:gd name="T6" fmla="*/ 34 w 180"/>
                <a:gd name="T7" fmla="*/ 108 h 215"/>
                <a:gd name="T8" fmla="*/ 108 w 180"/>
                <a:gd name="T9" fmla="*/ 205 h 215"/>
                <a:gd name="T10" fmla="*/ 171 w 180"/>
                <a:gd name="T11" fmla="*/ 151 h 215"/>
                <a:gd name="T12" fmla="*/ 180 w 180"/>
                <a:gd name="T13" fmla="*/ 151 h 215"/>
                <a:gd name="T14" fmla="*/ 175 w 180"/>
                <a:gd name="T15" fmla="*/ 201 h 215"/>
                <a:gd name="T16" fmla="*/ 110 w 180"/>
                <a:gd name="T17" fmla="*/ 215 h 215"/>
                <a:gd name="T18" fmla="*/ 29 w 180"/>
                <a:gd name="T19" fmla="*/ 190 h 215"/>
                <a:gd name="T20" fmla="*/ 0 w 180"/>
                <a:gd name="T21" fmla="*/ 109 h 215"/>
                <a:gd name="T22" fmla="*/ 28 w 180"/>
                <a:gd name="T23" fmla="*/ 31 h 215"/>
                <a:gd name="T24" fmla="*/ 112 w 180"/>
                <a:gd name="T25" fmla="*/ 0 h 215"/>
                <a:gd name="T26" fmla="*/ 175 w 180"/>
                <a:gd name="T27" fmla="*/ 11 h 215"/>
                <a:gd name="T28" fmla="*/ 175 w 180"/>
                <a:gd name="T29" fmla="*/ 5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215">
                  <a:moveTo>
                    <a:pt x="175" y="58"/>
                  </a:moveTo>
                  <a:cubicBezTo>
                    <a:pt x="166" y="58"/>
                    <a:pt x="166" y="58"/>
                    <a:pt x="166" y="58"/>
                  </a:cubicBezTo>
                  <a:cubicBezTo>
                    <a:pt x="160" y="23"/>
                    <a:pt x="139" y="10"/>
                    <a:pt x="109" y="10"/>
                  </a:cubicBezTo>
                  <a:cubicBezTo>
                    <a:pt x="53" y="10"/>
                    <a:pt x="34" y="59"/>
                    <a:pt x="34" y="108"/>
                  </a:cubicBezTo>
                  <a:cubicBezTo>
                    <a:pt x="34" y="144"/>
                    <a:pt x="47" y="205"/>
                    <a:pt x="108" y="205"/>
                  </a:cubicBezTo>
                  <a:cubicBezTo>
                    <a:pt x="147" y="205"/>
                    <a:pt x="162" y="182"/>
                    <a:pt x="171" y="151"/>
                  </a:cubicBezTo>
                  <a:cubicBezTo>
                    <a:pt x="180" y="151"/>
                    <a:pt x="180" y="151"/>
                    <a:pt x="180" y="151"/>
                  </a:cubicBezTo>
                  <a:cubicBezTo>
                    <a:pt x="175" y="201"/>
                    <a:pt x="175" y="201"/>
                    <a:pt x="175" y="201"/>
                  </a:cubicBezTo>
                  <a:cubicBezTo>
                    <a:pt x="161" y="209"/>
                    <a:pt x="134" y="215"/>
                    <a:pt x="110" y="215"/>
                  </a:cubicBezTo>
                  <a:cubicBezTo>
                    <a:pt x="76" y="215"/>
                    <a:pt x="47" y="208"/>
                    <a:pt x="29" y="190"/>
                  </a:cubicBezTo>
                  <a:cubicBezTo>
                    <a:pt x="11" y="172"/>
                    <a:pt x="0" y="144"/>
                    <a:pt x="0" y="109"/>
                  </a:cubicBezTo>
                  <a:cubicBezTo>
                    <a:pt x="0" y="75"/>
                    <a:pt x="11" y="50"/>
                    <a:pt x="28" y="31"/>
                  </a:cubicBezTo>
                  <a:cubicBezTo>
                    <a:pt x="45" y="11"/>
                    <a:pt x="75" y="0"/>
                    <a:pt x="112" y="0"/>
                  </a:cubicBezTo>
                  <a:cubicBezTo>
                    <a:pt x="139" y="0"/>
                    <a:pt x="161" y="5"/>
                    <a:pt x="175" y="11"/>
                  </a:cubicBezTo>
                  <a:lnTo>
                    <a:pt x="175" y="58"/>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2" name="Freeform 78"/>
            <p:cNvSpPr>
              <a:spLocks/>
            </p:cNvSpPr>
            <p:nvPr userDrawn="1"/>
          </p:nvSpPr>
          <p:spPr bwMode="gray">
            <a:xfrm>
              <a:off x="4985" y="1979"/>
              <a:ext cx="246" cy="355"/>
            </a:xfrm>
            <a:custGeom>
              <a:avLst/>
              <a:gdLst>
                <a:gd name="T0" fmla="*/ 21 w 104"/>
                <a:gd name="T1" fmla="*/ 30 h 150"/>
                <a:gd name="T2" fmla="*/ 21 w 104"/>
                <a:gd name="T3" fmla="*/ 150 h 150"/>
                <a:gd name="T4" fmla="*/ 49 w 104"/>
                <a:gd name="T5" fmla="*/ 150 h 150"/>
                <a:gd name="T6" fmla="*/ 49 w 104"/>
                <a:gd name="T7" fmla="*/ 54 h 150"/>
                <a:gd name="T8" fmla="*/ 66 w 104"/>
                <a:gd name="T9" fmla="*/ 23 h 150"/>
                <a:gd name="T10" fmla="*/ 84 w 104"/>
                <a:gd name="T11" fmla="*/ 30 h 150"/>
                <a:gd name="T12" fmla="*/ 90 w 104"/>
                <a:gd name="T13" fmla="*/ 31 h 150"/>
                <a:gd name="T14" fmla="*/ 104 w 104"/>
                <a:gd name="T15" fmla="*/ 15 h 150"/>
                <a:gd name="T16" fmla="*/ 88 w 104"/>
                <a:gd name="T17" fmla="*/ 0 h 150"/>
                <a:gd name="T18" fmla="*/ 49 w 104"/>
                <a:gd name="T19" fmla="*/ 24 h 150"/>
                <a:gd name="T20" fmla="*/ 45 w 104"/>
                <a:gd name="T21" fmla="*/ 0 h 150"/>
                <a:gd name="T22" fmla="*/ 0 w 104"/>
                <a:gd name="T23" fmla="*/ 7 h 150"/>
                <a:gd name="T24" fmla="*/ 0 w 104"/>
                <a:gd name="T25" fmla="*/ 15 h 150"/>
                <a:gd name="T26" fmla="*/ 11 w 104"/>
                <a:gd name="T27" fmla="*/ 16 h 150"/>
                <a:gd name="T28" fmla="*/ 21 w 104"/>
                <a:gd name="T29"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0">
                  <a:moveTo>
                    <a:pt x="21" y="30"/>
                  </a:moveTo>
                  <a:cubicBezTo>
                    <a:pt x="21" y="150"/>
                    <a:pt x="21" y="150"/>
                    <a:pt x="21" y="150"/>
                  </a:cubicBezTo>
                  <a:cubicBezTo>
                    <a:pt x="49" y="150"/>
                    <a:pt x="49" y="150"/>
                    <a:pt x="49" y="150"/>
                  </a:cubicBezTo>
                  <a:cubicBezTo>
                    <a:pt x="49" y="54"/>
                    <a:pt x="49" y="54"/>
                    <a:pt x="49" y="54"/>
                  </a:cubicBezTo>
                  <a:cubicBezTo>
                    <a:pt x="49" y="31"/>
                    <a:pt x="59" y="23"/>
                    <a:pt x="66" y="23"/>
                  </a:cubicBezTo>
                  <a:cubicBezTo>
                    <a:pt x="71" y="23"/>
                    <a:pt x="76" y="25"/>
                    <a:pt x="84" y="30"/>
                  </a:cubicBezTo>
                  <a:cubicBezTo>
                    <a:pt x="86" y="31"/>
                    <a:pt x="89" y="31"/>
                    <a:pt x="90" y="31"/>
                  </a:cubicBezTo>
                  <a:cubicBezTo>
                    <a:pt x="97" y="31"/>
                    <a:pt x="104" y="24"/>
                    <a:pt x="104" y="15"/>
                  </a:cubicBezTo>
                  <a:cubicBezTo>
                    <a:pt x="104" y="8"/>
                    <a:pt x="100" y="0"/>
                    <a:pt x="88" y="0"/>
                  </a:cubicBezTo>
                  <a:cubicBezTo>
                    <a:pt x="77" y="0"/>
                    <a:pt x="68" y="7"/>
                    <a:pt x="49" y="24"/>
                  </a:cubicBezTo>
                  <a:cubicBezTo>
                    <a:pt x="45" y="0"/>
                    <a:pt x="45" y="0"/>
                    <a:pt x="45" y="0"/>
                  </a:cubicBezTo>
                  <a:cubicBezTo>
                    <a:pt x="0" y="7"/>
                    <a:pt x="0" y="7"/>
                    <a:pt x="0" y="7"/>
                  </a:cubicBezTo>
                  <a:cubicBezTo>
                    <a:pt x="0" y="15"/>
                    <a:pt x="0" y="15"/>
                    <a:pt x="0" y="15"/>
                  </a:cubicBezTo>
                  <a:cubicBezTo>
                    <a:pt x="11" y="16"/>
                    <a:pt x="11" y="16"/>
                    <a:pt x="11" y="16"/>
                  </a:cubicBezTo>
                  <a:cubicBezTo>
                    <a:pt x="19" y="18"/>
                    <a:pt x="21" y="19"/>
                    <a:pt x="21" y="30"/>
                  </a:cubicBez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3" name="Freeform 79"/>
            <p:cNvSpPr>
              <a:spLocks/>
            </p:cNvSpPr>
            <p:nvPr userDrawn="1"/>
          </p:nvSpPr>
          <p:spPr bwMode="gray">
            <a:xfrm>
              <a:off x="3762" y="1813"/>
              <a:ext cx="350" cy="521"/>
            </a:xfrm>
            <a:custGeom>
              <a:avLst/>
              <a:gdLst>
                <a:gd name="T0" fmla="*/ 21 w 147"/>
                <a:gd name="T1" fmla="*/ 30 h 222"/>
                <a:gd name="T2" fmla="*/ 21 w 147"/>
                <a:gd name="T3" fmla="*/ 222 h 222"/>
                <a:gd name="T4" fmla="*/ 49 w 147"/>
                <a:gd name="T5" fmla="*/ 222 h 222"/>
                <a:gd name="T6" fmla="*/ 49 w 147"/>
                <a:gd name="T7" fmla="*/ 126 h 222"/>
                <a:gd name="T8" fmla="*/ 52 w 147"/>
                <a:gd name="T9" fmla="*/ 110 h 222"/>
                <a:gd name="T10" fmla="*/ 88 w 147"/>
                <a:gd name="T11" fmla="*/ 88 h 222"/>
                <a:gd name="T12" fmla="*/ 119 w 147"/>
                <a:gd name="T13" fmla="*/ 125 h 222"/>
                <a:gd name="T14" fmla="*/ 119 w 147"/>
                <a:gd name="T15" fmla="*/ 222 h 222"/>
                <a:gd name="T16" fmla="*/ 147 w 147"/>
                <a:gd name="T17" fmla="*/ 222 h 222"/>
                <a:gd name="T18" fmla="*/ 147 w 147"/>
                <a:gd name="T19" fmla="*/ 119 h 222"/>
                <a:gd name="T20" fmla="*/ 103 w 147"/>
                <a:gd name="T21" fmla="*/ 72 h 222"/>
                <a:gd name="T22" fmla="*/ 49 w 147"/>
                <a:gd name="T23" fmla="*/ 95 h 222"/>
                <a:gd name="T24" fmla="*/ 49 w 147"/>
                <a:gd name="T25" fmla="*/ 2 h 222"/>
                <a:gd name="T26" fmla="*/ 47 w 147"/>
                <a:gd name="T27" fmla="*/ 0 h 222"/>
                <a:gd name="T28" fmla="*/ 0 w 147"/>
                <a:gd name="T29" fmla="*/ 8 h 222"/>
                <a:gd name="T30" fmla="*/ 0 w 147"/>
                <a:gd name="T31" fmla="*/ 15 h 222"/>
                <a:gd name="T32" fmla="*/ 11 w 147"/>
                <a:gd name="T33" fmla="*/ 17 h 222"/>
                <a:gd name="T34" fmla="*/ 21 w 147"/>
                <a:gd name="T35" fmla="*/ 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222">
                  <a:moveTo>
                    <a:pt x="21" y="30"/>
                  </a:moveTo>
                  <a:cubicBezTo>
                    <a:pt x="21" y="222"/>
                    <a:pt x="21" y="222"/>
                    <a:pt x="21" y="222"/>
                  </a:cubicBezTo>
                  <a:cubicBezTo>
                    <a:pt x="49" y="222"/>
                    <a:pt x="49" y="222"/>
                    <a:pt x="49" y="222"/>
                  </a:cubicBezTo>
                  <a:cubicBezTo>
                    <a:pt x="49" y="126"/>
                    <a:pt x="49" y="126"/>
                    <a:pt x="49" y="126"/>
                  </a:cubicBezTo>
                  <a:cubicBezTo>
                    <a:pt x="49" y="118"/>
                    <a:pt x="49" y="114"/>
                    <a:pt x="52" y="110"/>
                  </a:cubicBezTo>
                  <a:cubicBezTo>
                    <a:pt x="58" y="98"/>
                    <a:pt x="72" y="88"/>
                    <a:pt x="88" y="88"/>
                  </a:cubicBezTo>
                  <a:cubicBezTo>
                    <a:pt x="108" y="88"/>
                    <a:pt x="119" y="99"/>
                    <a:pt x="119" y="125"/>
                  </a:cubicBezTo>
                  <a:cubicBezTo>
                    <a:pt x="119" y="222"/>
                    <a:pt x="119" y="222"/>
                    <a:pt x="119" y="222"/>
                  </a:cubicBezTo>
                  <a:cubicBezTo>
                    <a:pt x="147" y="222"/>
                    <a:pt x="147" y="222"/>
                    <a:pt x="147" y="222"/>
                  </a:cubicBezTo>
                  <a:cubicBezTo>
                    <a:pt x="147" y="119"/>
                    <a:pt x="147" y="119"/>
                    <a:pt x="147" y="119"/>
                  </a:cubicBezTo>
                  <a:cubicBezTo>
                    <a:pt x="147" y="89"/>
                    <a:pt x="131" y="72"/>
                    <a:pt x="103" y="72"/>
                  </a:cubicBezTo>
                  <a:cubicBezTo>
                    <a:pt x="81" y="72"/>
                    <a:pt x="68" y="82"/>
                    <a:pt x="49" y="95"/>
                  </a:cubicBezTo>
                  <a:cubicBezTo>
                    <a:pt x="49" y="2"/>
                    <a:pt x="49" y="2"/>
                    <a:pt x="49" y="2"/>
                  </a:cubicBezTo>
                  <a:cubicBezTo>
                    <a:pt x="47" y="0"/>
                    <a:pt x="47" y="0"/>
                    <a:pt x="47" y="0"/>
                  </a:cubicBezTo>
                  <a:cubicBezTo>
                    <a:pt x="0" y="8"/>
                    <a:pt x="0" y="8"/>
                    <a:pt x="0" y="8"/>
                  </a:cubicBezTo>
                  <a:cubicBezTo>
                    <a:pt x="0" y="15"/>
                    <a:pt x="0" y="15"/>
                    <a:pt x="0" y="15"/>
                  </a:cubicBezTo>
                  <a:cubicBezTo>
                    <a:pt x="11" y="17"/>
                    <a:pt x="11" y="17"/>
                    <a:pt x="11" y="17"/>
                  </a:cubicBezTo>
                  <a:cubicBezTo>
                    <a:pt x="19" y="18"/>
                    <a:pt x="21" y="19"/>
                    <a:pt x="21" y="30"/>
                  </a:cubicBez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4" name="Freeform 80"/>
            <p:cNvSpPr>
              <a:spLocks/>
            </p:cNvSpPr>
            <p:nvPr userDrawn="1"/>
          </p:nvSpPr>
          <p:spPr bwMode="gray">
            <a:xfrm>
              <a:off x="3349" y="1813"/>
              <a:ext cx="119" cy="521"/>
            </a:xfrm>
            <a:custGeom>
              <a:avLst/>
              <a:gdLst>
                <a:gd name="T0" fmla="*/ 21 w 49"/>
                <a:gd name="T1" fmla="*/ 30 h 222"/>
                <a:gd name="T2" fmla="*/ 21 w 49"/>
                <a:gd name="T3" fmla="*/ 222 h 222"/>
                <a:gd name="T4" fmla="*/ 49 w 49"/>
                <a:gd name="T5" fmla="*/ 222 h 222"/>
                <a:gd name="T6" fmla="*/ 49 w 49"/>
                <a:gd name="T7" fmla="*/ 2 h 222"/>
                <a:gd name="T8" fmla="*/ 47 w 49"/>
                <a:gd name="T9" fmla="*/ 0 h 222"/>
                <a:gd name="T10" fmla="*/ 0 w 49"/>
                <a:gd name="T11" fmla="*/ 8 h 222"/>
                <a:gd name="T12" fmla="*/ 0 w 49"/>
                <a:gd name="T13" fmla="*/ 15 h 222"/>
                <a:gd name="T14" fmla="*/ 12 w 49"/>
                <a:gd name="T15" fmla="*/ 16 h 222"/>
                <a:gd name="T16" fmla="*/ 21 w 49"/>
                <a:gd name="T17" fmla="*/ 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22">
                  <a:moveTo>
                    <a:pt x="21" y="30"/>
                  </a:moveTo>
                  <a:cubicBezTo>
                    <a:pt x="21" y="222"/>
                    <a:pt x="21" y="222"/>
                    <a:pt x="21" y="222"/>
                  </a:cubicBezTo>
                  <a:cubicBezTo>
                    <a:pt x="49" y="222"/>
                    <a:pt x="49" y="222"/>
                    <a:pt x="49" y="222"/>
                  </a:cubicBezTo>
                  <a:cubicBezTo>
                    <a:pt x="49" y="2"/>
                    <a:pt x="49" y="2"/>
                    <a:pt x="49" y="2"/>
                  </a:cubicBezTo>
                  <a:cubicBezTo>
                    <a:pt x="47" y="0"/>
                    <a:pt x="47" y="0"/>
                    <a:pt x="47" y="0"/>
                  </a:cubicBezTo>
                  <a:cubicBezTo>
                    <a:pt x="0" y="8"/>
                    <a:pt x="0" y="8"/>
                    <a:pt x="0" y="8"/>
                  </a:cubicBezTo>
                  <a:cubicBezTo>
                    <a:pt x="0" y="15"/>
                    <a:pt x="0" y="15"/>
                    <a:pt x="0" y="15"/>
                  </a:cubicBezTo>
                  <a:cubicBezTo>
                    <a:pt x="12" y="16"/>
                    <a:pt x="12" y="16"/>
                    <a:pt x="12" y="16"/>
                  </a:cubicBezTo>
                  <a:cubicBezTo>
                    <a:pt x="19" y="17"/>
                    <a:pt x="21" y="19"/>
                    <a:pt x="21" y="30"/>
                  </a:cubicBez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5" name="Freeform 81"/>
            <p:cNvSpPr>
              <a:spLocks/>
            </p:cNvSpPr>
            <p:nvPr userDrawn="1"/>
          </p:nvSpPr>
          <p:spPr bwMode="gray">
            <a:xfrm>
              <a:off x="2133" y="1845"/>
              <a:ext cx="453" cy="490"/>
            </a:xfrm>
            <a:custGeom>
              <a:avLst/>
              <a:gdLst>
                <a:gd name="T0" fmla="*/ 190 w 190"/>
                <a:gd name="T1" fmla="*/ 0 h 207"/>
                <a:gd name="T2" fmla="*/ 134 w 190"/>
                <a:gd name="T3" fmla="*/ 0 h 207"/>
                <a:gd name="T4" fmla="*/ 134 w 190"/>
                <a:gd name="T5" fmla="*/ 9 h 207"/>
                <a:gd name="T6" fmla="*/ 161 w 190"/>
                <a:gd name="T7" fmla="*/ 28 h 207"/>
                <a:gd name="T8" fmla="*/ 161 w 190"/>
                <a:gd name="T9" fmla="*/ 94 h 207"/>
                <a:gd name="T10" fmla="*/ 56 w 190"/>
                <a:gd name="T11" fmla="*/ 94 h 207"/>
                <a:gd name="T12" fmla="*/ 56 w 190"/>
                <a:gd name="T13" fmla="*/ 0 h 207"/>
                <a:gd name="T14" fmla="*/ 0 w 190"/>
                <a:gd name="T15" fmla="*/ 0 h 207"/>
                <a:gd name="T16" fmla="*/ 0 w 190"/>
                <a:gd name="T17" fmla="*/ 9 h 207"/>
                <a:gd name="T18" fmla="*/ 27 w 190"/>
                <a:gd name="T19" fmla="*/ 28 h 207"/>
                <a:gd name="T20" fmla="*/ 27 w 190"/>
                <a:gd name="T21" fmla="*/ 207 h 207"/>
                <a:gd name="T22" fmla="*/ 56 w 190"/>
                <a:gd name="T23" fmla="*/ 207 h 207"/>
                <a:gd name="T24" fmla="*/ 56 w 190"/>
                <a:gd name="T25" fmla="*/ 105 h 207"/>
                <a:gd name="T26" fmla="*/ 161 w 190"/>
                <a:gd name="T27" fmla="*/ 105 h 207"/>
                <a:gd name="T28" fmla="*/ 161 w 190"/>
                <a:gd name="T29" fmla="*/ 207 h 207"/>
                <a:gd name="T30" fmla="*/ 190 w 190"/>
                <a:gd name="T31" fmla="*/ 207 h 207"/>
                <a:gd name="T32" fmla="*/ 190 w 190"/>
                <a:gd name="T3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207">
                  <a:moveTo>
                    <a:pt x="190" y="0"/>
                  </a:moveTo>
                  <a:cubicBezTo>
                    <a:pt x="134" y="0"/>
                    <a:pt x="134" y="0"/>
                    <a:pt x="134" y="0"/>
                  </a:cubicBezTo>
                  <a:cubicBezTo>
                    <a:pt x="134" y="9"/>
                    <a:pt x="134" y="9"/>
                    <a:pt x="134" y="9"/>
                  </a:cubicBezTo>
                  <a:cubicBezTo>
                    <a:pt x="160" y="11"/>
                    <a:pt x="161" y="11"/>
                    <a:pt x="161" y="28"/>
                  </a:cubicBezTo>
                  <a:cubicBezTo>
                    <a:pt x="161" y="94"/>
                    <a:pt x="161" y="94"/>
                    <a:pt x="161" y="94"/>
                  </a:cubicBezTo>
                  <a:cubicBezTo>
                    <a:pt x="56" y="94"/>
                    <a:pt x="56" y="94"/>
                    <a:pt x="56" y="94"/>
                  </a:cubicBezTo>
                  <a:cubicBezTo>
                    <a:pt x="56" y="0"/>
                    <a:pt x="56" y="0"/>
                    <a:pt x="56" y="0"/>
                  </a:cubicBezTo>
                  <a:cubicBezTo>
                    <a:pt x="0" y="0"/>
                    <a:pt x="0" y="0"/>
                    <a:pt x="0" y="0"/>
                  </a:cubicBezTo>
                  <a:cubicBezTo>
                    <a:pt x="0" y="9"/>
                    <a:pt x="0" y="9"/>
                    <a:pt x="0" y="9"/>
                  </a:cubicBezTo>
                  <a:cubicBezTo>
                    <a:pt x="26" y="11"/>
                    <a:pt x="27" y="11"/>
                    <a:pt x="27" y="28"/>
                  </a:cubicBezTo>
                  <a:cubicBezTo>
                    <a:pt x="27" y="207"/>
                    <a:pt x="27" y="207"/>
                    <a:pt x="27" y="207"/>
                  </a:cubicBezTo>
                  <a:cubicBezTo>
                    <a:pt x="56" y="207"/>
                    <a:pt x="56" y="207"/>
                    <a:pt x="56" y="207"/>
                  </a:cubicBezTo>
                  <a:cubicBezTo>
                    <a:pt x="56" y="105"/>
                    <a:pt x="56" y="105"/>
                    <a:pt x="56" y="105"/>
                  </a:cubicBezTo>
                  <a:cubicBezTo>
                    <a:pt x="161" y="105"/>
                    <a:pt x="161" y="105"/>
                    <a:pt x="161" y="105"/>
                  </a:cubicBezTo>
                  <a:cubicBezTo>
                    <a:pt x="161" y="207"/>
                    <a:pt x="161" y="207"/>
                    <a:pt x="161" y="207"/>
                  </a:cubicBezTo>
                  <a:cubicBezTo>
                    <a:pt x="190" y="207"/>
                    <a:pt x="190" y="207"/>
                    <a:pt x="190" y="207"/>
                  </a:cubicBezTo>
                  <a:lnTo>
                    <a:pt x="190" y="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6" name="Freeform 82"/>
            <p:cNvSpPr>
              <a:spLocks noEditPoints="1"/>
            </p:cNvSpPr>
            <p:nvPr userDrawn="1"/>
          </p:nvSpPr>
          <p:spPr bwMode="gray">
            <a:xfrm>
              <a:off x="2673" y="1979"/>
              <a:ext cx="302" cy="363"/>
            </a:xfrm>
            <a:custGeom>
              <a:avLst/>
              <a:gdLst>
                <a:gd name="T0" fmla="*/ 117 w 129"/>
                <a:gd name="T1" fmla="*/ 71 h 154"/>
                <a:gd name="T2" fmla="*/ 31 w 129"/>
                <a:gd name="T3" fmla="*/ 71 h 154"/>
                <a:gd name="T4" fmla="*/ 75 w 129"/>
                <a:gd name="T5" fmla="*/ 138 h 154"/>
                <a:gd name="T6" fmla="*/ 113 w 129"/>
                <a:gd name="T7" fmla="*/ 115 h 154"/>
                <a:gd name="T8" fmla="*/ 123 w 129"/>
                <a:gd name="T9" fmla="*/ 120 h 154"/>
                <a:gd name="T10" fmla="*/ 69 w 129"/>
                <a:gd name="T11" fmla="*/ 153 h 154"/>
                <a:gd name="T12" fmla="*/ 0 w 129"/>
                <a:gd name="T13" fmla="*/ 78 h 154"/>
                <a:gd name="T14" fmla="*/ 68 w 129"/>
                <a:gd name="T15" fmla="*/ 0 h 154"/>
                <a:gd name="T16" fmla="*/ 129 w 129"/>
                <a:gd name="T17" fmla="*/ 60 h 154"/>
                <a:gd name="T18" fmla="*/ 117 w 129"/>
                <a:gd name="T19" fmla="*/ 71 h 154"/>
                <a:gd name="T20" fmla="*/ 31 w 129"/>
                <a:gd name="T21" fmla="*/ 60 h 154"/>
                <a:gd name="T22" fmla="*/ 67 w 129"/>
                <a:gd name="T23" fmla="*/ 10 h 154"/>
                <a:gd name="T24" fmla="*/ 98 w 129"/>
                <a:gd name="T25" fmla="*/ 50 h 154"/>
                <a:gd name="T26" fmla="*/ 87 w 129"/>
                <a:gd name="T27" fmla="*/ 60 h 154"/>
                <a:gd name="T28" fmla="*/ 31 w 129"/>
                <a:gd name="T29"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4">
                  <a:moveTo>
                    <a:pt x="117" y="71"/>
                  </a:moveTo>
                  <a:cubicBezTo>
                    <a:pt x="31" y="71"/>
                    <a:pt x="31" y="71"/>
                    <a:pt x="31" y="71"/>
                  </a:cubicBezTo>
                  <a:cubicBezTo>
                    <a:pt x="30" y="102"/>
                    <a:pt x="38" y="138"/>
                    <a:pt x="75" y="138"/>
                  </a:cubicBezTo>
                  <a:cubicBezTo>
                    <a:pt x="94" y="138"/>
                    <a:pt x="105" y="128"/>
                    <a:pt x="113" y="115"/>
                  </a:cubicBezTo>
                  <a:cubicBezTo>
                    <a:pt x="123" y="120"/>
                    <a:pt x="123" y="120"/>
                    <a:pt x="123" y="120"/>
                  </a:cubicBezTo>
                  <a:cubicBezTo>
                    <a:pt x="114" y="139"/>
                    <a:pt x="97" y="153"/>
                    <a:pt x="69" y="153"/>
                  </a:cubicBezTo>
                  <a:cubicBezTo>
                    <a:pt x="20" y="154"/>
                    <a:pt x="0" y="125"/>
                    <a:pt x="0" y="78"/>
                  </a:cubicBezTo>
                  <a:cubicBezTo>
                    <a:pt x="0" y="33"/>
                    <a:pt x="22" y="0"/>
                    <a:pt x="68" y="0"/>
                  </a:cubicBezTo>
                  <a:cubicBezTo>
                    <a:pt x="123" y="0"/>
                    <a:pt x="129" y="42"/>
                    <a:pt x="129" y="60"/>
                  </a:cubicBezTo>
                  <a:cubicBezTo>
                    <a:pt x="129" y="70"/>
                    <a:pt x="123" y="71"/>
                    <a:pt x="117" y="71"/>
                  </a:cubicBezTo>
                  <a:close/>
                  <a:moveTo>
                    <a:pt x="31" y="60"/>
                  </a:moveTo>
                  <a:cubicBezTo>
                    <a:pt x="31" y="48"/>
                    <a:pt x="36" y="10"/>
                    <a:pt x="67" y="10"/>
                  </a:cubicBezTo>
                  <a:cubicBezTo>
                    <a:pt x="94" y="10"/>
                    <a:pt x="98" y="39"/>
                    <a:pt x="98" y="50"/>
                  </a:cubicBezTo>
                  <a:cubicBezTo>
                    <a:pt x="98" y="56"/>
                    <a:pt x="96" y="60"/>
                    <a:pt x="87" y="60"/>
                  </a:cubicBezTo>
                  <a:lnTo>
                    <a:pt x="31" y="6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7" name="Freeform 83"/>
            <p:cNvSpPr>
              <a:spLocks noEditPoints="1"/>
            </p:cNvSpPr>
            <p:nvPr userDrawn="1"/>
          </p:nvSpPr>
          <p:spPr bwMode="gray">
            <a:xfrm>
              <a:off x="5239" y="1979"/>
              <a:ext cx="302" cy="363"/>
            </a:xfrm>
            <a:custGeom>
              <a:avLst/>
              <a:gdLst>
                <a:gd name="T0" fmla="*/ 117 w 129"/>
                <a:gd name="T1" fmla="*/ 71 h 154"/>
                <a:gd name="T2" fmla="*/ 31 w 129"/>
                <a:gd name="T3" fmla="*/ 71 h 154"/>
                <a:gd name="T4" fmla="*/ 75 w 129"/>
                <a:gd name="T5" fmla="*/ 138 h 154"/>
                <a:gd name="T6" fmla="*/ 114 w 129"/>
                <a:gd name="T7" fmla="*/ 115 h 154"/>
                <a:gd name="T8" fmla="*/ 124 w 129"/>
                <a:gd name="T9" fmla="*/ 120 h 154"/>
                <a:gd name="T10" fmla="*/ 69 w 129"/>
                <a:gd name="T11" fmla="*/ 153 h 154"/>
                <a:gd name="T12" fmla="*/ 0 w 129"/>
                <a:gd name="T13" fmla="*/ 78 h 154"/>
                <a:gd name="T14" fmla="*/ 69 w 129"/>
                <a:gd name="T15" fmla="*/ 0 h 154"/>
                <a:gd name="T16" fmla="*/ 129 w 129"/>
                <a:gd name="T17" fmla="*/ 60 h 154"/>
                <a:gd name="T18" fmla="*/ 117 w 129"/>
                <a:gd name="T19" fmla="*/ 71 h 154"/>
                <a:gd name="T20" fmla="*/ 32 w 129"/>
                <a:gd name="T21" fmla="*/ 60 h 154"/>
                <a:gd name="T22" fmla="*/ 67 w 129"/>
                <a:gd name="T23" fmla="*/ 10 h 154"/>
                <a:gd name="T24" fmla="*/ 98 w 129"/>
                <a:gd name="T25" fmla="*/ 50 h 154"/>
                <a:gd name="T26" fmla="*/ 88 w 129"/>
                <a:gd name="T27" fmla="*/ 60 h 154"/>
                <a:gd name="T28" fmla="*/ 32 w 129"/>
                <a:gd name="T29"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4">
                  <a:moveTo>
                    <a:pt x="117" y="71"/>
                  </a:moveTo>
                  <a:cubicBezTo>
                    <a:pt x="31" y="71"/>
                    <a:pt x="31" y="71"/>
                    <a:pt x="31" y="71"/>
                  </a:cubicBezTo>
                  <a:cubicBezTo>
                    <a:pt x="31" y="102"/>
                    <a:pt x="38" y="138"/>
                    <a:pt x="75" y="138"/>
                  </a:cubicBezTo>
                  <a:cubicBezTo>
                    <a:pt x="95" y="138"/>
                    <a:pt x="106" y="128"/>
                    <a:pt x="114" y="115"/>
                  </a:cubicBezTo>
                  <a:cubicBezTo>
                    <a:pt x="124" y="120"/>
                    <a:pt x="124" y="120"/>
                    <a:pt x="124" y="120"/>
                  </a:cubicBezTo>
                  <a:cubicBezTo>
                    <a:pt x="115" y="139"/>
                    <a:pt x="98" y="153"/>
                    <a:pt x="69" y="153"/>
                  </a:cubicBezTo>
                  <a:cubicBezTo>
                    <a:pt x="21" y="154"/>
                    <a:pt x="0" y="125"/>
                    <a:pt x="0" y="78"/>
                  </a:cubicBezTo>
                  <a:cubicBezTo>
                    <a:pt x="0" y="33"/>
                    <a:pt x="23" y="0"/>
                    <a:pt x="69" y="0"/>
                  </a:cubicBezTo>
                  <a:cubicBezTo>
                    <a:pt x="124" y="0"/>
                    <a:pt x="129" y="42"/>
                    <a:pt x="129" y="60"/>
                  </a:cubicBezTo>
                  <a:cubicBezTo>
                    <a:pt x="129" y="70"/>
                    <a:pt x="124" y="71"/>
                    <a:pt x="117" y="71"/>
                  </a:cubicBezTo>
                  <a:close/>
                  <a:moveTo>
                    <a:pt x="32" y="60"/>
                  </a:moveTo>
                  <a:cubicBezTo>
                    <a:pt x="32" y="48"/>
                    <a:pt x="36" y="10"/>
                    <a:pt x="67" y="10"/>
                  </a:cubicBezTo>
                  <a:cubicBezTo>
                    <a:pt x="95" y="10"/>
                    <a:pt x="98" y="39"/>
                    <a:pt x="98" y="50"/>
                  </a:cubicBezTo>
                  <a:cubicBezTo>
                    <a:pt x="98" y="56"/>
                    <a:pt x="96" y="60"/>
                    <a:pt x="88" y="60"/>
                  </a:cubicBezTo>
                  <a:lnTo>
                    <a:pt x="32" y="60"/>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8" name="Freeform 84"/>
            <p:cNvSpPr>
              <a:spLocks noEditPoints="1"/>
            </p:cNvSpPr>
            <p:nvPr userDrawn="1"/>
          </p:nvSpPr>
          <p:spPr bwMode="gray">
            <a:xfrm>
              <a:off x="3015" y="1979"/>
              <a:ext cx="326" cy="363"/>
            </a:xfrm>
            <a:custGeom>
              <a:avLst/>
              <a:gdLst>
                <a:gd name="T0" fmla="*/ 115 w 136"/>
                <a:gd name="T1" fmla="*/ 123 h 153"/>
                <a:gd name="T2" fmla="*/ 124 w 136"/>
                <a:gd name="T3" fmla="*/ 137 h 153"/>
                <a:gd name="T4" fmla="*/ 136 w 136"/>
                <a:gd name="T5" fmla="*/ 138 h 153"/>
                <a:gd name="T6" fmla="*/ 136 w 136"/>
                <a:gd name="T7" fmla="*/ 146 h 153"/>
                <a:gd name="T8" fmla="*/ 90 w 136"/>
                <a:gd name="T9" fmla="*/ 153 h 153"/>
                <a:gd name="T10" fmla="*/ 88 w 136"/>
                <a:gd name="T11" fmla="*/ 135 h 153"/>
                <a:gd name="T12" fmla="*/ 43 w 136"/>
                <a:gd name="T13" fmla="*/ 153 h 153"/>
                <a:gd name="T14" fmla="*/ 0 w 136"/>
                <a:gd name="T15" fmla="*/ 111 h 153"/>
                <a:gd name="T16" fmla="*/ 28 w 136"/>
                <a:gd name="T17" fmla="*/ 75 h 153"/>
                <a:gd name="T18" fmla="*/ 88 w 136"/>
                <a:gd name="T19" fmla="*/ 53 h 153"/>
                <a:gd name="T20" fmla="*/ 88 w 136"/>
                <a:gd name="T21" fmla="*/ 40 h 153"/>
                <a:gd name="T22" fmla="*/ 63 w 136"/>
                <a:gd name="T23" fmla="*/ 10 h 153"/>
                <a:gd name="T24" fmla="*/ 32 w 136"/>
                <a:gd name="T25" fmla="*/ 40 h 153"/>
                <a:gd name="T26" fmla="*/ 22 w 136"/>
                <a:gd name="T27" fmla="*/ 48 h 153"/>
                <a:gd name="T28" fmla="*/ 5 w 136"/>
                <a:gd name="T29" fmla="*/ 34 h 153"/>
                <a:gd name="T30" fmla="*/ 66 w 136"/>
                <a:gd name="T31" fmla="*/ 0 h 153"/>
                <a:gd name="T32" fmla="*/ 115 w 136"/>
                <a:gd name="T33" fmla="*/ 40 h 153"/>
                <a:gd name="T34" fmla="*/ 115 w 136"/>
                <a:gd name="T35" fmla="*/ 123 h 153"/>
                <a:gd name="T36" fmla="*/ 88 w 136"/>
                <a:gd name="T37" fmla="*/ 107 h 153"/>
                <a:gd name="T38" fmla="*/ 58 w 136"/>
                <a:gd name="T39" fmla="*/ 138 h 153"/>
                <a:gd name="T40" fmla="*/ 30 w 136"/>
                <a:gd name="T41" fmla="*/ 107 h 153"/>
                <a:gd name="T42" fmla="*/ 54 w 136"/>
                <a:gd name="T43" fmla="*/ 79 h 153"/>
                <a:gd name="T44" fmla="*/ 88 w 136"/>
                <a:gd name="T45" fmla="*/ 65 h 153"/>
                <a:gd name="T46" fmla="*/ 88 w 136"/>
                <a:gd name="T4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53">
                  <a:moveTo>
                    <a:pt x="115" y="123"/>
                  </a:moveTo>
                  <a:cubicBezTo>
                    <a:pt x="115" y="134"/>
                    <a:pt x="117" y="136"/>
                    <a:pt x="124" y="137"/>
                  </a:cubicBezTo>
                  <a:cubicBezTo>
                    <a:pt x="136" y="138"/>
                    <a:pt x="136" y="138"/>
                    <a:pt x="136" y="138"/>
                  </a:cubicBezTo>
                  <a:cubicBezTo>
                    <a:pt x="136" y="146"/>
                    <a:pt x="136" y="146"/>
                    <a:pt x="136" y="146"/>
                  </a:cubicBezTo>
                  <a:cubicBezTo>
                    <a:pt x="90" y="153"/>
                    <a:pt x="90" y="153"/>
                    <a:pt x="90" y="153"/>
                  </a:cubicBezTo>
                  <a:cubicBezTo>
                    <a:pt x="88" y="135"/>
                    <a:pt x="88" y="135"/>
                    <a:pt x="88" y="135"/>
                  </a:cubicBezTo>
                  <a:cubicBezTo>
                    <a:pt x="78" y="142"/>
                    <a:pt x="62" y="153"/>
                    <a:pt x="43" y="153"/>
                  </a:cubicBezTo>
                  <a:cubicBezTo>
                    <a:pt x="15" y="153"/>
                    <a:pt x="0" y="133"/>
                    <a:pt x="0" y="111"/>
                  </a:cubicBezTo>
                  <a:cubicBezTo>
                    <a:pt x="0" y="97"/>
                    <a:pt x="6" y="82"/>
                    <a:pt x="28" y="75"/>
                  </a:cubicBezTo>
                  <a:cubicBezTo>
                    <a:pt x="51" y="68"/>
                    <a:pt x="80" y="60"/>
                    <a:pt x="88" y="53"/>
                  </a:cubicBezTo>
                  <a:cubicBezTo>
                    <a:pt x="88" y="40"/>
                    <a:pt x="88" y="40"/>
                    <a:pt x="88" y="40"/>
                  </a:cubicBezTo>
                  <a:cubicBezTo>
                    <a:pt x="88" y="16"/>
                    <a:pt x="74" y="10"/>
                    <a:pt x="63" y="10"/>
                  </a:cubicBezTo>
                  <a:cubicBezTo>
                    <a:pt x="51" y="10"/>
                    <a:pt x="38" y="17"/>
                    <a:pt x="32" y="40"/>
                  </a:cubicBezTo>
                  <a:cubicBezTo>
                    <a:pt x="30" y="45"/>
                    <a:pt x="28" y="48"/>
                    <a:pt x="22" y="48"/>
                  </a:cubicBezTo>
                  <a:cubicBezTo>
                    <a:pt x="17" y="48"/>
                    <a:pt x="5" y="43"/>
                    <a:pt x="5" y="34"/>
                  </a:cubicBezTo>
                  <a:cubicBezTo>
                    <a:pt x="5" y="17"/>
                    <a:pt x="32" y="0"/>
                    <a:pt x="66" y="0"/>
                  </a:cubicBezTo>
                  <a:cubicBezTo>
                    <a:pt x="111" y="0"/>
                    <a:pt x="115" y="22"/>
                    <a:pt x="115" y="40"/>
                  </a:cubicBezTo>
                  <a:lnTo>
                    <a:pt x="115" y="123"/>
                  </a:lnTo>
                  <a:close/>
                  <a:moveTo>
                    <a:pt x="88" y="107"/>
                  </a:moveTo>
                  <a:cubicBezTo>
                    <a:pt x="88" y="131"/>
                    <a:pt x="69" y="138"/>
                    <a:pt x="58" y="138"/>
                  </a:cubicBezTo>
                  <a:cubicBezTo>
                    <a:pt x="39" y="138"/>
                    <a:pt x="30" y="124"/>
                    <a:pt x="30" y="107"/>
                  </a:cubicBezTo>
                  <a:cubicBezTo>
                    <a:pt x="30" y="93"/>
                    <a:pt x="37" y="86"/>
                    <a:pt x="54" y="79"/>
                  </a:cubicBezTo>
                  <a:cubicBezTo>
                    <a:pt x="65" y="75"/>
                    <a:pt x="81" y="69"/>
                    <a:pt x="88" y="65"/>
                  </a:cubicBezTo>
                  <a:lnTo>
                    <a:pt x="88" y="107"/>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sp>
          <p:nvSpPr>
            <p:cNvPr id="29" name="Freeform 85"/>
            <p:cNvSpPr>
              <a:spLocks noEditPoints="1"/>
            </p:cNvSpPr>
            <p:nvPr userDrawn="1"/>
          </p:nvSpPr>
          <p:spPr bwMode="gray">
            <a:xfrm>
              <a:off x="4651" y="1979"/>
              <a:ext cx="318" cy="363"/>
            </a:xfrm>
            <a:custGeom>
              <a:avLst/>
              <a:gdLst>
                <a:gd name="T0" fmla="*/ 115 w 135"/>
                <a:gd name="T1" fmla="*/ 123 h 153"/>
                <a:gd name="T2" fmla="*/ 124 w 135"/>
                <a:gd name="T3" fmla="*/ 137 h 153"/>
                <a:gd name="T4" fmla="*/ 135 w 135"/>
                <a:gd name="T5" fmla="*/ 138 h 153"/>
                <a:gd name="T6" fmla="*/ 135 w 135"/>
                <a:gd name="T7" fmla="*/ 146 h 153"/>
                <a:gd name="T8" fmla="*/ 90 w 135"/>
                <a:gd name="T9" fmla="*/ 153 h 153"/>
                <a:gd name="T10" fmla="*/ 87 w 135"/>
                <a:gd name="T11" fmla="*/ 135 h 153"/>
                <a:gd name="T12" fmla="*/ 43 w 135"/>
                <a:gd name="T13" fmla="*/ 153 h 153"/>
                <a:gd name="T14" fmla="*/ 0 w 135"/>
                <a:gd name="T15" fmla="*/ 111 h 153"/>
                <a:gd name="T16" fmla="*/ 28 w 135"/>
                <a:gd name="T17" fmla="*/ 75 h 153"/>
                <a:gd name="T18" fmla="*/ 88 w 135"/>
                <a:gd name="T19" fmla="*/ 53 h 153"/>
                <a:gd name="T20" fmla="*/ 88 w 135"/>
                <a:gd name="T21" fmla="*/ 40 h 153"/>
                <a:gd name="T22" fmla="*/ 62 w 135"/>
                <a:gd name="T23" fmla="*/ 10 h 153"/>
                <a:gd name="T24" fmla="*/ 32 w 135"/>
                <a:gd name="T25" fmla="*/ 40 h 153"/>
                <a:gd name="T26" fmla="*/ 22 w 135"/>
                <a:gd name="T27" fmla="*/ 48 h 153"/>
                <a:gd name="T28" fmla="*/ 5 w 135"/>
                <a:gd name="T29" fmla="*/ 34 h 153"/>
                <a:gd name="T30" fmla="*/ 66 w 135"/>
                <a:gd name="T31" fmla="*/ 0 h 153"/>
                <a:gd name="T32" fmla="*/ 115 w 135"/>
                <a:gd name="T33" fmla="*/ 40 h 153"/>
                <a:gd name="T34" fmla="*/ 115 w 135"/>
                <a:gd name="T35" fmla="*/ 123 h 153"/>
                <a:gd name="T36" fmla="*/ 88 w 135"/>
                <a:gd name="T37" fmla="*/ 107 h 153"/>
                <a:gd name="T38" fmla="*/ 57 w 135"/>
                <a:gd name="T39" fmla="*/ 138 h 153"/>
                <a:gd name="T40" fmla="*/ 30 w 135"/>
                <a:gd name="T41" fmla="*/ 107 h 153"/>
                <a:gd name="T42" fmla="*/ 53 w 135"/>
                <a:gd name="T43" fmla="*/ 79 h 153"/>
                <a:gd name="T44" fmla="*/ 88 w 135"/>
                <a:gd name="T45" fmla="*/ 65 h 153"/>
                <a:gd name="T46" fmla="*/ 88 w 135"/>
                <a:gd name="T4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53">
                  <a:moveTo>
                    <a:pt x="115" y="123"/>
                  </a:moveTo>
                  <a:cubicBezTo>
                    <a:pt x="115" y="134"/>
                    <a:pt x="116" y="136"/>
                    <a:pt x="124" y="137"/>
                  </a:cubicBezTo>
                  <a:cubicBezTo>
                    <a:pt x="135" y="138"/>
                    <a:pt x="135" y="138"/>
                    <a:pt x="135" y="138"/>
                  </a:cubicBezTo>
                  <a:cubicBezTo>
                    <a:pt x="135" y="146"/>
                    <a:pt x="135" y="146"/>
                    <a:pt x="135" y="146"/>
                  </a:cubicBezTo>
                  <a:cubicBezTo>
                    <a:pt x="90" y="153"/>
                    <a:pt x="90" y="153"/>
                    <a:pt x="90" y="153"/>
                  </a:cubicBezTo>
                  <a:cubicBezTo>
                    <a:pt x="87" y="135"/>
                    <a:pt x="87" y="135"/>
                    <a:pt x="87" y="135"/>
                  </a:cubicBezTo>
                  <a:cubicBezTo>
                    <a:pt x="78" y="142"/>
                    <a:pt x="61" y="153"/>
                    <a:pt x="43" y="153"/>
                  </a:cubicBezTo>
                  <a:cubicBezTo>
                    <a:pt x="15" y="153"/>
                    <a:pt x="0" y="133"/>
                    <a:pt x="0" y="111"/>
                  </a:cubicBezTo>
                  <a:cubicBezTo>
                    <a:pt x="0" y="97"/>
                    <a:pt x="6" y="82"/>
                    <a:pt x="28" y="75"/>
                  </a:cubicBezTo>
                  <a:cubicBezTo>
                    <a:pt x="51" y="68"/>
                    <a:pt x="80" y="60"/>
                    <a:pt x="88" y="53"/>
                  </a:cubicBezTo>
                  <a:cubicBezTo>
                    <a:pt x="88" y="40"/>
                    <a:pt x="88" y="40"/>
                    <a:pt x="88" y="40"/>
                  </a:cubicBezTo>
                  <a:cubicBezTo>
                    <a:pt x="88" y="16"/>
                    <a:pt x="74" y="10"/>
                    <a:pt x="62" y="10"/>
                  </a:cubicBezTo>
                  <a:cubicBezTo>
                    <a:pt x="50" y="10"/>
                    <a:pt x="38" y="17"/>
                    <a:pt x="32" y="40"/>
                  </a:cubicBezTo>
                  <a:cubicBezTo>
                    <a:pt x="30" y="45"/>
                    <a:pt x="28" y="48"/>
                    <a:pt x="22" y="48"/>
                  </a:cubicBezTo>
                  <a:cubicBezTo>
                    <a:pt x="16" y="48"/>
                    <a:pt x="5" y="43"/>
                    <a:pt x="5" y="34"/>
                  </a:cubicBezTo>
                  <a:cubicBezTo>
                    <a:pt x="5" y="17"/>
                    <a:pt x="32" y="0"/>
                    <a:pt x="66" y="0"/>
                  </a:cubicBezTo>
                  <a:cubicBezTo>
                    <a:pt x="111" y="0"/>
                    <a:pt x="115" y="22"/>
                    <a:pt x="115" y="40"/>
                  </a:cubicBezTo>
                  <a:lnTo>
                    <a:pt x="115" y="123"/>
                  </a:lnTo>
                  <a:close/>
                  <a:moveTo>
                    <a:pt x="88" y="107"/>
                  </a:moveTo>
                  <a:cubicBezTo>
                    <a:pt x="88" y="131"/>
                    <a:pt x="69" y="138"/>
                    <a:pt x="57" y="138"/>
                  </a:cubicBezTo>
                  <a:cubicBezTo>
                    <a:pt x="39" y="138"/>
                    <a:pt x="30" y="124"/>
                    <a:pt x="30" y="107"/>
                  </a:cubicBezTo>
                  <a:cubicBezTo>
                    <a:pt x="30" y="93"/>
                    <a:pt x="37" y="86"/>
                    <a:pt x="53" y="79"/>
                  </a:cubicBezTo>
                  <a:cubicBezTo>
                    <a:pt x="65" y="75"/>
                    <a:pt x="81" y="69"/>
                    <a:pt x="88" y="65"/>
                  </a:cubicBezTo>
                  <a:lnTo>
                    <a:pt x="88" y="107"/>
                  </a:lnTo>
                  <a:close/>
                </a:path>
              </a:pathLst>
            </a:custGeom>
            <a:solidFill>
              <a:srgbClr val="676767"/>
            </a:solidFill>
            <a:ln>
              <a:noFill/>
            </a:ln>
            <a:extLst/>
          </p:spPr>
          <p:txBody>
            <a:bodyPr/>
            <a:lstStyle/>
            <a:p>
              <a:pPr algn="ctr">
                <a:defRPr/>
              </a:pPr>
              <a:endParaRPr lang="de-DE" sz="1800">
                <a:solidFill>
                  <a:srgbClr val="676767"/>
                </a:solidFill>
                <a:latin typeface="Arial"/>
                <a:ea typeface="+mn-ea"/>
                <a:cs typeface="+mn-cs"/>
              </a:endParaRPr>
            </a:p>
          </p:txBody>
        </p:sp>
      </p:grpSp>
      <p:sp>
        <p:nvSpPr>
          <p:cNvPr id="3074" name="Rectangle 2"/>
          <p:cNvSpPr>
            <a:spLocks noGrp="1" noChangeArrowheads="1"/>
          </p:cNvSpPr>
          <p:nvPr>
            <p:ph type="ctrTitle"/>
          </p:nvPr>
        </p:nvSpPr>
        <p:spPr>
          <a:xfrm>
            <a:off x="3381377" y="4497389"/>
            <a:ext cx="5286375" cy="442912"/>
          </a:xfrm>
        </p:spPr>
        <p:txBody>
          <a:bodyPr/>
          <a:lstStyle>
            <a:lvl1pPr>
              <a:defRPr/>
            </a:lvl1pPr>
          </a:lstStyle>
          <a:p>
            <a:pPr lvl="0"/>
            <a:r>
              <a:rPr lang="en-GB" noProof="0"/>
              <a:t>Headline</a:t>
            </a:r>
          </a:p>
        </p:txBody>
      </p:sp>
      <p:sp>
        <p:nvSpPr>
          <p:cNvPr id="3075" name="Rectangle 3"/>
          <p:cNvSpPr>
            <a:spLocks noGrp="1" noChangeArrowheads="1"/>
          </p:cNvSpPr>
          <p:nvPr>
            <p:ph type="subTitle" idx="1"/>
          </p:nvPr>
        </p:nvSpPr>
        <p:spPr>
          <a:xfrm>
            <a:off x="3381379" y="4976814"/>
            <a:ext cx="5289551" cy="309562"/>
          </a:xfrm>
        </p:spPr>
        <p:txBody>
          <a:bodyPr/>
          <a:lstStyle>
            <a:lvl1pPr>
              <a:defRPr sz="2000"/>
            </a:lvl1pPr>
          </a:lstStyle>
          <a:p>
            <a:pPr lvl="0"/>
            <a:r>
              <a:rPr lang="en-GB" noProof="0"/>
              <a:t>Subheadline</a:t>
            </a:r>
          </a:p>
        </p:txBody>
      </p:sp>
      <p:sp>
        <p:nvSpPr>
          <p:cNvPr id="30" name="Rectangle 5"/>
          <p:cNvSpPr>
            <a:spLocks noGrp="1" noChangeArrowheads="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6E281EE6-B522-4921-9E87-9C2C137A299A}" type="slidenum">
              <a:rPr lang="en-GB"/>
              <a:pPr>
                <a:defRPr/>
              </a:pPr>
              <a:t>‹#›</a:t>
            </a:fld>
            <a:r>
              <a:rPr lang="en-GB"/>
              <a:t> •  • </a:t>
            </a:r>
          </a:p>
        </p:txBody>
      </p:sp>
    </p:spTree>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B52DBFD5-E910-4039-9628-FDF1307BC53F}" type="slidenum">
              <a:rPr lang="en-GB"/>
              <a:pPr>
                <a:defRPr/>
              </a:pPr>
              <a:t>‹#›</a:t>
            </a:fld>
            <a:r>
              <a:rPr lang="en-GB"/>
              <a:t> •  • </a:t>
            </a:r>
          </a:p>
        </p:txBody>
      </p:sp>
    </p:spTree>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8"/>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22"/>
            <a:ext cx="7772400" cy="1500187"/>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83FD5BF6-516C-4ADA-98C4-00C04A51D32B}" type="slidenum">
              <a:rPr lang="en-GB"/>
              <a:pPr>
                <a:defRPr/>
              </a:pPr>
              <a:t>‹#›</a:t>
            </a:fld>
            <a:r>
              <a:rPr lang="en-GB"/>
              <a:t> •  • </a:t>
            </a:r>
          </a:p>
        </p:txBody>
      </p:sp>
    </p:spTree>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6725" y="1628775"/>
            <a:ext cx="4027488"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4" y="1628775"/>
            <a:ext cx="4029075"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2464AA0C-5442-4EBE-BDCB-EC9B06DD26E8}" type="slidenum">
              <a:rPr lang="en-GB"/>
              <a:pPr>
                <a:defRPr/>
              </a:pPr>
              <a:t>‹#›</a:t>
            </a:fld>
            <a:r>
              <a:rPr lang="en-GB"/>
              <a:t> •  • </a:t>
            </a:r>
          </a:p>
        </p:txBody>
      </p:sp>
    </p:spTree>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de-DE"/>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de-DE"/>
              <a:t>Textmasterformat bearbeiten</a:t>
            </a:r>
          </a:p>
        </p:txBody>
      </p:sp>
      <p:sp>
        <p:nvSpPr>
          <p:cNvPr id="6" name="Inhaltsplatzhalt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83442112-191A-4094-B7B0-C570674D9465}" type="slidenum">
              <a:rPr lang="en-GB"/>
              <a:pPr>
                <a:defRPr/>
              </a:pPr>
              <a:t>‹#›</a:t>
            </a:fld>
            <a:r>
              <a:rPr lang="en-GB"/>
              <a:t> •  • </a:t>
            </a:r>
          </a:p>
        </p:txBody>
      </p:sp>
    </p:spTree>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ußzeilenplatzhalter 2"/>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A912F515-95D5-42EB-BC94-7BF951C927EB}" type="slidenum">
              <a:rPr lang="en-GB"/>
              <a:pPr>
                <a:defRPr/>
              </a:pPr>
              <a:t>‹#›</a:t>
            </a:fld>
            <a:r>
              <a:rPr lang="en-GB"/>
              <a:t> •  • </a:t>
            </a:r>
          </a:p>
        </p:txBody>
      </p:sp>
    </p:spTree>
  </p:cSld>
  <p:clrMapOvr>
    <a:masterClrMapping/>
  </p:clrMapOvr>
  <p:transition>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587D6F95-564E-437E-9A9D-C436F3F1BAA5}" type="slidenum">
              <a:rPr lang="en-GB"/>
              <a:pPr>
                <a:defRPr/>
              </a:pPr>
              <a:t>‹#›</a:t>
            </a:fld>
            <a:r>
              <a:rPr lang="en-GB"/>
              <a:t> •  • </a:t>
            </a:r>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2"/>
          <p:cNvSpPr>
            <a:spLocks noGrp="1" noChangeArrowheads="1"/>
          </p:cNvSpPr>
          <p:nvPr>
            <p:ph type="dt" sz="half" idx="10"/>
          </p:nvPr>
        </p:nvSpPr>
        <p:spPr>
          <a:ln/>
        </p:spPr>
        <p:txBody>
          <a:bodyPr/>
          <a:lstStyle>
            <a:lvl1pPr>
              <a:defRPr/>
            </a:lvl1pPr>
          </a:lstStyle>
          <a:p>
            <a:pPr>
              <a:defRPr/>
            </a:pPr>
            <a:fld id="{A95FA57D-4772-4665-9318-DF4E4D8534CB}" type="datetime1">
              <a:rPr lang="en-GB"/>
              <a:pPr>
                <a:defRPr/>
              </a:pPr>
              <a:t>22/11/2017</a:t>
            </a:fld>
            <a:endParaRPr lang="en-GB" dirty="0"/>
          </a:p>
        </p:txBody>
      </p:sp>
      <p:sp>
        <p:nvSpPr>
          <p:cNvPr id="4"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5" name="Rectangle 24"/>
          <p:cNvSpPr>
            <a:spLocks noGrp="1" noChangeArrowheads="1"/>
          </p:cNvSpPr>
          <p:nvPr>
            <p:ph type="sldNum" sz="quarter" idx="12"/>
          </p:nvPr>
        </p:nvSpPr>
        <p:spPr>
          <a:ln/>
        </p:spPr>
        <p:txBody>
          <a:bodyPr/>
          <a:lstStyle>
            <a:lvl1pPr>
              <a:defRPr/>
            </a:lvl1pPr>
          </a:lstStyle>
          <a:p>
            <a:pPr>
              <a:defRPr/>
            </a:pPr>
            <a:fld id="{C3EAEF43-B653-4303-8D3B-F2286CEA3E97}"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4"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5" y="1435102"/>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428C6C80-744C-47D9-9BF2-943068B1D977}" type="slidenum">
              <a:rPr lang="en-GB"/>
              <a:pPr>
                <a:defRPr/>
              </a:pPr>
              <a:t>‹#›</a:t>
            </a:fld>
            <a:r>
              <a:rPr lang="en-GB"/>
              <a:t> •  • </a:t>
            </a:r>
          </a:p>
        </p:txBody>
      </p:sp>
    </p:spTree>
  </p:cSld>
  <p:clrMapOvr>
    <a:masterClrMapping/>
  </p:clrMapOvr>
  <p:transition>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de-DE" noProof="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A547B83B-5CA3-4126-BEB6-331201A05797}" type="slidenum">
              <a:rPr lang="en-GB"/>
              <a:pPr>
                <a:defRPr/>
              </a:pPr>
              <a:t>‹#›</a:t>
            </a:fld>
            <a:r>
              <a:rPr lang="en-GB"/>
              <a:t> •  • </a:t>
            </a:r>
          </a:p>
        </p:txBody>
      </p:sp>
    </p:spTree>
  </p:cSld>
  <p:clrMapOvr>
    <a:masterClrMapping/>
  </p:clrMapOvr>
  <p:transition>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A3F53635-B1B4-4986-AF6E-294B06E34FD2}" type="slidenum">
              <a:rPr lang="en-GB"/>
              <a:pPr>
                <a:defRPr/>
              </a:pPr>
              <a:t>‹#›</a:t>
            </a:fld>
            <a:r>
              <a:rPr lang="en-GB"/>
              <a:t> •  • </a:t>
            </a:r>
          </a:p>
        </p:txBody>
      </p:sp>
    </p:spTree>
  </p:cSld>
  <p:clrMapOvr>
    <a:masterClrMapping/>
  </p:clrMapOvr>
  <p:transition>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4641" y="349251"/>
            <a:ext cx="2051051" cy="581501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6730" y="349251"/>
            <a:ext cx="6005513" cy="5815013"/>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dirty="0">
                <a:latin typeface="Arial" pitchFamily="34" charset="0"/>
                <a:ea typeface="ＭＳ Ｐゴシック" pitchFamily="34" charset="-128"/>
              </a:defRPr>
            </a:lvl1pPr>
          </a:lstStyle>
          <a:p>
            <a:pPr>
              <a:defRPr/>
            </a:pPr>
            <a:r>
              <a:rPr lang="en-GB"/>
              <a:t>Page </a:t>
            </a:r>
            <a:fld id="{54F1439E-4ECB-4061-AA1C-40E9D843831F}" type="slidenum">
              <a:rPr lang="en-GB"/>
              <a:pPr>
                <a:defRPr/>
              </a:pPr>
              <a:t>‹#›</a:t>
            </a:fld>
            <a:r>
              <a:rPr lang="en-GB"/>
              <a:t> •  • </a:t>
            </a:r>
          </a:p>
        </p:txBody>
      </p:sp>
    </p:spTree>
  </p:cSld>
  <p:clrMapOvr>
    <a:masterClrMapping/>
  </p:clrMapOvr>
  <p:transition>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rgbClr val="000000"/>
              </a:solidFill>
            </a:endParaRPr>
          </a:p>
        </p:txBody>
      </p:sp>
      <p:grpSp>
        <p:nvGrpSpPr>
          <p:cNvPr id="5" name="Group 9"/>
          <p:cNvGrpSpPr>
            <a:grpSpLocks/>
          </p:cNvGrpSpPr>
          <p:nvPr userDrawn="1"/>
        </p:nvGrpSpPr>
        <p:grpSpPr bwMode="auto">
          <a:xfrm>
            <a:off x="7208838" y="300038"/>
            <a:ext cx="836612" cy="638175"/>
            <a:chOff x="3532" y="2185"/>
            <a:chExt cx="527" cy="402"/>
          </a:xfrm>
        </p:grpSpPr>
        <p:sp>
          <p:nvSpPr>
            <p:cNvPr id="6"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a:solidFill>
                  <a:srgbClr val="000000"/>
                </a:solidFill>
                <a:latin typeface="Arial"/>
                <a:ea typeface="+mn-ea"/>
              </a:endParaRPr>
            </a:p>
          </p:txBody>
        </p:sp>
        <p:pic>
          <p:nvPicPr>
            <p:cNvPr id="7" name="Picture 11" descr="bayer-kre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
        <p:nvSpPr>
          <p:cNvPr id="2" name="Title 1"/>
          <p:cNvSpPr>
            <a:spLocks noGrp="1"/>
          </p:cNvSpPr>
          <p:nvPr>
            <p:ph type="ctrTitle"/>
          </p:nvPr>
        </p:nvSpPr>
        <p:spPr bwMode="gray">
          <a:xfrm>
            <a:off x="323530" y="2205039"/>
            <a:ext cx="8496943" cy="1584002"/>
          </a:xfrm>
        </p:spPr>
        <p:txBody>
          <a:bodyPr/>
          <a:lstStyle>
            <a:lvl1pPr>
              <a:defRPr sz="3800" cap="all" baseline="0">
                <a:solidFill>
                  <a:schemeClr val="tx2"/>
                </a:solidFill>
                <a:latin typeface="Arial" pitchFamily="34" charset="0"/>
              </a:defRPr>
            </a:lvl1pPr>
          </a:lstStyle>
          <a:p>
            <a:r>
              <a:rPr lang="en-US" dirty="0"/>
              <a:t>Titelmasterformat durch Klicken bearbeiten</a:t>
            </a:r>
          </a:p>
        </p:txBody>
      </p:sp>
      <p:sp>
        <p:nvSpPr>
          <p:cNvPr id="3" name="Subtitle 2"/>
          <p:cNvSpPr>
            <a:spLocks noGrp="1"/>
          </p:cNvSpPr>
          <p:nvPr>
            <p:ph type="subTitle" idx="1"/>
          </p:nvPr>
        </p:nvSpPr>
        <p:spPr bwMode="gray">
          <a:xfrm>
            <a:off x="323533" y="3861049"/>
            <a:ext cx="8496944" cy="1439615"/>
          </a:xfrm>
        </p:spPr>
        <p:txBody>
          <a:bodyPr/>
          <a:lstStyle>
            <a:lvl1pPr marL="0" indent="0" algn="l">
              <a:spcBef>
                <a:spcPts val="300"/>
              </a:spcBef>
              <a:spcAft>
                <a:spcPts val="0"/>
              </a:spcAft>
              <a:buNone/>
              <a:defRPr sz="2000">
                <a:solidFill>
                  <a:schemeClr val="tx2"/>
                </a:solidFill>
                <a:latin typeface="Arial" pitchFamily="34" charset="0"/>
                <a:cs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Formatvorlage des Untertitelmasters durch Klicken bearbeiten</a:t>
            </a:r>
          </a:p>
        </p:txBody>
      </p:sp>
    </p:spTree>
  </p:cSld>
  <p:clrMapOvr>
    <a:masterClrMapping/>
  </p:clrMapOvr>
  <p:transition>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grpSp>
        <p:nvGrpSpPr>
          <p:cNvPr id="6" name="Gruppieren 9"/>
          <p:cNvGrpSpPr>
            <a:grpSpLocks/>
          </p:cNvGrpSpPr>
          <p:nvPr userDrawn="1"/>
        </p:nvGrpSpPr>
        <p:grpSpPr bwMode="auto">
          <a:xfrm>
            <a:off x="-323850" y="908050"/>
            <a:ext cx="215900" cy="5689600"/>
            <a:chOff x="-540710" y="908650"/>
            <a:chExt cx="432060" cy="5688790"/>
          </a:xfrm>
        </p:grpSpPr>
        <p:cxnSp>
          <p:nvCxnSpPr>
            <p:cNvPr id="7" name="Gerade Verbindung 10"/>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13"/>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4"/>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5"/>
          <p:cNvGrpSpPr>
            <a:grpSpLocks/>
          </p:cNvGrpSpPr>
          <p:nvPr userDrawn="1"/>
        </p:nvGrpSpPr>
        <p:grpSpPr bwMode="auto">
          <a:xfrm>
            <a:off x="323850" y="-315913"/>
            <a:ext cx="8496300" cy="215900"/>
            <a:chOff x="323850" y="-531550"/>
            <a:chExt cx="8496740" cy="432060"/>
          </a:xfrm>
        </p:grpSpPr>
        <p:cxnSp>
          <p:nvCxnSpPr>
            <p:cNvPr id="13"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7"/>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8"/>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9"/>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0"/>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1"/>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2"/>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3"/>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4"/>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5"/>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6"/>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8"/>
          <p:cNvGrpSpPr>
            <a:grpSpLocks/>
          </p:cNvGrpSpPr>
          <p:nvPr userDrawn="1"/>
        </p:nvGrpSpPr>
        <p:grpSpPr bwMode="auto">
          <a:xfrm>
            <a:off x="323850" y="6958013"/>
            <a:ext cx="8496300" cy="215900"/>
            <a:chOff x="323850" y="-531550"/>
            <a:chExt cx="8496740" cy="432060"/>
          </a:xfrm>
        </p:grpSpPr>
        <p:cxnSp>
          <p:nvCxnSpPr>
            <p:cNvPr id="26"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0"/>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1"/>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2"/>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3"/>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4"/>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5"/>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6"/>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7"/>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8"/>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9"/>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41"/>
          <p:cNvGrpSpPr>
            <a:grpSpLocks/>
          </p:cNvGrpSpPr>
          <p:nvPr userDrawn="1"/>
        </p:nvGrpSpPr>
        <p:grpSpPr bwMode="auto">
          <a:xfrm>
            <a:off x="9251950" y="908050"/>
            <a:ext cx="217488" cy="5689600"/>
            <a:chOff x="-540710" y="908650"/>
            <a:chExt cx="432060" cy="5688790"/>
          </a:xfrm>
        </p:grpSpPr>
        <p:cxnSp>
          <p:nvCxnSpPr>
            <p:cNvPr id="39" name="Gerade Verbindung 42"/>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5"/>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6"/>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7"/>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8"/>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9"/>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0"/>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51"/>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52"/>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53"/>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4"/>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rgbClr val="000000"/>
              </a:solidFill>
            </a:endParaRPr>
          </a:p>
        </p:txBody>
      </p:sp>
      <p:sp>
        <p:nvSpPr>
          <p:cNvPr id="68" name="Picture Placeholder 67"/>
          <p:cNvSpPr>
            <a:spLocks noGrp="1"/>
          </p:cNvSpPr>
          <p:nvPr>
            <p:ph type="pic" sz="quarter" idx="12"/>
          </p:nvPr>
        </p:nvSpPr>
        <p:spPr bwMode="gray">
          <a:xfrm>
            <a:off x="323532" y="1123950"/>
            <a:ext cx="8496944" cy="5473402"/>
          </a:xfrm>
          <a:noFill/>
        </p:spPr>
        <p:txBody>
          <a:bodyPr/>
          <a:lstStyle>
            <a:lvl1pPr marL="0" indent="0">
              <a:buNone/>
              <a:defRPr>
                <a:latin typeface="Arial" pitchFamily="34" charset="0"/>
                <a:cs typeface="Arial" pitchFamily="34" charset="0"/>
              </a:defRPr>
            </a:lvl1pPr>
          </a:lstStyle>
          <a:p>
            <a:pPr lvl="0"/>
            <a:endParaRPr lang="en-GB" noProof="0"/>
          </a:p>
        </p:txBody>
      </p:sp>
      <p:sp>
        <p:nvSpPr>
          <p:cNvPr id="2" name="Title 1"/>
          <p:cNvSpPr>
            <a:spLocks noGrp="1"/>
          </p:cNvSpPr>
          <p:nvPr>
            <p:ph type="ctrTitle"/>
          </p:nvPr>
        </p:nvSpPr>
        <p:spPr bwMode="gray">
          <a:xfrm>
            <a:off x="467544" y="2420889"/>
            <a:ext cx="8208912" cy="1368152"/>
          </a:xfrm>
        </p:spPr>
        <p:txBody>
          <a:bodyPr/>
          <a:lstStyle>
            <a:lvl1pPr>
              <a:defRPr sz="4000" cap="all" baseline="0">
                <a:solidFill>
                  <a:schemeClr val="bg1"/>
                </a:solidFill>
                <a:latin typeface="Arial" pitchFamily="34" charset="0"/>
              </a:defRPr>
            </a:lvl1pPr>
          </a:lstStyle>
          <a:p>
            <a:r>
              <a:rPr lang="en-US" dirty="0"/>
              <a:t>Click to edit Master title style</a:t>
            </a:r>
          </a:p>
        </p:txBody>
      </p:sp>
      <p:sp>
        <p:nvSpPr>
          <p:cNvPr id="3" name="Subtitle 2"/>
          <p:cNvSpPr>
            <a:spLocks noGrp="1"/>
          </p:cNvSpPr>
          <p:nvPr>
            <p:ph type="subTitle" idx="1"/>
          </p:nvPr>
        </p:nvSpPr>
        <p:spPr bwMode="gray">
          <a:xfrm>
            <a:off x="467549" y="3861048"/>
            <a:ext cx="8208913" cy="1512168"/>
          </a:xfrm>
        </p:spPr>
        <p:txBody>
          <a:bodyPr/>
          <a:lstStyle>
            <a:lvl1pPr marL="0" indent="0" algn="l">
              <a:spcBef>
                <a:spcPts val="300"/>
              </a:spcBef>
              <a:spcAft>
                <a:spcPts val="0"/>
              </a:spcAft>
              <a:buNone/>
              <a:defRPr sz="2000">
                <a:solidFill>
                  <a:schemeClr val="bg1"/>
                </a:solidFill>
                <a:latin typeface="Arial" pitchFamily="34" charset="0"/>
                <a:cs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Formatvorlage des Untertitelmasters durch Klicken bearbeiten</a:t>
            </a:r>
          </a:p>
        </p:txBody>
      </p:sp>
      <p:sp>
        <p:nvSpPr>
          <p:cNvPr id="58" name="Text Placeholder 10"/>
          <p:cNvSpPr>
            <a:spLocks noGrp="1"/>
          </p:cNvSpPr>
          <p:nvPr>
            <p:ph type="body" sz="quarter" idx="10"/>
          </p:nvPr>
        </p:nvSpPr>
        <p:spPr bwMode="gray">
          <a:xfrm>
            <a:off x="467435" y="6237312"/>
            <a:ext cx="8209140" cy="216024"/>
          </a:xfrm>
        </p:spPr>
        <p:txBody>
          <a:bodyPr tIns="0" anchor="b"/>
          <a:lstStyle>
            <a:lvl1pPr marL="0" indent="0">
              <a:spcBef>
                <a:spcPts val="0"/>
              </a:spcBef>
              <a:spcAft>
                <a:spcPts val="0"/>
              </a:spcAft>
              <a:buFontTx/>
              <a:buNone/>
              <a:defRPr sz="120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Textmasterformate durch Klicken bearbeiten</a:t>
            </a:r>
          </a:p>
        </p:txBody>
      </p:sp>
    </p:spTree>
  </p:cSld>
  <p:clrMapOvr>
    <a:masterClrMapping/>
  </p:clrMapOvr>
  <p:transition>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5" name="Group 9"/>
          <p:cNvGrpSpPr>
            <a:grpSpLocks/>
          </p:cNvGrpSpPr>
          <p:nvPr userDrawn="1"/>
        </p:nvGrpSpPr>
        <p:grpSpPr bwMode="auto">
          <a:xfrm>
            <a:off x="7208838" y="300038"/>
            <a:ext cx="836612" cy="638175"/>
            <a:chOff x="3532" y="2185"/>
            <a:chExt cx="527" cy="402"/>
          </a:xfrm>
        </p:grpSpPr>
        <p:sp>
          <p:nvSpPr>
            <p:cNvPr id="6"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a:solidFill>
                  <a:srgbClr val="000000"/>
                </a:solidFill>
                <a:latin typeface="Arial"/>
                <a:ea typeface="+mn-ea"/>
              </a:endParaRPr>
            </a:p>
          </p:txBody>
        </p:sp>
        <p:pic>
          <p:nvPicPr>
            <p:cNvPr id="7" name="Picture 11" descr="bayer-kre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
        <p:nvSpPr>
          <p:cNvPr id="3" name="Content Placeholder 2"/>
          <p:cNvSpPr>
            <a:spLocks noGrp="1"/>
          </p:cNvSpPr>
          <p:nvPr>
            <p:ph idx="1"/>
          </p:nvPr>
        </p:nvSpPr>
        <p:spPr bwMode="gray">
          <a:xfrm>
            <a:off x="323532" y="1052736"/>
            <a:ext cx="8496944" cy="5328592"/>
          </a:xfrm>
        </p:spPr>
        <p:txBody>
          <a:bodyPr/>
          <a:lstStyle>
            <a:lvl1pPr marL="359991" indent="-359991">
              <a:spcBef>
                <a:spcPts val="1200"/>
              </a:spcBef>
              <a:spcAft>
                <a:spcPts val="0"/>
              </a:spcAft>
              <a:buClr>
                <a:schemeClr val="tx2"/>
              </a:buClr>
              <a:buFont typeface="+mj-lt"/>
              <a:buAutoNum type="arabicPeriod"/>
              <a:defRPr sz="1800">
                <a:latin typeface="Arial" pitchFamily="34" charset="0"/>
                <a:cs typeface="Arial" pitchFamily="34" charset="0"/>
              </a:defRPr>
            </a:lvl1pPr>
            <a:lvl2pPr marL="359991" indent="0">
              <a:spcBef>
                <a:spcPts val="300"/>
              </a:spcBef>
              <a:spcAft>
                <a:spcPts val="1200"/>
              </a:spcAft>
              <a:buClr>
                <a:schemeClr val="bg2"/>
              </a:buClr>
              <a:buFont typeface="+mj-lt"/>
              <a:buNone/>
              <a:defRPr sz="1800">
                <a:solidFill>
                  <a:schemeClr val="tx1"/>
                </a:solidFill>
                <a:latin typeface="Arial" pitchFamily="34" charset="0"/>
                <a:cs typeface="Arial" pitchFamily="34" charset="0"/>
              </a:defRPr>
            </a:lvl2pPr>
            <a:lvl3pPr marL="359991" indent="0">
              <a:spcAft>
                <a:spcPts val="1200"/>
              </a:spcAft>
              <a:buFontTx/>
              <a:buNone/>
              <a:defRPr sz="1800">
                <a:solidFill>
                  <a:schemeClr val="bg2"/>
                </a:solidFill>
                <a:latin typeface="Arial" pitchFamily="34" charset="0"/>
                <a:cs typeface="Arial" pitchFamily="34" charset="0"/>
              </a:defRPr>
            </a:lvl3pPr>
            <a:lvl4pPr marL="359991" indent="0">
              <a:spcAft>
                <a:spcPts val="1200"/>
              </a:spcAft>
              <a:buFontTx/>
              <a:buNone/>
              <a:defRPr sz="1800">
                <a:solidFill>
                  <a:schemeClr val="bg2"/>
                </a:solidFill>
              </a:defRPr>
            </a:lvl4pPr>
            <a:lvl5pPr marL="359991" indent="0">
              <a:spcAft>
                <a:spcPts val="1200"/>
              </a:spcAft>
              <a:buFontTx/>
              <a:buNone/>
              <a:defRPr sz="1800" b="0">
                <a:solidFill>
                  <a:schemeClr val="bg2"/>
                </a:solidFill>
              </a:defRPr>
            </a:lvl5pPr>
            <a:lvl6pPr marL="359991" indent="0">
              <a:spcAft>
                <a:spcPts val="1200"/>
              </a:spcAft>
              <a:buFontTx/>
              <a:buNone/>
              <a:defRPr sz="1800">
                <a:solidFill>
                  <a:schemeClr val="bg2"/>
                </a:solidFill>
              </a:defRPr>
            </a:lvl6pPr>
            <a:lvl7pPr marL="359991" indent="0">
              <a:spcAft>
                <a:spcPts val="1200"/>
              </a:spcAft>
              <a:buFontTx/>
              <a:buNone/>
              <a:defRPr sz="1800">
                <a:solidFill>
                  <a:schemeClr val="bg2"/>
                </a:solidFill>
              </a:defRPr>
            </a:lvl7pPr>
            <a:lvl8pPr marL="359991" indent="0">
              <a:spcAft>
                <a:spcPts val="1200"/>
              </a:spcAft>
              <a:buFontTx/>
              <a:buNone/>
              <a:defRPr sz="1800">
                <a:solidFill>
                  <a:schemeClr val="bg2"/>
                </a:solidFill>
              </a:defRPr>
            </a:lvl8pPr>
            <a:lvl9pPr marL="359991" indent="0">
              <a:spcAft>
                <a:spcPts val="1200"/>
              </a:spcAft>
              <a:buFontTx/>
              <a:buNone/>
              <a:defRPr sz="1800">
                <a:solidFill>
                  <a:schemeClr val="bg2"/>
                </a:solidFill>
              </a:defRPr>
            </a:lvl9pPr>
          </a:lstStyle>
          <a:p>
            <a:pPr lvl="0"/>
            <a:r>
              <a:rPr lang="en-US" dirty="0"/>
              <a:t>Textmasterformate durch Klicken bearbeiten</a:t>
            </a:r>
          </a:p>
          <a:p>
            <a:pPr lvl="1"/>
            <a:r>
              <a:rPr lang="en-US" dirty="0"/>
              <a:t>Zweite Ebene</a:t>
            </a:r>
          </a:p>
          <a:p>
            <a:pPr lvl="2"/>
            <a:r>
              <a:rPr lang="en-US" dirty="0"/>
              <a:t>Dritte Ebene</a:t>
            </a:r>
          </a:p>
        </p:txBody>
      </p:sp>
      <p:sp>
        <p:nvSpPr>
          <p:cNvPr id="4" name="Title 3"/>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
        <p:nvSpPr>
          <p:cNvPr id="8" name="Foliennummernplatzhalter 5"/>
          <p:cNvSpPr>
            <a:spLocks noGrp="1"/>
          </p:cNvSpPr>
          <p:nvPr>
            <p:ph type="sldNum" sz="quarter" idx="10"/>
          </p:nvPr>
        </p:nvSpPr>
        <p:spPr>
          <a:xfrm>
            <a:off x="7521575" y="6597650"/>
            <a:ext cx="1298575" cy="1460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r" fontAlgn="auto">
              <a:spcBef>
                <a:spcPts val="0"/>
              </a:spcBef>
              <a:spcAft>
                <a:spcPts val="0"/>
              </a:spcAft>
              <a:defRPr lang="de-DE" sz="800">
                <a:solidFill>
                  <a:srgbClr val="928580"/>
                </a:solidFill>
                <a:latin typeface="Arial" pitchFamily="34" charset="0"/>
              </a:defRPr>
            </a:lvl1pPr>
          </a:lstStyle>
          <a:p>
            <a:pPr>
              <a:defRPr/>
            </a:pPr>
            <a:fld id="{E2DE57D2-54F8-41A4-B8F9-6AB156A6A321}" type="slidenum">
              <a:rPr lang="en-US"/>
              <a:pPr>
                <a:defRPr/>
              </a:pPr>
              <a:t>‹#›</a:t>
            </a:fld>
            <a:endParaRPr lang="en-US"/>
          </a:p>
        </p:txBody>
      </p:sp>
    </p:spTree>
  </p:cSld>
  <p:clrMapOvr>
    <a:masterClrMapping/>
  </p:clrMapOvr>
  <p:transition>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grpSp>
        <p:nvGrpSpPr>
          <p:cNvPr id="3" name="Gruppieren 4"/>
          <p:cNvGrpSpPr>
            <a:grpSpLocks/>
          </p:cNvGrpSpPr>
          <p:nvPr userDrawn="1"/>
        </p:nvGrpSpPr>
        <p:grpSpPr bwMode="auto">
          <a:xfrm>
            <a:off x="-325438" y="908050"/>
            <a:ext cx="217488" cy="5689600"/>
            <a:chOff x="-540710" y="908650"/>
            <a:chExt cx="432060" cy="5688790"/>
          </a:xfrm>
        </p:grpSpPr>
        <p:cxnSp>
          <p:nvCxnSpPr>
            <p:cNvPr id="4" name="Gerade Verbindung 5"/>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9"/>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1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11"/>
          <p:cNvGrpSpPr>
            <a:grpSpLocks/>
          </p:cNvGrpSpPr>
          <p:nvPr userDrawn="1"/>
        </p:nvGrpSpPr>
        <p:grpSpPr bwMode="auto">
          <a:xfrm>
            <a:off x="323850" y="-315913"/>
            <a:ext cx="8496300" cy="215900"/>
            <a:chOff x="323850" y="-531550"/>
            <a:chExt cx="8496740" cy="432060"/>
          </a:xfrm>
        </p:grpSpPr>
        <p:cxnSp>
          <p:nvCxnSpPr>
            <p:cNvPr id="10"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5"/>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6"/>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7"/>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8"/>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9"/>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0"/>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1"/>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2"/>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uppieren 24"/>
          <p:cNvGrpSpPr>
            <a:grpSpLocks/>
          </p:cNvGrpSpPr>
          <p:nvPr userDrawn="1"/>
        </p:nvGrpSpPr>
        <p:grpSpPr bwMode="auto">
          <a:xfrm>
            <a:off x="323850" y="6958013"/>
            <a:ext cx="8496300" cy="215900"/>
            <a:chOff x="323850" y="-531550"/>
            <a:chExt cx="8496740" cy="432060"/>
          </a:xfrm>
        </p:grpSpPr>
        <p:cxnSp>
          <p:nvCxnSpPr>
            <p:cNvPr id="23"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6"/>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7"/>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8"/>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9"/>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0"/>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1"/>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2"/>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3"/>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4"/>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5"/>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uppieren 37"/>
          <p:cNvGrpSpPr>
            <a:grpSpLocks/>
          </p:cNvGrpSpPr>
          <p:nvPr userDrawn="1"/>
        </p:nvGrpSpPr>
        <p:grpSpPr bwMode="auto">
          <a:xfrm>
            <a:off x="9251950" y="908050"/>
            <a:ext cx="217488" cy="5689600"/>
            <a:chOff x="-540710" y="908650"/>
            <a:chExt cx="432060" cy="5688790"/>
          </a:xfrm>
        </p:grpSpPr>
        <p:cxnSp>
          <p:nvCxnSpPr>
            <p:cNvPr id="36" name="Gerade Verbindung 3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41"/>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2"/>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3"/>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4"/>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5"/>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6"/>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7"/>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8"/>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9"/>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5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Rechteck 2"/>
          <p:cNvSpPr/>
          <p:nvPr userDrawn="1"/>
        </p:nvSpPr>
        <p:spPr bwMode="gray">
          <a:xfrm>
            <a:off x="0" y="0"/>
            <a:ext cx="9144000" cy="2133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solidFill>
                <a:srgbClr val="000000"/>
              </a:solidFill>
            </a:endParaRPr>
          </a:p>
        </p:txBody>
      </p:sp>
      <p:sp>
        <p:nvSpPr>
          <p:cNvPr id="2" name="Titel 1"/>
          <p:cNvSpPr>
            <a:spLocks noGrp="1"/>
          </p:cNvSpPr>
          <p:nvPr>
            <p:ph type="title"/>
          </p:nvPr>
        </p:nvSpPr>
        <p:spPr bwMode="gray">
          <a:xfrm>
            <a:off x="0" y="2205039"/>
            <a:ext cx="9144000" cy="2447924"/>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324000" rIns="324000" spcCol="0" rtlCol="0" fromWordArt="0" anchor="ctr" forceAA="0">
            <a:noAutofit/>
          </a:bodyPr>
          <a:lstStyle>
            <a:lvl1pPr>
              <a:defRPr lang="de-DE" sz="3000" kern="1200" dirty="0">
                <a:solidFill>
                  <a:schemeClr val="bg1"/>
                </a:solidFill>
                <a:latin typeface="Arial" pitchFamily="34" charset="0"/>
                <a:ea typeface="+mn-ea"/>
                <a:cs typeface="+mn-cs"/>
              </a:defRPr>
            </a:lvl1pPr>
          </a:lstStyle>
          <a:p>
            <a:pPr lvl="0"/>
            <a:r>
              <a:rPr lang="en-US" dirty="0"/>
              <a:t>Titelmasterformat durch Klicken bearbeiten</a:t>
            </a:r>
          </a:p>
        </p:txBody>
      </p:sp>
    </p:spTree>
  </p:cSld>
  <p:clrMapOvr>
    <a:masterClrMapping/>
  </p:clrMapOvr>
  <p:transition>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3" name="Rechteck 63"/>
          <p:cNvSpPr/>
          <p:nvPr userDrawn="1"/>
        </p:nvSpPr>
        <p:spPr bwMode="gray">
          <a:xfrm>
            <a:off x="0" y="2636838"/>
            <a:ext cx="9144000" cy="71437"/>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solidFill>
                <a:srgbClr val="000000"/>
              </a:solidFill>
            </a:endParaRPr>
          </a:p>
        </p:txBody>
      </p:sp>
      <p:grpSp>
        <p:nvGrpSpPr>
          <p:cNvPr id="4" name="Gruppieren 4"/>
          <p:cNvGrpSpPr>
            <a:grpSpLocks/>
          </p:cNvGrpSpPr>
          <p:nvPr userDrawn="1"/>
        </p:nvGrpSpPr>
        <p:grpSpPr bwMode="auto">
          <a:xfrm>
            <a:off x="-325438" y="908050"/>
            <a:ext cx="217488" cy="5689600"/>
            <a:chOff x="-540710" y="908650"/>
            <a:chExt cx="432060" cy="5688790"/>
          </a:xfrm>
        </p:grpSpPr>
        <p:cxnSp>
          <p:nvCxnSpPr>
            <p:cNvPr id="5" name="Gerade Verbindung 5"/>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9"/>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1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uppieren 11"/>
          <p:cNvGrpSpPr>
            <a:grpSpLocks/>
          </p:cNvGrpSpPr>
          <p:nvPr userDrawn="1"/>
        </p:nvGrpSpPr>
        <p:grpSpPr bwMode="auto">
          <a:xfrm>
            <a:off x="323850" y="-315913"/>
            <a:ext cx="8496300" cy="215900"/>
            <a:chOff x="323850" y="-531550"/>
            <a:chExt cx="8496740" cy="432060"/>
          </a:xfrm>
        </p:grpSpPr>
        <p:cxnSp>
          <p:nvCxnSpPr>
            <p:cNvPr id="12"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5"/>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6"/>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7"/>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8"/>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9"/>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0"/>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1"/>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2"/>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uppieren 24"/>
          <p:cNvGrpSpPr>
            <a:grpSpLocks/>
          </p:cNvGrpSpPr>
          <p:nvPr userDrawn="1"/>
        </p:nvGrpSpPr>
        <p:grpSpPr bwMode="auto">
          <a:xfrm>
            <a:off x="323850" y="6958013"/>
            <a:ext cx="8496300" cy="215900"/>
            <a:chOff x="323850" y="-531550"/>
            <a:chExt cx="8496740" cy="432060"/>
          </a:xfrm>
        </p:grpSpPr>
        <p:cxnSp>
          <p:nvCxnSpPr>
            <p:cNvPr id="25"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6"/>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7"/>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8"/>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9"/>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30"/>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1"/>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2"/>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3"/>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4"/>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5"/>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uppieren 37"/>
          <p:cNvGrpSpPr>
            <a:grpSpLocks/>
          </p:cNvGrpSpPr>
          <p:nvPr userDrawn="1"/>
        </p:nvGrpSpPr>
        <p:grpSpPr bwMode="auto">
          <a:xfrm>
            <a:off x="9251950" y="908050"/>
            <a:ext cx="217488" cy="5689600"/>
            <a:chOff x="-540710" y="908650"/>
            <a:chExt cx="432060" cy="5688790"/>
          </a:xfrm>
        </p:grpSpPr>
        <p:cxnSp>
          <p:nvCxnSpPr>
            <p:cNvPr id="38" name="Gerade Verbindung 3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1"/>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2"/>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3"/>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4"/>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5"/>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6"/>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7"/>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8"/>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9"/>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50"/>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Rechteck 66"/>
          <p:cNvSpPr/>
          <p:nvPr userDrawn="1"/>
        </p:nvSpPr>
        <p:spPr bwMode="gray">
          <a:xfrm>
            <a:off x="0" y="4149725"/>
            <a:ext cx="9144000" cy="7143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solidFill>
                <a:srgbClr val="000000"/>
              </a:solidFill>
            </a:endParaRPr>
          </a:p>
        </p:txBody>
      </p:sp>
      <p:sp>
        <p:nvSpPr>
          <p:cNvPr id="52" name="Rechteck 54"/>
          <p:cNvSpPr/>
          <p:nvPr userDrawn="1"/>
        </p:nvSpPr>
        <p:spPr bwMode="gray">
          <a:xfrm>
            <a:off x="0" y="0"/>
            <a:ext cx="9144000" cy="26368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600">
              <a:solidFill>
                <a:srgbClr val="000000"/>
              </a:solidFill>
            </a:endParaRPr>
          </a:p>
        </p:txBody>
      </p:sp>
      <p:sp>
        <p:nvSpPr>
          <p:cNvPr id="8" name="Title 1"/>
          <p:cNvSpPr>
            <a:spLocks noGrp="1"/>
          </p:cNvSpPr>
          <p:nvPr>
            <p:ph type="title"/>
          </p:nvPr>
        </p:nvSpPr>
        <p:spPr bwMode="gray">
          <a:xfrm>
            <a:off x="0" y="2708921"/>
            <a:ext cx="9144000" cy="1440160"/>
          </a:xfrm>
        </p:spPr>
        <p:txBody>
          <a:bodyPr lIns="324000" rIns="324000" anchor="ctr"/>
          <a:lstStyle>
            <a:lvl1pPr>
              <a:defRPr sz="3000">
                <a:solidFill>
                  <a:schemeClr val="tx1"/>
                </a:solidFill>
                <a:latin typeface="Arial" pitchFamily="34" charset="0"/>
              </a:defRPr>
            </a:lvl1pPr>
          </a:lstStyle>
          <a:p>
            <a:pPr lvl="0"/>
            <a:r>
              <a:rPr lang="en-US" dirty="0"/>
              <a:t>Titelmasterformat durch Klicken bearbeiten</a:t>
            </a:r>
          </a:p>
        </p:txBody>
      </p:sp>
    </p:spTree>
  </p:cSld>
  <p:clrMapOvr>
    <a:masterClrMapping/>
  </p:clrMapOvr>
  <p:transition>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7208838" y="300038"/>
            <a:ext cx="836612" cy="638175"/>
            <a:chOff x="3532" y="2185"/>
            <a:chExt cx="527" cy="402"/>
          </a:xfrm>
        </p:grpSpPr>
        <p:sp>
          <p:nvSpPr>
            <p:cNvPr id="7"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a:solidFill>
                  <a:srgbClr val="000000"/>
                </a:solidFill>
                <a:latin typeface="Arial"/>
                <a:ea typeface="+mn-ea"/>
              </a:endParaRPr>
            </a:p>
          </p:txBody>
        </p:sp>
        <p:pic>
          <p:nvPicPr>
            <p:cNvPr id="8" name="Picture 11" descr="bayer-kre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
        <p:nvSpPr>
          <p:cNvPr id="5" name="Textplatzhalter 6"/>
          <p:cNvSpPr>
            <a:spLocks noGrp="1"/>
          </p:cNvSpPr>
          <p:nvPr>
            <p:ph type="body" sz="quarter" idx="12"/>
          </p:nvPr>
        </p:nvSpPr>
        <p:spPr bwMode="gray">
          <a:xfrm>
            <a:off x="323855" y="6453188"/>
            <a:ext cx="8496300" cy="144462"/>
          </a:xfrm>
        </p:spPr>
        <p:txBody>
          <a:bodyPr tIns="0" bIns="36000" anchor="b"/>
          <a:lstStyle>
            <a:lvl1pPr marL="0" marR="0" indent="0" algn="l" defTabSz="914378" rtl="0" eaLnBrk="1" fontAlgn="auto" latinLnBrk="0" hangingPunct="1">
              <a:lnSpc>
                <a:spcPct val="100000"/>
              </a:lnSpc>
              <a:spcBef>
                <a:spcPts val="0"/>
              </a:spcBef>
              <a:spcAft>
                <a:spcPts val="0"/>
              </a:spcAft>
              <a:buClrTx/>
              <a:buSzTx/>
              <a:buFont typeface="Arial" pitchFamily="34" charset="0"/>
              <a:buNone/>
              <a:tabLst/>
              <a:defRPr sz="800">
                <a:solidFill>
                  <a:schemeClr val="bg2"/>
                </a:solidFill>
                <a:latin typeface="Arial" pitchFamily="34" charset="0"/>
                <a:cs typeface="Arial" pitchFamily="34" charset="0"/>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Textmasterformate durch Klicken bearbeiten</a:t>
            </a:r>
          </a:p>
        </p:txBody>
      </p:sp>
      <p:sp>
        <p:nvSpPr>
          <p:cNvPr id="6" name="Title 5"/>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dt" sz="half" idx="10"/>
          </p:nvPr>
        </p:nvSpPr>
        <p:spPr>
          <a:ln/>
        </p:spPr>
        <p:txBody>
          <a:bodyPr/>
          <a:lstStyle>
            <a:lvl1pPr>
              <a:defRPr/>
            </a:lvl1pPr>
          </a:lstStyle>
          <a:p>
            <a:pPr>
              <a:defRPr/>
            </a:pPr>
            <a:fld id="{C8BA8BAB-82A4-440B-B40B-868D6B91581A}" type="datetime1">
              <a:rPr lang="en-GB"/>
              <a:pPr>
                <a:defRPr/>
              </a:pPr>
              <a:t>22/11/2017</a:t>
            </a:fld>
            <a:endParaRPr lang="en-GB" dirty="0"/>
          </a:p>
        </p:txBody>
      </p:sp>
      <p:sp>
        <p:nvSpPr>
          <p:cNvPr id="3"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4" name="Rectangle 24"/>
          <p:cNvSpPr>
            <a:spLocks noGrp="1" noChangeArrowheads="1"/>
          </p:cNvSpPr>
          <p:nvPr>
            <p:ph type="sldNum" sz="quarter" idx="12"/>
          </p:nvPr>
        </p:nvSpPr>
        <p:spPr>
          <a:ln/>
        </p:spPr>
        <p:txBody>
          <a:bodyPr/>
          <a:lstStyle>
            <a:lvl1pPr>
              <a:defRPr/>
            </a:lvl1pPr>
          </a:lstStyle>
          <a:p>
            <a:pPr>
              <a:defRPr/>
            </a:pPr>
            <a:fld id="{2A381D73-DB5B-498A-BDF5-0A0F758808DE}" type="slidenum">
              <a:rPr lang="en-GB"/>
              <a:pPr>
                <a:defRPr/>
              </a:pPr>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6" name="Textplatzhalter 6"/>
          <p:cNvSpPr>
            <a:spLocks noGrp="1"/>
          </p:cNvSpPr>
          <p:nvPr>
            <p:ph type="body" sz="quarter" idx="12"/>
          </p:nvPr>
        </p:nvSpPr>
        <p:spPr bwMode="gray">
          <a:xfrm>
            <a:off x="323855"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Textmasterformate durch Klicken bearbeiten</a:t>
            </a:r>
          </a:p>
        </p:txBody>
      </p:sp>
      <p:sp>
        <p:nvSpPr>
          <p:cNvPr id="4" name="Title 3"/>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Tree>
  </p:cSld>
  <p:clrMapOvr>
    <a:masterClrMapping/>
  </p:clrMapOvr>
  <p:transition>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lvl1pPr>
              <a:defRPr>
                <a:latin typeface="Arial" pitchFamily="34" charset="0"/>
              </a:defRPr>
            </a:lvl1pPr>
          </a:lstStyle>
          <a:p>
            <a:r>
              <a:rPr lang="en-US" noProof="0" dirty="0"/>
              <a:t>Titelmasterformat durch Klicken bearbeiten</a:t>
            </a:r>
            <a:endParaRPr lang="en-GB" dirty="0"/>
          </a:p>
        </p:txBody>
      </p:sp>
      <p:sp>
        <p:nvSpPr>
          <p:cNvPr id="8" name="Textplatzhalter 6"/>
          <p:cNvSpPr>
            <a:spLocks noGrp="1"/>
          </p:cNvSpPr>
          <p:nvPr>
            <p:ph type="body" sz="quarter" idx="12"/>
          </p:nvPr>
        </p:nvSpPr>
        <p:spPr bwMode="gray">
          <a:xfrm>
            <a:off x="323855"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Textmasterformate durch Klicken bearbeiten</a:t>
            </a:r>
          </a:p>
        </p:txBody>
      </p:sp>
      <p:sp>
        <p:nvSpPr>
          <p:cNvPr id="13" name="Content Placeholder 4"/>
          <p:cNvSpPr>
            <a:spLocks noGrp="1"/>
          </p:cNvSpPr>
          <p:nvPr>
            <p:ph sz="quarter" idx="13"/>
          </p:nvPr>
        </p:nvSpPr>
        <p:spPr>
          <a:xfrm>
            <a:off x="323532" y="1052736"/>
            <a:ext cx="417703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14" name="Content Placeholder 4"/>
          <p:cNvSpPr>
            <a:spLocks noGrp="1"/>
          </p:cNvSpPr>
          <p:nvPr>
            <p:ph sz="quarter" idx="14"/>
          </p:nvPr>
        </p:nvSpPr>
        <p:spPr>
          <a:xfrm>
            <a:off x="4644015" y="1052736"/>
            <a:ext cx="417703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Tree>
  </p:cSld>
  <p:clrMapOvr>
    <a:masterClrMapping/>
  </p:clrMapOvr>
  <p:transition>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
        <p:nvSpPr>
          <p:cNvPr id="10" name="Textplatzhalter 6"/>
          <p:cNvSpPr>
            <a:spLocks noGrp="1"/>
          </p:cNvSpPr>
          <p:nvPr>
            <p:ph type="body" sz="quarter" idx="12"/>
          </p:nvPr>
        </p:nvSpPr>
        <p:spPr bwMode="gray">
          <a:xfrm>
            <a:off x="323855" y="6453188"/>
            <a:ext cx="8496300" cy="144462"/>
          </a:xfrm>
        </p:spPr>
        <p:txBody>
          <a:bodyPr tIns="0" bIns="36000" anchor="b"/>
          <a:lstStyle>
            <a:lvl1pPr marL="0" indent="0">
              <a:spcBef>
                <a:spcPts val="0"/>
              </a:spcBef>
              <a:spcAft>
                <a:spcPts val="0"/>
              </a:spcAft>
              <a:buFont typeface="Arial" pitchFamily="34" charset="0"/>
              <a:buNone/>
              <a:defRPr sz="800" baseline="0">
                <a:solidFill>
                  <a:schemeClr val="bg2"/>
                </a:solidFill>
                <a:latin typeface="Arial" pitchFamily="34" charset="0"/>
                <a:cs typeface="Arial" pitchFamily="34" charset="0"/>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Textmasterformate durch Klicken bearbeiten</a:t>
            </a:r>
          </a:p>
        </p:txBody>
      </p:sp>
      <p:sp>
        <p:nvSpPr>
          <p:cNvPr id="13" name="Content Placeholder 4"/>
          <p:cNvSpPr>
            <a:spLocks noGrp="1"/>
          </p:cNvSpPr>
          <p:nvPr>
            <p:ph sz="quarter" idx="13"/>
          </p:nvPr>
        </p:nvSpPr>
        <p:spPr>
          <a:xfrm>
            <a:off x="323529" y="1052736"/>
            <a:ext cx="273558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14" name="Content Placeholder 4"/>
          <p:cNvSpPr>
            <a:spLocks noGrp="1"/>
          </p:cNvSpPr>
          <p:nvPr>
            <p:ph sz="quarter" idx="14"/>
          </p:nvPr>
        </p:nvSpPr>
        <p:spPr>
          <a:xfrm>
            <a:off x="3203812" y="1052670"/>
            <a:ext cx="273558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15" name="Content Placeholder 4"/>
          <p:cNvSpPr>
            <a:spLocks noGrp="1"/>
          </p:cNvSpPr>
          <p:nvPr>
            <p:ph sz="quarter" idx="15"/>
          </p:nvPr>
        </p:nvSpPr>
        <p:spPr>
          <a:xfrm>
            <a:off x="6084212" y="1052604"/>
            <a:ext cx="2735585" cy="532859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pitchFamily="34" charset="0"/>
                <a:cs typeface="Arial" pitchFamily="34" charset="0"/>
              </a:defRPr>
            </a:lvl6pPr>
            <a:lvl7pPr>
              <a:defRPr>
                <a:latin typeface="Arial" pitchFamily="34" charset="0"/>
                <a:cs typeface="Arial" pitchFamily="34" charset="0"/>
              </a:defRPr>
            </a:lvl7pPr>
            <a:lvl8pPr>
              <a:defRPr>
                <a:latin typeface="Arial" pitchFamily="34" charset="0"/>
                <a:cs typeface="Arial" pitchFamily="34" charset="0"/>
              </a:defRPr>
            </a:lvl8pPr>
            <a:lvl9pPr>
              <a:defRPr>
                <a:latin typeface="Arial" pitchFamily="34" charset="0"/>
                <a:cs typeface="Arial" pitchFamily="34" charset="0"/>
              </a:defRPr>
            </a:lvl9pPr>
          </a:lstStyle>
          <a:p>
            <a:pPr lvl="0"/>
            <a:r>
              <a:rPr lang="en-US" dirty="0"/>
              <a:t>Textmasterformate durch Klicken bearbeiten</a:t>
            </a:r>
          </a:p>
          <a:p>
            <a:pPr lvl="1"/>
            <a:r>
              <a:rPr lang="en-US" dirty="0"/>
              <a:t>Zweite Ebene</a:t>
            </a:r>
          </a:p>
          <a:p>
            <a:pPr lvl="2"/>
            <a:r>
              <a:rPr lang="en-US" dirty="0"/>
              <a:t>Dritte Ebene</a:t>
            </a:r>
          </a:p>
          <a:p>
            <a:pPr lvl="3"/>
            <a:r>
              <a:rPr lang="en-US" dirty="0"/>
              <a:t>Vierte Ebene</a:t>
            </a:r>
          </a:p>
          <a:p>
            <a:pPr lvl="4"/>
            <a:r>
              <a:rPr lang="en-US" dirty="0"/>
              <a:t>Fünfte Ebene</a:t>
            </a:r>
          </a:p>
        </p:txBody>
      </p:sp>
    </p:spTree>
  </p:cSld>
  <p:clrMapOvr>
    <a:masterClrMapping/>
  </p:clrMapOvr>
  <p:transition>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rgbClr val="000000"/>
              </a:solidFill>
            </a:endParaRPr>
          </a:p>
        </p:txBody>
      </p:sp>
      <p:grpSp>
        <p:nvGrpSpPr>
          <p:cNvPr id="4" name="Gruppieren 5"/>
          <p:cNvGrpSpPr>
            <a:grpSpLocks/>
          </p:cNvGrpSpPr>
          <p:nvPr/>
        </p:nvGrpSpPr>
        <p:grpSpPr bwMode="auto">
          <a:xfrm>
            <a:off x="-325438" y="908050"/>
            <a:ext cx="217488" cy="5689600"/>
            <a:chOff x="-540710" y="908650"/>
            <a:chExt cx="432060" cy="5688790"/>
          </a:xfrm>
        </p:grpSpPr>
        <p:cxnSp>
          <p:nvCxnSpPr>
            <p:cNvPr id="5"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61"/>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62"/>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6"/>
          <p:cNvGrpSpPr>
            <a:grpSpLocks/>
          </p:cNvGrpSpPr>
          <p:nvPr/>
        </p:nvGrpSpPr>
        <p:grpSpPr bwMode="auto">
          <a:xfrm>
            <a:off x="323850" y="-315913"/>
            <a:ext cx="8496300" cy="215900"/>
            <a:chOff x="323850" y="-531550"/>
            <a:chExt cx="8496740" cy="432060"/>
          </a:xfrm>
        </p:grpSpPr>
        <p:cxnSp>
          <p:nvCxnSpPr>
            <p:cNvPr id="11"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47"/>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48"/>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49"/>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50"/>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51"/>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52"/>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53"/>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54"/>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55"/>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56"/>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pieren 7"/>
          <p:cNvGrpSpPr>
            <a:grpSpLocks/>
          </p:cNvGrpSpPr>
          <p:nvPr/>
        </p:nvGrpSpPr>
        <p:grpSpPr bwMode="auto">
          <a:xfrm>
            <a:off x="323850" y="6958013"/>
            <a:ext cx="8496300" cy="215900"/>
            <a:chOff x="323850" y="-531550"/>
            <a:chExt cx="8496740" cy="432060"/>
          </a:xfrm>
        </p:grpSpPr>
        <p:cxnSp>
          <p:nvCxnSpPr>
            <p:cNvPr id="24"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5"/>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8"/>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9"/>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0"/>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1"/>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2"/>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3"/>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44"/>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ieren 8"/>
          <p:cNvGrpSpPr>
            <a:grpSpLocks/>
          </p:cNvGrpSpPr>
          <p:nvPr/>
        </p:nvGrpSpPr>
        <p:grpSpPr bwMode="auto">
          <a:xfrm>
            <a:off x="9251950" y="908050"/>
            <a:ext cx="217488" cy="5689600"/>
            <a:chOff x="-540710" y="908650"/>
            <a:chExt cx="432060" cy="5688790"/>
          </a:xfrm>
        </p:grpSpPr>
        <p:cxnSp>
          <p:nvCxnSpPr>
            <p:cNvPr id="37" name="Gerade Verbindung 21"/>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4"/>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5"/>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7"/>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8"/>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9"/>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30"/>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31"/>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32"/>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33"/>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bwMode="gray">
          <a:xfrm>
            <a:off x="323532" y="1124682"/>
            <a:ext cx="8496944" cy="2664683"/>
          </a:xfrm>
        </p:spPr>
        <p:txBody>
          <a:bodyPr/>
          <a:lstStyle>
            <a:lvl1pPr>
              <a:defRPr sz="3800" cap="all" baseline="0">
                <a:solidFill>
                  <a:schemeClr val="tx2"/>
                </a:solidFill>
                <a:latin typeface="Arial" pitchFamily="34" charset="0"/>
              </a:defRPr>
            </a:lvl1pPr>
          </a:lstStyle>
          <a:p>
            <a:r>
              <a:rPr lang="en-US" dirty="0"/>
              <a:t>Titelmasterformat durch Klicken bearbeiten</a:t>
            </a:r>
            <a:endParaRPr lang="en-GB" dirty="0"/>
          </a:p>
        </p:txBody>
      </p:sp>
    </p:spTree>
  </p:cSld>
  <p:clrMapOvr>
    <a:masterClrMapping/>
  </p:clrMapOvr>
  <p:transition>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3"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rgbClr val="000000"/>
              </a:solidFill>
            </a:endParaRPr>
          </a:p>
        </p:txBody>
      </p:sp>
      <p:grpSp>
        <p:nvGrpSpPr>
          <p:cNvPr id="4" name="Gruppieren 3"/>
          <p:cNvGrpSpPr>
            <a:grpSpLocks/>
          </p:cNvGrpSpPr>
          <p:nvPr userDrawn="1"/>
        </p:nvGrpSpPr>
        <p:grpSpPr bwMode="auto">
          <a:xfrm>
            <a:off x="-325438" y="-315913"/>
            <a:ext cx="9794876" cy="7489826"/>
            <a:chOff x="-324680" y="-315520"/>
            <a:chExt cx="9793360" cy="7489040"/>
          </a:xfrm>
        </p:grpSpPr>
        <p:grpSp>
          <p:nvGrpSpPr>
            <p:cNvPr id="5" name="Gruppieren 5"/>
            <p:cNvGrpSpPr>
              <a:grpSpLocks/>
            </p:cNvGrpSpPr>
            <p:nvPr/>
          </p:nvGrpSpPr>
          <p:grpSpPr bwMode="auto">
            <a:xfrm>
              <a:off x="-324680" y="908650"/>
              <a:ext cx="216030" cy="5688790"/>
              <a:chOff x="-540710" y="908650"/>
              <a:chExt cx="432060" cy="5688790"/>
            </a:xfrm>
          </p:grpSpPr>
          <p:cxnSp>
            <p:nvCxnSpPr>
              <p:cNvPr id="46" name="Gerade Verbindung 58"/>
              <p:cNvCxnSpPr/>
              <p:nvPr userDrawn="1"/>
            </p:nvCxnSpPr>
            <p:spPr bwMode="gray">
              <a:xfrm>
                <a:off x="-540710"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9"/>
              <p:cNvCxnSpPr/>
              <p:nvPr userDrawn="1"/>
            </p:nvCxnSpPr>
            <p:spPr bwMode="gray">
              <a:xfrm>
                <a:off x="-540710"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60"/>
              <p:cNvCxnSpPr/>
              <p:nvPr userDrawn="1"/>
            </p:nvCxnSpPr>
            <p:spPr bwMode="gray">
              <a:xfrm>
                <a:off x="-540710"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61"/>
              <p:cNvCxnSpPr/>
              <p:nvPr userDrawn="1"/>
            </p:nvCxnSpPr>
            <p:spPr bwMode="gray">
              <a:xfrm>
                <a:off x="-540710"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2"/>
              <p:cNvCxnSpPr/>
              <p:nvPr userDrawn="1"/>
            </p:nvCxnSpPr>
            <p:spPr bwMode="gray">
              <a:xfrm>
                <a:off x="-540710"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ieren 6"/>
            <p:cNvGrpSpPr>
              <a:grpSpLocks/>
            </p:cNvGrpSpPr>
            <p:nvPr/>
          </p:nvGrpSpPr>
          <p:grpSpPr bwMode="auto">
            <a:xfrm>
              <a:off x="323850" y="-315520"/>
              <a:ext cx="8496740" cy="216030"/>
              <a:chOff x="323850" y="-531550"/>
              <a:chExt cx="8496740" cy="432060"/>
            </a:xfrm>
          </p:grpSpPr>
          <p:cxnSp>
            <p:nvCxnSpPr>
              <p:cNvPr id="34" name="Gerade Verbindung 46"/>
              <p:cNvCxnSpPr/>
              <p:nvPr userDrawn="1"/>
            </p:nvCxnSpPr>
            <p:spPr bwMode="gray">
              <a:xfrm rot="5400000">
                <a:off x="10863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7"/>
              <p:cNvCxnSpPr/>
              <p:nvPr userDrawn="1"/>
            </p:nvCxnSpPr>
            <p:spPr bwMode="gray">
              <a:xfrm rot="5400000">
                <a:off x="140383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48"/>
              <p:cNvCxnSpPr/>
              <p:nvPr userDrawn="1"/>
            </p:nvCxnSpPr>
            <p:spPr bwMode="gray">
              <a:xfrm rot="5400000">
                <a:off x="154827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49"/>
              <p:cNvCxnSpPr/>
              <p:nvPr userDrawn="1"/>
            </p:nvCxnSpPr>
            <p:spPr bwMode="gray">
              <a:xfrm rot="5400000">
                <a:off x="284505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50"/>
              <p:cNvCxnSpPr/>
              <p:nvPr userDrawn="1"/>
            </p:nvCxnSpPr>
            <p:spPr bwMode="gray">
              <a:xfrm rot="5400000">
                <a:off x="298791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51"/>
              <p:cNvCxnSpPr/>
              <p:nvPr userDrawn="1"/>
            </p:nvCxnSpPr>
            <p:spPr bwMode="gray">
              <a:xfrm rot="5400000">
                <a:off x="4284698"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52"/>
              <p:cNvCxnSpPr/>
              <p:nvPr userDrawn="1"/>
            </p:nvCxnSpPr>
            <p:spPr bwMode="gray">
              <a:xfrm rot="5400000">
                <a:off x="44291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53"/>
              <p:cNvCxnSpPr/>
              <p:nvPr userDrawn="1"/>
            </p:nvCxnSpPr>
            <p:spPr bwMode="gray">
              <a:xfrm rot="5400000">
                <a:off x="57243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54"/>
              <p:cNvCxnSpPr/>
              <p:nvPr userDrawn="1"/>
            </p:nvCxnSpPr>
            <p:spPr bwMode="gray">
              <a:xfrm rot="5400000">
                <a:off x="586877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55"/>
              <p:cNvCxnSpPr/>
              <p:nvPr userDrawn="1"/>
            </p:nvCxnSpPr>
            <p:spPr bwMode="gray">
              <a:xfrm rot="5400000">
                <a:off x="716556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56"/>
              <p:cNvCxnSpPr/>
              <p:nvPr userDrawn="1"/>
            </p:nvCxnSpPr>
            <p:spPr bwMode="gray">
              <a:xfrm rot="5400000">
                <a:off x="730841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57"/>
              <p:cNvCxnSpPr/>
              <p:nvPr userDrawn="1"/>
            </p:nvCxnSpPr>
            <p:spPr bwMode="gray">
              <a:xfrm rot="5400000">
                <a:off x="860520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7"/>
            <p:cNvGrpSpPr>
              <a:grpSpLocks/>
            </p:cNvGrpSpPr>
            <p:nvPr/>
          </p:nvGrpSpPr>
          <p:grpSpPr bwMode="auto">
            <a:xfrm>
              <a:off x="323410" y="6957490"/>
              <a:ext cx="8496740" cy="216030"/>
              <a:chOff x="323850" y="-531550"/>
              <a:chExt cx="8496740" cy="432060"/>
            </a:xfrm>
          </p:grpSpPr>
          <p:cxnSp>
            <p:nvCxnSpPr>
              <p:cNvPr id="22" name="Gerade Verbindung 34"/>
              <p:cNvCxnSpPr/>
              <p:nvPr userDrawn="1"/>
            </p:nvCxnSpPr>
            <p:spPr bwMode="gray">
              <a:xfrm rot="5400000">
                <a:off x="1074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5"/>
              <p:cNvCxnSpPr/>
              <p:nvPr userDrawn="1"/>
            </p:nvCxnSpPr>
            <p:spPr bwMode="gray">
              <a:xfrm rot="5400000">
                <a:off x="14026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6"/>
              <p:cNvCxnSpPr/>
              <p:nvPr userDrawn="1"/>
            </p:nvCxnSpPr>
            <p:spPr bwMode="gray">
              <a:xfrm rot="5400000">
                <a:off x="154712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7"/>
              <p:cNvCxnSpPr/>
              <p:nvPr userDrawn="1"/>
            </p:nvCxnSpPr>
            <p:spPr bwMode="gray">
              <a:xfrm rot="5400000">
                <a:off x="2843911"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8"/>
              <p:cNvCxnSpPr/>
              <p:nvPr userDrawn="1"/>
            </p:nvCxnSpPr>
            <p:spPr bwMode="gray">
              <a:xfrm rot="5400000">
                <a:off x="298676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9"/>
              <p:cNvCxnSpPr/>
              <p:nvPr userDrawn="1"/>
            </p:nvCxnSpPr>
            <p:spPr bwMode="gray">
              <a:xfrm rot="5400000">
                <a:off x="428355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40"/>
              <p:cNvCxnSpPr/>
              <p:nvPr userDrawn="1"/>
            </p:nvCxnSpPr>
            <p:spPr bwMode="gray">
              <a:xfrm rot="5400000">
                <a:off x="44279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41"/>
              <p:cNvCxnSpPr/>
              <p:nvPr userDrawn="1"/>
            </p:nvCxnSpPr>
            <p:spPr bwMode="gray">
              <a:xfrm rot="5400000">
                <a:off x="57231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2"/>
              <p:cNvCxnSpPr/>
              <p:nvPr userDrawn="1"/>
            </p:nvCxnSpPr>
            <p:spPr bwMode="gray">
              <a:xfrm rot="5400000">
                <a:off x="586763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3"/>
              <p:cNvCxnSpPr/>
              <p:nvPr userDrawn="1"/>
            </p:nvCxnSpPr>
            <p:spPr bwMode="gray">
              <a:xfrm rot="5400000">
                <a:off x="7164417"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4"/>
              <p:cNvCxnSpPr/>
              <p:nvPr userDrawn="1"/>
            </p:nvCxnSpPr>
            <p:spPr bwMode="gray">
              <a:xfrm rot="5400000">
                <a:off x="730727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5"/>
              <p:cNvCxnSpPr/>
              <p:nvPr userDrawn="1"/>
            </p:nvCxnSpPr>
            <p:spPr bwMode="gray">
              <a:xfrm rot="5400000">
                <a:off x="8604056"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8"/>
            <p:cNvGrpSpPr>
              <a:grpSpLocks/>
            </p:cNvGrpSpPr>
            <p:nvPr/>
          </p:nvGrpSpPr>
          <p:grpSpPr bwMode="auto">
            <a:xfrm>
              <a:off x="9252650" y="908650"/>
              <a:ext cx="216030" cy="5688790"/>
              <a:chOff x="-540710" y="908650"/>
              <a:chExt cx="432060" cy="5688790"/>
            </a:xfrm>
          </p:grpSpPr>
          <p:cxnSp>
            <p:nvCxnSpPr>
              <p:cNvPr id="9" name="Gerade Verbindung 21"/>
              <p:cNvCxnSpPr/>
              <p:nvPr userDrawn="1"/>
            </p:nvCxnSpPr>
            <p:spPr bwMode="gray">
              <a:xfrm>
                <a:off x="-540384"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22"/>
              <p:cNvCxnSpPr/>
              <p:nvPr userDrawn="1"/>
            </p:nvCxnSpPr>
            <p:spPr bwMode="gray">
              <a:xfrm>
                <a:off x="-540384"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3"/>
              <p:cNvCxnSpPr/>
              <p:nvPr userDrawn="1"/>
            </p:nvCxnSpPr>
            <p:spPr bwMode="gray">
              <a:xfrm>
                <a:off x="-540384"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4"/>
              <p:cNvCxnSpPr/>
              <p:nvPr userDrawn="1"/>
            </p:nvCxnSpPr>
            <p:spPr bwMode="gray">
              <a:xfrm>
                <a:off x="-540384"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5"/>
              <p:cNvCxnSpPr/>
              <p:nvPr userDrawn="1"/>
            </p:nvCxnSpPr>
            <p:spPr bwMode="gray">
              <a:xfrm>
                <a:off x="-540384" y="544491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6"/>
              <p:cNvCxnSpPr/>
              <p:nvPr userDrawn="1"/>
            </p:nvCxnSpPr>
            <p:spPr bwMode="gray">
              <a:xfrm>
                <a:off x="-540384" y="53004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7"/>
              <p:cNvCxnSpPr/>
              <p:nvPr userDrawn="1"/>
            </p:nvCxnSpPr>
            <p:spPr bwMode="gray">
              <a:xfrm>
                <a:off x="-540384" y="436552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8"/>
              <p:cNvCxnSpPr/>
              <p:nvPr userDrawn="1"/>
            </p:nvCxnSpPr>
            <p:spPr bwMode="gray">
              <a:xfrm>
                <a:off x="-540384" y="4221080"/>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9"/>
              <p:cNvCxnSpPr/>
              <p:nvPr userDrawn="1"/>
            </p:nvCxnSpPr>
            <p:spPr bwMode="gray">
              <a:xfrm>
                <a:off x="-540384" y="328455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0"/>
              <p:cNvCxnSpPr/>
              <p:nvPr userDrawn="1"/>
            </p:nvCxnSpPr>
            <p:spPr bwMode="gray">
              <a:xfrm>
                <a:off x="-540384" y="3140106"/>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1"/>
              <p:cNvCxnSpPr/>
              <p:nvPr userDrawn="1"/>
            </p:nvCxnSpPr>
            <p:spPr bwMode="gray">
              <a:xfrm>
                <a:off x="-540384" y="22051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2"/>
              <p:cNvCxnSpPr/>
              <p:nvPr userDrawn="1"/>
            </p:nvCxnSpPr>
            <p:spPr bwMode="gray">
              <a:xfrm>
                <a:off x="-540384" y="2060719"/>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3"/>
              <p:cNvCxnSpPr/>
              <p:nvPr userDrawn="1"/>
            </p:nvCxnSpPr>
            <p:spPr bwMode="gray">
              <a:xfrm>
                <a:off x="-540384"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bwMode="gray">
          <a:xfrm>
            <a:off x="323854" y="1123953"/>
            <a:ext cx="8496623" cy="2665413"/>
          </a:xfrm>
        </p:spPr>
        <p:txBody>
          <a:bodyPr/>
          <a:lstStyle>
            <a:lvl1pPr>
              <a:defRPr sz="3800" cap="all" baseline="0">
                <a:solidFill>
                  <a:schemeClr val="bg1"/>
                </a:solidFill>
                <a:latin typeface="Arial" pitchFamily="34" charset="0"/>
              </a:defRPr>
            </a:lvl1pPr>
          </a:lstStyle>
          <a:p>
            <a:r>
              <a:rPr lang="en-US" dirty="0"/>
              <a:t>Titelmasterformat durch Klicken bearbeiten</a:t>
            </a:r>
            <a:endParaRPr lang="en-GB" dirty="0"/>
          </a:p>
        </p:txBody>
      </p:sp>
    </p:spTree>
  </p:cSld>
  <p:clrMapOvr>
    <a:masterClrMapping/>
  </p:clrMapOvr>
  <p:transition>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ure Orang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w="9525">
            <a:noFill/>
            <a:miter lim="800000"/>
            <a:headEnd/>
            <a:tailEnd/>
          </a:ln>
        </p:spPr>
      </p:pic>
      <p:grpSp>
        <p:nvGrpSpPr>
          <p:cNvPr id="4" name="Gruppieren 5"/>
          <p:cNvGrpSpPr>
            <a:grpSpLocks/>
          </p:cNvGrpSpPr>
          <p:nvPr userDrawn="1"/>
        </p:nvGrpSpPr>
        <p:grpSpPr bwMode="auto">
          <a:xfrm>
            <a:off x="-325438" y="-315913"/>
            <a:ext cx="9794876" cy="7489826"/>
            <a:chOff x="-324680" y="-315520"/>
            <a:chExt cx="9793360" cy="7489040"/>
          </a:xfrm>
        </p:grpSpPr>
        <p:grpSp>
          <p:nvGrpSpPr>
            <p:cNvPr id="5" name="Gruppieren 6"/>
            <p:cNvGrpSpPr>
              <a:grpSpLocks/>
            </p:cNvGrpSpPr>
            <p:nvPr/>
          </p:nvGrpSpPr>
          <p:grpSpPr bwMode="auto">
            <a:xfrm>
              <a:off x="-324680" y="908650"/>
              <a:ext cx="216030" cy="5688790"/>
              <a:chOff x="-540710" y="908650"/>
              <a:chExt cx="432060" cy="5688790"/>
            </a:xfrm>
          </p:grpSpPr>
          <p:cxnSp>
            <p:nvCxnSpPr>
              <p:cNvPr id="46" name="Gerade Verbindung 59"/>
              <p:cNvCxnSpPr/>
              <p:nvPr userDrawn="1"/>
            </p:nvCxnSpPr>
            <p:spPr bwMode="gray">
              <a:xfrm>
                <a:off x="-540710"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60"/>
              <p:cNvCxnSpPr/>
              <p:nvPr userDrawn="1"/>
            </p:nvCxnSpPr>
            <p:spPr bwMode="gray">
              <a:xfrm>
                <a:off x="-540710"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61"/>
              <p:cNvCxnSpPr/>
              <p:nvPr userDrawn="1"/>
            </p:nvCxnSpPr>
            <p:spPr bwMode="gray">
              <a:xfrm>
                <a:off x="-540710"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62"/>
              <p:cNvCxnSpPr/>
              <p:nvPr userDrawn="1"/>
            </p:nvCxnSpPr>
            <p:spPr bwMode="gray">
              <a:xfrm>
                <a:off x="-540710"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3"/>
              <p:cNvCxnSpPr/>
              <p:nvPr userDrawn="1"/>
            </p:nvCxnSpPr>
            <p:spPr bwMode="gray">
              <a:xfrm>
                <a:off x="-540710"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ieren 7"/>
            <p:cNvGrpSpPr>
              <a:grpSpLocks/>
            </p:cNvGrpSpPr>
            <p:nvPr/>
          </p:nvGrpSpPr>
          <p:grpSpPr bwMode="auto">
            <a:xfrm>
              <a:off x="323850" y="-315520"/>
              <a:ext cx="8496740" cy="216030"/>
              <a:chOff x="323850" y="-531550"/>
              <a:chExt cx="8496740" cy="432060"/>
            </a:xfrm>
          </p:grpSpPr>
          <p:cxnSp>
            <p:nvCxnSpPr>
              <p:cNvPr id="34" name="Gerade Verbindung 47"/>
              <p:cNvCxnSpPr/>
              <p:nvPr userDrawn="1"/>
            </p:nvCxnSpPr>
            <p:spPr bwMode="gray">
              <a:xfrm rot="5400000">
                <a:off x="10863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8"/>
              <p:cNvCxnSpPr/>
              <p:nvPr userDrawn="1"/>
            </p:nvCxnSpPr>
            <p:spPr bwMode="gray">
              <a:xfrm rot="5400000">
                <a:off x="140383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49"/>
              <p:cNvCxnSpPr/>
              <p:nvPr userDrawn="1"/>
            </p:nvCxnSpPr>
            <p:spPr bwMode="gray">
              <a:xfrm rot="5400000">
                <a:off x="154827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50"/>
              <p:cNvCxnSpPr/>
              <p:nvPr userDrawn="1"/>
            </p:nvCxnSpPr>
            <p:spPr bwMode="gray">
              <a:xfrm rot="5400000">
                <a:off x="284505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51"/>
              <p:cNvCxnSpPr/>
              <p:nvPr userDrawn="1"/>
            </p:nvCxnSpPr>
            <p:spPr bwMode="gray">
              <a:xfrm rot="5400000">
                <a:off x="298791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52"/>
              <p:cNvCxnSpPr/>
              <p:nvPr userDrawn="1"/>
            </p:nvCxnSpPr>
            <p:spPr bwMode="gray">
              <a:xfrm rot="5400000">
                <a:off x="4284698"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53"/>
              <p:cNvCxnSpPr/>
              <p:nvPr userDrawn="1"/>
            </p:nvCxnSpPr>
            <p:spPr bwMode="gray">
              <a:xfrm rot="5400000">
                <a:off x="44291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54"/>
              <p:cNvCxnSpPr/>
              <p:nvPr userDrawn="1"/>
            </p:nvCxnSpPr>
            <p:spPr bwMode="gray">
              <a:xfrm rot="5400000">
                <a:off x="57243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55"/>
              <p:cNvCxnSpPr/>
              <p:nvPr userDrawn="1"/>
            </p:nvCxnSpPr>
            <p:spPr bwMode="gray">
              <a:xfrm rot="5400000">
                <a:off x="586877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56"/>
              <p:cNvCxnSpPr/>
              <p:nvPr userDrawn="1"/>
            </p:nvCxnSpPr>
            <p:spPr bwMode="gray">
              <a:xfrm rot="5400000">
                <a:off x="716556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57"/>
              <p:cNvCxnSpPr/>
              <p:nvPr userDrawn="1"/>
            </p:nvCxnSpPr>
            <p:spPr bwMode="gray">
              <a:xfrm rot="5400000">
                <a:off x="730841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58"/>
              <p:cNvCxnSpPr/>
              <p:nvPr userDrawn="1"/>
            </p:nvCxnSpPr>
            <p:spPr bwMode="gray">
              <a:xfrm rot="5400000">
                <a:off x="860520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8"/>
            <p:cNvGrpSpPr>
              <a:grpSpLocks/>
            </p:cNvGrpSpPr>
            <p:nvPr/>
          </p:nvGrpSpPr>
          <p:grpSpPr bwMode="auto">
            <a:xfrm>
              <a:off x="323410" y="6957490"/>
              <a:ext cx="8496740" cy="216030"/>
              <a:chOff x="323850" y="-531550"/>
              <a:chExt cx="8496740" cy="432060"/>
            </a:xfrm>
          </p:grpSpPr>
          <p:cxnSp>
            <p:nvCxnSpPr>
              <p:cNvPr id="22" name="Gerade Verbindung 35"/>
              <p:cNvCxnSpPr/>
              <p:nvPr userDrawn="1"/>
            </p:nvCxnSpPr>
            <p:spPr bwMode="gray">
              <a:xfrm rot="5400000">
                <a:off x="1074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6"/>
              <p:cNvCxnSpPr/>
              <p:nvPr userDrawn="1"/>
            </p:nvCxnSpPr>
            <p:spPr bwMode="gray">
              <a:xfrm rot="5400000">
                <a:off x="14026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7"/>
              <p:cNvCxnSpPr/>
              <p:nvPr userDrawn="1"/>
            </p:nvCxnSpPr>
            <p:spPr bwMode="gray">
              <a:xfrm rot="5400000">
                <a:off x="154712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8"/>
              <p:cNvCxnSpPr/>
              <p:nvPr userDrawn="1"/>
            </p:nvCxnSpPr>
            <p:spPr bwMode="gray">
              <a:xfrm rot="5400000">
                <a:off x="2843911"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9"/>
              <p:cNvCxnSpPr/>
              <p:nvPr userDrawn="1"/>
            </p:nvCxnSpPr>
            <p:spPr bwMode="gray">
              <a:xfrm rot="5400000">
                <a:off x="298676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40"/>
              <p:cNvCxnSpPr/>
              <p:nvPr userDrawn="1"/>
            </p:nvCxnSpPr>
            <p:spPr bwMode="gray">
              <a:xfrm rot="5400000">
                <a:off x="428355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41"/>
              <p:cNvCxnSpPr/>
              <p:nvPr userDrawn="1"/>
            </p:nvCxnSpPr>
            <p:spPr bwMode="gray">
              <a:xfrm rot="5400000">
                <a:off x="44279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42"/>
              <p:cNvCxnSpPr/>
              <p:nvPr userDrawn="1"/>
            </p:nvCxnSpPr>
            <p:spPr bwMode="gray">
              <a:xfrm rot="5400000">
                <a:off x="57231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3"/>
              <p:cNvCxnSpPr/>
              <p:nvPr userDrawn="1"/>
            </p:nvCxnSpPr>
            <p:spPr bwMode="gray">
              <a:xfrm rot="5400000">
                <a:off x="586763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4"/>
              <p:cNvCxnSpPr/>
              <p:nvPr userDrawn="1"/>
            </p:nvCxnSpPr>
            <p:spPr bwMode="gray">
              <a:xfrm rot="5400000">
                <a:off x="7164417"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5"/>
              <p:cNvCxnSpPr/>
              <p:nvPr userDrawn="1"/>
            </p:nvCxnSpPr>
            <p:spPr bwMode="gray">
              <a:xfrm rot="5400000">
                <a:off x="730727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6"/>
              <p:cNvCxnSpPr/>
              <p:nvPr userDrawn="1"/>
            </p:nvCxnSpPr>
            <p:spPr bwMode="gray">
              <a:xfrm rot="5400000">
                <a:off x="8604056"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9"/>
            <p:cNvGrpSpPr>
              <a:grpSpLocks/>
            </p:cNvGrpSpPr>
            <p:nvPr/>
          </p:nvGrpSpPr>
          <p:grpSpPr bwMode="auto">
            <a:xfrm>
              <a:off x="9252650" y="908650"/>
              <a:ext cx="216030" cy="5688790"/>
              <a:chOff x="-540710" y="908650"/>
              <a:chExt cx="432060" cy="5688790"/>
            </a:xfrm>
          </p:grpSpPr>
          <p:cxnSp>
            <p:nvCxnSpPr>
              <p:cNvPr id="9" name="Gerade Verbindung 22"/>
              <p:cNvCxnSpPr/>
              <p:nvPr userDrawn="1"/>
            </p:nvCxnSpPr>
            <p:spPr bwMode="gray">
              <a:xfrm>
                <a:off x="-540384"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23"/>
              <p:cNvCxnSpPr/>
              <p:nvPr userDrawn="1"/>
            </p:nvCxnSpPr>
            <p:spPr bwMode="gray">
              <a:xfrm>
                <a:off x="-540384"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4"/>
              <p:cNvCxnSpPr/>
              <p:nvPr userDrawn="1"/>
            </p:nvCxnSpPr>
            <p:spPr bwMode="gray">
              <a:xfrm>
                <a:off x="-540384"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5"/>
              <p:cNvCxnSpPr/>
              <p:nvPr userDrawn="1"/>
            </p:nvCxnSpPr>
            <p:spPr bwMode="gray">
              <a:xfrm>
                <a:off x="-540384"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6"/>
              <p:cNvCxnSpPr/>
              <p:nvPr userDrawn="1"/>
            </p:nvCxnSpPr>
            <p:spPr bwMode="gray">
              <a:xfrm>
                <a:off x="-540384" y="544491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7"/>
              <p:cNvCxnSpPr/>
              <p:nvPr userDrawn="1"/>
            </p:nvCxnSpPr>
            <p:spPr bwMode="gray">
              <a:xfrm>
                <a:off x="-540384" y="53004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8"/>
              <p:cNvCxnSpPr/>
              <p:nvPr userDrawn="1"/>
            </p:nvCxnSpPr>
            <p:spPr bwMode="gray">
              <a:xfrm>
                <a:off x="-540384" y="436552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9"/>
              <p:cNvCxnSpPr/>
              <p:nvPr userDrawn="1"/>
            </p:nvCxnSpPr>
            <p:spPr bwMode="gray">
              <a:xfrm>
                <a:off x="-540384" y="4221080"/>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30"/>
              <p:cNvCxnSpPr/>
              <p:nvPr userDrawn="1"/>
            </p:nvCxnSpPr>
            <p:spPr bwMode="gray">
              <a:xfrm>
                <a:off x="-540384" y="328455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31"/>
              <p:cNvCxnSpPr/>
              <p:nvPr userDrawn="1"/>
            </p:nvCxnSpPr>
            <p:spPr bwMode="gray">
              <a:xfrm>
                <a:off x="-540384" y="3140106"/>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32"/>
              <p:cNvCxnSpPr/>
              <p:nvPr userDrawn="1"/>
            </p:nvCxnSpPr>
            <p:spPr bwMode="gray">
              <a:xfrm>
                <a:off x="-540384" y="22051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3"/>
              <p:cNvCxnSpPr/>
              <p:nvPr userDrawn="1"/>
            </p:nvCxnSpPr>
            <p:spPr bwMode="gray">
              <a:xfrm>
                <a:off x="-540384" y="2060719"/>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4"/>
              <p:cNvCxnSpPr/>
              <p:nvPr userDrawn="1"/>
            </p:nvCxnSpPr>
            <p:spPr bwMode="gray">
              <a:xfrm>
                <a:off x="-540384"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Title 64"/>
          <p:cNvSpPr>
            <a:spLocks noGrp="1"/>
          </p:cNvSpPr>
          <p:nvPr>
            <p:ph type="title"/>
          </p:nvPr>
        </p:nvSpPr>
        <p:spPr bwMode="gray">
          <a:xfrm>
            <a:off x="323854" y="1123953"/>
            <a:ext cx="8496623" cy="2665413"/>
          </a:xfrm>
        </p:spPr>
        <p:txBody>
          <a:bodyPr/>
          <a:lstStyle>
            <a:lvl1pPr>
              <a:defRPr sz="3800" cap="all" baseline="0">
                <a:solidFill>
                  <a:schemeClr val="bg1"/>
                </a:solidFill>
                <a:latin typeface="Arial" pitchFamily="34" charset="0"/>
              </a:defRPr>
            </a:lvl1pPr>
          </a:lstStyle>
          <a:p>
            <a:r>
              <a:rPr lang="en-US" dirty="0"/>
              <a:t>Titelmasterformat durch Klicken bearbeiten</a:t>
            </a:r>
            <a:endParaRPr lang="en-GB" dirty="0"/>
          </a:p>
        </p:txBody>
      </p:sp>
    </p:spTree>
  </p:cSld>
  <p:clrMapOvr>
    <a:masterClrMapping/>
  </p:clrMapOvr>
  <p:transition>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324000" y="3284539"/>
            <a:ext cx="1296144" cy="2016722"/>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13" name="Picture Placeholder 4"/>
          <p:cNvSpPr>
            <a:spLocks noGrp="1"/>
          </p:cNvSpPr>
          <p:nvPr>
            <p:ph type="pic" sz="quarter" idx="16"/>
          </p:nvPr>
        </p:nvSpPr>
        <p:spPr bwMode="gray">
          <a:xfrm>
            <a:off x="4644009" y="3284539"/>
            <a:ext cx="1296144" cy="2016722"/>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14" name="Text Placeholder 3"/>
          <p:cNvSpPr>
            <a:spLocks noGrp="1"/>
          </p:cNvSpPr>
          <p:nvPr>
            <p:ph type="body" sz="quarter" idx="18"/>
          </p:nvPr>
        </p:nvSpPr>
        <p:spPr bwMode="gray">
          <a:xfrm>
            <a:off x="1763693" y="4653189"/>
            <a:ext cx="2736303"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15" name="Text Placeholder 3"/>
          <p:cNvSpPr>
            <a:spLocks noGrp="1"/>
          </p:cNvSpPr>
          <p:nvPr>
            <p:ph type="body" sz="quarter" idx="19"/>
          </p:nvPr>
        </p:nvSpPr>
        <p:spPr bwMode="gray">
          <a:xfrm>
            <a:off x="1763688" y="4221141"/>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16" name="Text Placeholder 3"/>
          <p:cNvSpPr>
            <a:spLocks noGrp="1"/>
          </p:cNvSpPr>
          <p:nvPr>
            <p:ph type="body" sz="quarter" idx="20"/>
          </p:nvPr>
        </p:nvSpPr>
        <p:spPr bwMode="gray">
          <a:xfrm>
            <a:off x="1763688" y="3284539"/>
            <a:ext cx="2736304" cy="936602"/>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22" name="Text Placeholder 3"/>
          <p:cNvSpPr>
            <a:spLocks noGrp="1"/>
          </p:cNvSpPr>
          <p:nvPr>
            <p:ph type="body" sz="quarter" idx="26"/>
          </p:nvPr>
        </p:nvSpPr>
        <p:spPr bwMode="gray">
          <a:xfrm>
            <a:off x="1763688" y="4869212"/>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3" name="Text Placeholder 3"/>
          <p:cNvSpPr>
            <a:spLocks noGrp="1"/>
          </p:cNvSpPr>
          <p:nvPr>
            <p:ph type="body" sz="quarter" idx="27"/>
          </p:nvPr>
        </p:nvSpPr>
        <p:spPr bwMode="gray">
          <a:xfrm>
            <a:off x="1763767" y="5085237"/>
            <a:ext cx="2736227" cy="21501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4" name="Text Placeholder 3"/>
          <p:cNvSpPr>
            <a:spLocks noGrp="1"/>
          </p:cNvSpPr>
          <p:nvPr>
            <p:ph type="body" sz="quarter" idx="28"/>
          </p:nvPr>
        </p:nvSpPr>
        <p:spPr bwMode="gray">
          <a:xfrm>
            <a:off x="6084168" y="4653198"/>
            <a:ext cx="2736304" cy="216023"/>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5" name="Text Placeholder 3"/>
          <p:cNvSpPr>
            <a:spLocks noGrp="1"/>
          </p:cNvSpPr>
          <p:nvPr>
            <p:ph type="body" sz="quarter" idx="29"/>
          </p:nvPr>
        </p:nvSpPr>
        <p:spPr bwMode="gray">
          <a:xfrm>
            <a:off x="6084168" y="4221141"/>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6" name="Text Placeholder 3"/>
          <p:cNvSpPr>
            <a:spLocks noGrp="1"/>
          </p:cNvSpPr>
          <p:nvPr>
            <p:ph type="body" sz="quarter" idx="30"/>
          </p:nvPr>
        </p:nvSpPr>
        <p:spPr bwMode="gray">
          <a:xfrm>
            <a:off x="6084168" y="3284546"/>
            <a:ext cx="2736304" cy="936603"/>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27" name="Text Placeholder 3"/>
          <p:cNvSpPr>
            <a:spLocks noGrp="1"/>
          </p:cNvSpPr>
          <p:nvPr>
            <p:ph type="body" sz="quarter" idx="31"/>
          </p:nvPr>
        </p:nvSpPr>
        <p:spPr bwMode="gray">
          <a:xfrm>
            <a:off x="6084168" y="4869212"/>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28" name="Text Placeholder 3"/>
          <p:cNvSpPr>
            <a:spLocks noGrp="1"/>
          </p:cNvSpPr>
          <p:nvPr>
            <p:ph type="body" sz="quarter" idx="32"/>
          </p:nvPr>
        </p:nvSpPr>
        <p:spPr bwMode="gray">
          <a:xfrm>
            <a:off x="6084168" y="5085236"/>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4" name="Title 3"/>
          <p:cNvSpPr>
            <a:spLocks noGrp="1"/>
          </p:cNvSpPr>
          <p:nvPr>
            <p:ph type="title"/>
          </p:nvPr>
        </p:nvSpPr>
        <p:spPr bwMode="gray"/>
        <p:txBody>
          <a:bodyPr/>
          <a:lstStyle>
            <a:lvl1pPr>
              <a:defRPr>
                <a:latin typeface="Arial" pitchFamily="34" charset="0"/>
              </a:defRPr>
            </a:lvl1pPr>
          </a:lstStyle>
          <a:p>
            <a:r>
              <a:rPr lang="en-US" dirty="0"/>
              <a:t>Titelmasterformat durch Klicken bearbeiten</a:t>
            </a:r>
            <a:endParaRPr lang="en-GB" dirty="0"/>
          </a:p>
        </p:txBody>
      </p:sp>
    </p:spTree>
  </p:cSld>
  <p:clrMapOvr>
    <a:masterClrMapping/>
  </p:clrMapOvr>
  <p:transition>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p:nvPr>
        </p:nvSpPr>
        <p:spPr bwMode="gray">
          <a:xfrm>
            <a:off x="323851" y="2205039"/>
            <a:ext cx="1295400" cy="2016050"/>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45" name="Picture Placeholder 4"/>
          <p:cNvSpPr>
            <a:spLocks noGrp="1"/>
          </p:cNvSpPr>
          <p:nvPr>
            <p:ph type="pic" sz="quarter" idx="27"/>
          </p:nvPr>
        </p:nvSpPr>
        <p:spPr bwMode="gray">
          <a:xfrm>
            <a:off x="4645025" y="2205039"/>
            <a:ext cx="1295400" cy="2016050"/>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46" name="Text Placeholder 3"/>
          <p:cNvSpPr>
            <a:spLocks noGrp="1"/>
          </p:cNvSpPr>
          <p:nvPr>
            <p:ph type="body" sz="quarter" idx="28"/>
          </p:nvPr>
        </p:nvSpPr>
        <p:spPr bwMode="gray">
          <a:xfrm>
            <a:off x="1763610" y="3573019"/>
            <a:ext cx="2736953" cy="216023"/>
          </a:xfrm>
        </p:spPr>
        <p:txBody>
          <a:bodyPr tIns="0" anchor="b"/>
          <a:lstStyle>
            <a:lvl1pPr marL="0" indent="0">
              <a:spcBef>
                <a:spcPts val="0"/>
              </a:spcBef>
              <a:spcAft>
                <a:spcPts val="0"/>
              </a:spcAft>
              <a:buNone/>
              <a:defRPr sz="1200">
                <a:solidFill>
                  <a:schemeClr val="tx1"/>
                </a:solidFill>
                <a:latin typeface="Arial" pitchFamily="34" charset="0"/>
                <a:cs typeface="Arial" pitchFamily="34" charset="0"/>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47" name="Text Placeholder 3"/>
          <p:cNvSpPr>
            <a:spLocks noGrp="1"/>
          </p:cNvSpPr>
          <p:nvPr>
            <p:ph type="body" sz="quarter" idx="29"/>
          </p:nvPr>
        </p:nvSpPr>
        <p:spPr bwMode="gray">
          <a:xfrm>
            <a:off x="1763692" y="3140968"/>
            <a:ext cx="2736875"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48" name="Text Placeholder 3"/>
          <p:cNvSpPr>
            <a:spLocks noGrp="1"/>
          </p:cNvSpPr>
          <p:nvPr>
            <p:ph type="body" sz="quarter" idx="30"/>
          </p:nvPr>
        </p:nvSpPr>
        <p:spPr bwMode="gray">
          <a:xfrm>
            <a:off x="1763688" y="2205046"/>
            <a:ext cx="2736304" cy="935931"/>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49" name="Text Placeholder 3"/>
          <p:cNvSpPr>
            <a:spLocks noGrp="1"/>
          </p:cNvSpPr>
          <p:nvPr>
            <p:ph type="body" sz="quarter" idx="31"/>
          </p:nvPr>
        </p:nvSpPr>
        <p:spPr bwMode="gray">
          <a:xfrm>
            <a:off x="1763692" y="3789040"/>
            <a:ext cx="2736875"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0" name="Text Placeholder 3"/>
          <p:cNvSpPr>
            <a:spLocks noGrp="1"/>
          </p:cNvSpPr>
          <p:nvPr>
            <p:ph type="body" sz="quarter" idx="32"/>
          </p:nvPr>
        </p:nvSpPr>
        <p:spPr bwMode="gray">
          <a:xfrm>
            <a:off x="1763767" y="4005064"/>
            <a:ext cx="2736227"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1" name="Text Placeholder 3"/>
          <p:cNvSpPr>
            <a:spLocks noGrp="1"/>
          </p:cNvSpPr>
          <p:nvPr>
            <p:ph type="body" sz="quarter" idx="33"/>
          </p:nvPr>
        </p:nvSpPr>
        <p:spPr bwMode="gray">
          <a:xfrm>
            <a:off x="6084168" y="3573017"/>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2" name="Text Placeholder 3"/>
          <p:cNvSpPr>
            <a:spLocks noGrp="1"/>
          </p:cNvSpPr>
          <p:nvPr>
            <p:ph type="body" sz="quarter" idx="34"/>
          </p:nvPr>
        </p:nvSpPr>
        <p:spPr bwMode="gray">
          <a:xfrm>
            <a:off x="6084168" y="3140977"/>
            <a:ext cx="2736304" cy="21676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3" name="Text Placeholder 3"/>
          <p:cNvSpPr>
            <a:spLocks noGrp="1"/>
          </p:cNvSpPr>
          <p:nvPr>
            <p:ph type="body" sz="quarter" idx="35"/>
          </p:nvPr>
        </p:nvSpPr>
        <p:spPr bwMode="gray">
          <a:xfrm>
            <a:off x="6084168" y="2205046"/>
            <a:ext cx="2736304" cy="935931"/>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54" name="Text Placeholder 3"/>
          <p:cNvSpPr>
            <a:spLocks noGrp="1"/>
          </p:cNvSpPr>
          <p:nvPr>
            <p:ph type="body" sz="quarter" idx="36"/>
          </p:nvPr>
        </p:nvSpPr>
        <p:spPr bwMode="gray">
          <a:xfrm>
            <a:off x="6084168" y="3789040"/>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5" name="Text Placeholder 3"/>
          <p:cNvSpPr>
            <a:spLocks noGrp="1"/>
          </p:cNvSpPr>
          <p:nvPr>
            <p:ph type="body" sz="quarter" idx="37"/>
          </p:nvPr>
        </p:nvSpPr>
        <p:spPr bwMode="gray">
          <a:xfrm>
            <a:off x="6084168" y="4005064"/>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6" name="Picture Placeholder 4"/>
          <p:cNvSpPr>
            <a:spLocks noGrp="1"/>
          </p:cNvSpPr>
          <p:nvPr>
            <p:ph type="pic" sz="quarter" idx="38"/>
          </p:nvPr>
        </p:nvSpPr>
        <p:spPr bwMode="gray">
          <a:xfrm>
            <a:off x="323528" y="4365634"/>
            <a:ext cx="1295400" cy="2015703"/>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57" name="Picture Placeholder 4"/>
          <p:cNvSpPr>
            <a:spLocks noGrp="1"/>
          </p:cNvSpPr>
          <p:nvPr>
            <p:ph type="pic" sz="quarter" idx="39"/>
          </p:nvPr>
        </p:nvSpPr>
        <p:spPr bwMode="gray">
          <a:xfrm>
            <a:off x="4644703" y="4365634"/>
            <a:ext cx="1295400" cy="2015703"/>
          </a:xfrm>
        </p:spPr>
        <p:txBody>
          <a:bodyPr/>
          <a:lstStyle>
            <a:lvl1pPr marL="0" indent="0">
              <a:buNone/>
              <a:defRPr>
                <a:latin typeface="Arial" pitchFamily="34" charset="0"/>
                <a:cs typeface="Arial" pitchFamily="34" charset="0"/>
              </a:defRPr>
            </a:lvl1pPr>
          </a:lstStyle>
          <a:p>
            <a:pPr lvl="0"/>
            <a:r>
              <a:rPr lang="en-US" noProof="0"/>
              <a:t>Bild durch Klicken auf Symbol hinzufügen</a:t>
            </a:r>
          </a:p>
        </p:txBody>
      </p:sp>
      <p:sp>
        <p:nvSpPr>
          <p:cNvPr id="58" name="Text Placeholder 3"/>
          <p:cNvSpPr>
            <a:spLocks noGrp="1"/>
          </p:cNvSpPr>
          <p:nvPr>
            <p:ph type="body" sz="quarter" idx="40"/>
          </p:nvPr>
        </p:nvSpPr>
        <p:spPr bwMode="gray">
          <a:xfrm>
            <a:off x="1763692" y="5733742"/>
            <a:ext cx="2736875"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59" name="Text Placeholder 3"/>
          <p:cNvSpPr>
            <a:spLocks noGrp="1"/>
          </p:cNvSpPr>
          <p:nvPr>
            <p:ph type="body" sz="quarter" idx="41"/>
          </p:nvPr>
        </p:nvSpPr>
        <p:spPr bwMode="gray">
          <a:xfrm>
            <a:off x="1763688" y="5301209"/>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0" name="Text Placeholder 3"/>
          <p:cNvSpPr>
            <a:spLocks noGrp="1"/>
          </p:cNvSpPr>
          <p:nvPr>
            <p:ph type="body" sz="quarter" idx="42"/>
          </p:nvPr>
        </p:nvSpPr>
        <p:spPr bwMode="gray">
          <a:xfrm>
            <a:off x="1763688" y="4365626"/>
            <a:ext cx="2736304" cy="935584"/>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61" name="Text Placeholder 3"/>
          <p:cNvSpPr>
            <a:spLocks noGrp="1"/>
          </p:cNvSpPr>
          <p:nvPr>
            <p:ph type="body" sz="quarter" idx="43"/>
          </p:nvPr>
        </p:nvSpPr>
        <p:spPr bwMode="gray">
          <a:xfrm>
            <a:off x="1763692" y="5949244"/>
            <a:ext cx="2736875"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2" name="Text Placeholder 3"/>
          <p:cNvSpPr>
            <a:spLocks noGrp="1"/>
          </p:cNvSpPr>
          <p:nvPr>
            <p:ph type="body" sz="quarter" idx="44"/>
          </p:nvPr>
        </p:nvSpPr>
        <p:spPr bwMode="gray">
          <a:xfrm>
            <a:off x="1763692" y="6164748"/>
            <a:ext cx="2736875"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3" name="Text Placeholder 3"/>
          <p:cNvSpPr>
            <a:spLocks noGrp="1"/>
          </p:cNvSpPr>
          <p:nvPr>
            <p:ph type="body" sz="quarter" idx="45"/>
          </p:nvPr>
        </p:nvSpPr>
        <p:spPr bwMode="gray">
          <a:xfrm>
            <a:off x="6084168" y="5733751"/>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4" name="Text Placeholder 3"/>
          <p:cNvSpPr>
            <a:spLocks noGrp="1"/>
          </p:cNvSpPr>
          <p:nvPr>
            <p:ph type="body" sz="quarter" idx="46"/>
          </p:nvPr>
        </p:nvSpPr>
        <p:spPr bwMode="gray">
          <a:xfrm>
            <a:off x="6084168" y="5301209"/>
            <a:ext cx="2736304" cy="216024"/>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5" name="Text Placeholder 3"/>
          <p:cNvSpPr>
            <a:spLocks noGrp="1"/>
          </p:cNvSpPr>
          <p:nvPr>
            <p:ph type="body" sz="quarter" idx="47"/>
          </p:nvPr>
        </p:nvSpPr>
        <p:spPr bwMode="gray">
          <a:xfrm>
            <a:off x="6084168" y="4365626"/>
            <a:ext cx="2736304" cy="935584"/>
          </a:xfrm>
        </p:spPr>
        <p:txBody>
          <a:bodyPr tIns="0" anchor="b"/>
          <a:lstStyle>
            <a:lvl1pPr marL="0" indent="0">
              <a:spcBef>
                <a:spcPts val="0"/>
              </a:spcBef>
              <a:spcAft>
                <a:spcPts val="0"/>
              </a:spcAft>
              <a:buFontTx/>
              <a:buNone/>
              <a:defRPr sz="1400">
                <a:latin typeface="Arial" pitchFamily="34" charset="0"/>
                <a:cs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22"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Textmasterformate durch Klicken bearbeiten</a:t>
            </a:r>
          </a:p>
        </p:txBody>
      </p:sp>
      <p:sp>
        <p:nvSpPr>
          <p:cNvPr id="66" name="Text Placeholder 3"/>
          <p:cNvSpPr>
            <a:spLocks noGrp="1"/>
          </p:cNvSpPr>
          <p:nvPr>
            <p:ph type="body" sz="quarter" idx="48"/>
          </p:nvPr>
        </p:nvSpPr>
        <p:spPr bwMode="gray">
          <a:xfrm>
            <a:off x="6084168" y="5949255"/>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67" name="Text Placeholder 3"/>
          <p:cNvSpPr>
            <a:spLocks noGrp="1"/>
          </p:cNvSpPr>
          <p:nvPr>
            <p:ph type="body" sz="quarter" idx="49"/>
          </p:nvPr>
        </p:nvSpPr>
        <p:spPr bwMode="gray">
          <a:xfrm>
            <a:off x="6084168" y="6164758"/>
            <a:ext cx="2736304" cy="215535"/>
          </a:xfrm>
        </p:spPr>
        <p:txBody>
          <a:bodyPr tIns="0" anchor="b"/>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22"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cs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Textmasterformate durch Klicken bearbeiten</a:t>
            </a:r>
          </a:p>
        </p:txBody>
      </p:sp>
      <p:sp>
        <p:nvSpPr>
          <p:cNvPr id="3" name="Title 2"/>
          <p:cNvSpPr>
            <a:spLocks noGrp="1"/>
          </p:cNvSpPr>
          <p:nvPr>
            <p:ph type="title"/>
          </p:nvPr>
        </p:nvSpPr>
        <p:spPr bwMode="gray"/>
        <p:txBody>
          <a:bodyPr/>
          <a:lstStyle>
            <a:lvl1pPr>
              <a:defRPr>
                <a:latin typeface="Arial" pitchFamily="34" charset="0"/>
              </a:defRPr>
            </a:lvl1pPr>
          </a:lstStyle>
          <a:p>
            <a:r>
              <a:rPr lang="en-US" noProof="0" dirty="0"/>
              <a:t>Titelmasterformat durch Klicken bearbeiten</a:t>
            </a:r>
            <a:endParaRPr lang="en-GB" dirty="0"/>
          </a:p>
        </p:txBody>
      </p:sp>
    </p:spTree>
  </p:cSld>
  <p:clrMapOvr>
    <a:masterClrMapping/>
  </p:clrMapOvr>
  <p:transition>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w="9525">
            <a:noFill/>
            <a:miter lim="800000"/>
            <a:headEnd/>
            <a:tailEnd/>
          </a:ln>
        </p:spPr>
      </p:pic>
      <p:grpSp>
        <p:nvGrpSpPr>
          <p:cNvPr id="7" name="Gruppieren 4"/>
          <p:cNvGrpSpPr>
            <a:grpSpLocks/>
          </p:cNvGrpSpPr>
          <p:nvPr userDrawn="1"/>
        </p:nvGrpSpPr>
        <p:grpSpPr bwMode="auto">
          <a:xfrm>
            <a:off x="-325438" y="-315913"/>
            <a:ext cx="9794876" cy="7489826"/>
            <a:chOff x="-324680" y="-315520"/>
            <a:chExt cx="9793360" cy="7489040"/>
          </a:xfrm>
        </p:grpSpPr>
        <p:grpSp>
          <p:nvGrpSpPr>
            <p:cNvPr id="8" name="Gruppieren 6"/>
            <p:cNvGrpSpPr>
              <a:grpSpLocks/>
            </p:cNvGrpSpPr>
            <p:nvPr/>
          </p:nvGrpSpPr>
          <p:grpSpPr bwMode="auto">
            <a:xfrm>
              <a:off x="-324680" y="908650"/>
              <a:ext cx="216030" cy="5688790"/>
              <a:chOff x="-540710" y="908650"/>
              <a:chExt cx="432060" cy="5688790"/>
            </a:xfrm>
          </p:grpSpPr>
          <p:cxnSp>
            <p:nvCxnSpPr>
              <p:cNvPr id="49" name="Gerade Verbindung 59"/>
              <p:cNvCxnSpPr/>
              <p:nvPr userDrawn="1"/>
            </p:nvCxnSpPr>
            <p:spPr bwMode="gray">
              <a:xfrm>
                <a:off x="-540710"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60"/>
              <p:cNvCxnSpPr/>
              <p:nvPr userDrawn="1"/>
            </p:nvCxnSpPr>
            <p:spPr bwMode="gray">
              <a:xfrm>
                <a:off x="-540710"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61"/>
              <p:cNvCxnSpPr/>
              <p:nvPr userDrawn="1"/>
            </p:nvCxnSpPr>
            <p:spPr bwMode="gray">
              <a:xfrm>
                <a:off x="-540710"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62"/>
              <p:cNvCxnSpPr/>
              <p:nvPr userDrawn="1"/>
            </p:nvCxnSpPr>
            <p:spPr bwMode="gray">
              <a:xfrm>
                <a:off x="-540710"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63"/>
              <p:cNvCxnSpPr/>
              <p:nvPr userDrawn="1"/>
            </p:nvCxnSpPr>
            <p:spPr bwMode="gray">
              <a:xfrm>
                <a:off x="-540710"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7"/>
            <p:cNvGrpSpPr>
              <a:grpSpLocks/>
            </p:cNvGrpSpPr>
            <p:nvPr/>
          </p:nvGrpSpPr>
          <p:grpSpPr bwMode="auto">
            <a:xfrm>
              <a:off x="323850" y="-315520"/>
              <a:ext cx="8496740" cy="216030"/>
              <a:chOff x="323850" y="-531550"/>
              <a:chExt cx="8496740" cy="432060"/>
            </a:xfrm>
          </p:grpSpPr>
          <p:cxnSp>
            <p:nvCxnSpPr>
              <p:cNvPr id="37" name="Gerade Verbindung 47"/>
              <p:cNvCxnSpPr/>
              <p:nvPr userDrawn="1"/>
            </p:nvCxnSpPr>
            <p:spPr bwMode="gray">
              <a:xfrm rot="5400000">
                <a:off x="10863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48"/>
              <p:cNvCxnSpPr/>
              <p:nvPr userDrawn="1"/>
            </p:nvCxnSpPr>
            <p:spPr bwMode="gray">
              <a:xfrm rot="5400000">
                <a:off x="140383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49"/>
              <p:cNvCxnSpPr/>
              <p:nvPr userDrawn="1"/>
            </p:nvCxnSpPr>
            <p:spPr bwMode="gray">
              <a:xfrm rot="5400000">
                <a:off x="1548271"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50"/>
              <p:cNvCxnSpPr/>
              <p:nvPr userDrawn="1"/>
            </p:nvCxnSpPr>
            <p:spPr bwMode="gray">
              <a:xfrm rot="5400000">
                <a:off x="284505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51"/>
              <p:cNvCxnSpPr/>
              <p:nvPr userDrawn="1"/>
            </p:nvCxnSpPr>
            <p:spPr bwMode="gray">
              <a:xfrm rot="5400000">
                <a:off x="2987910"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52"/>
              <p:cNvCxnSpPr/>
              <p:nvPr userDrawn="1"/>
            </p:nvCxnSpPr>
            <p:spPr bwMode="gray">
              <a:xfrm rot="5400000">
                <a:off x="4284698"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53"/>
              <p:cNvCxnSpPr/>
              <p:nvPr userDrawn="1"/>
            </p:nvCxnSpPr>
            <p:spPr bwMode="gray">
              <a:xfrm rot="5400000">
                <a:off x="44291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54"/>
              <p:cNvCxnSpPr/>
              <p:nvPr userDrawn="1"/>
            </p:nvCxnSpPr>
            <p:spPr bwMode="gray">
              <a:xfrm rot="5400000">
                <a:off x="572433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55"/>
              <p:cNvCxnSpPr/>
              <p:nvPr userDrawn="1"/>
            </p:nvCxnSpPr>
            <p:spPr bwMode="gray">
              <a:xfrm rot="5400000">
                <a:off x="586877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56"/>
              <p:cNvCxnSpPr/>
              <p:nvPr userDrawn="1"/>
            </p:nvCxnSpPr>
            <p:spPr bwMode="gray">
              <a:xfrm rot="5400000">
                <a:off x="716556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57"/>
              <p:cNvCxnSpPr/>
              <p:nvPr userDrawn="1"/>
            </p:nvCxnSpPr>
            <p:spPr bwMode="gray">
              <a:xfrm rot="5400000">
                <a:off x="7308417"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58"/>
              <p:cNvCxnSpPr/>
              <p:nvPr userDrawn="1"/>
            </p:nvCxnSpPr>
            <p:spPr bwMode="gray">
              <a:xfrm rot="5400000">
                <a:off x="8605204" y="-315673"/>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8"/>
            <p:cNvGrpSpPr>
              <a:grpSpLocks/>
            </p:cNvGrpSpPr>
            <p:nvPr/>
          </p:nvGrpSpPr>
          <p:grpSpPr bwMode="auto">
            <a:xfrm>
              <a:off x="323410" y="6957490"/>
              <a:ext cx="8496740" cy="216030"/>
              <a:chOff x="323850" y="-531550"/>
              <a:chExt cx="8496740" cy="432060"/>
            </a:xfrm>
          </p:grpSpPr>
          <p:cxnSp>
            <p:nvCxnSpPr>
              <p:cNvPr id="25" name="Gerade Verbindung 35"/>
              <p:cNvCxnSpPr/>
              <p:nvPr userDrawn="1"/>
            </p:nvCxnSpPr>
            <p:spPr bwMode="gray">
              <a:xfrm rot="5400000">
                <a:off x="1074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36"/>
              <p:cNvCxnSpPr/>
              <p:nvPr userDrawn="1"/>
            </p:nvCxnSpPr>
            <p:spPr bwMode="gray">
              <a:xfrm rot="5400000">
                <a:off x="1402684"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37"/>
              <p:cNvCxnSpPr/>
              <p:nvPr userDrawn="1"/>
            </p:nvCxnSpPr>
            <p:spPr bwMode="gray">
              <a:xfrm rot="5400000">
                <a:off x="154712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38"/>
              <p:cNvCxnSpPr/>
              <p:nvPr userDrawn="1"/>
            </p:nvCxnSpPr>
            <p:spPr bwMode="gray">
              <a:xfrm rot="5400000">
                <a:off x="2843911"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39"/>
              <p:cNvCxnSpPr/>
              <p:nvPr userDrawn="1"/>
            </p:nvCxnSpPr>
            <p:spPr bwMode="gray">
              <a:xfrm rot="5400000">
                <a:off x="2986763"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40"/>
              <p:cNvCxnSpPr/>
              <p:nvPr userDrawn="1"/>
            </p:nvCxnSpPr>
            <p:spPr bwMode="gray">
              <a:xfrm rot="5400000">
                <a:off x="428355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41"/>
              <p:cNvCxnSpPr/>
              <p:nvPr userDrawn="1"/>
            </p:nvCxnSpPr>
            <p:spPr bwMode="gray">
              <a:xfrm rot="5400000">
                <a:off x="44279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42"/>
              <p:cNvCxnSpPr/>
              <p:nvPr userDrawn="1"/>
            </p:nvCxnSpPr>
            <p:spPr bwMode="gray">
              <a:xfrm rot="5400000">
                <a:off x="572319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43"/>
              <p:cNvCxnSpPr/>
              <p:nvPr userDrawn="1"/>
            </p:nvCxnSpPr>
            <p:spPr bwMode="gray">
              <a:xfrm rot="5400000">
                <a:off x="586763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44"/>
              <p:cNvCxnSpPr/>
              <p:nvPr userDrawn="1"/>
            </p:nvCxnSpPr>
            <p:spPr bwMode="gray">
              <a:xfrm rot="5400000">
                <a:off x="7164417"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45"/>
              <p:cNvCxnSpPr/>
              <p:nvPr userDrawn="1"/>
            </p:nvCxnSpPr>
            <p:spPr bwMode="gray">
              <a:xfrm rot="5400000">
                <a:off x="7307270"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46"/>
              <p:cNvCxnSpPr/>
              <p:nvPr userDrawn="1"/>
            </p:nvCxnSpPr>
            <p:spPr bwMode="gray">
              <a:xfrm rot="5400000">
                <a:off x="8604056" y="-315367"/>
                <a:ext cx="4317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uppieren 9"/>
            <p:cNvGrpSpPr>
              <a:grpSpLocks/>
            </p:cNvGrpSpPr>
            <p:nvPr/>
          </p:nvGrpSpPr>
          <p:grpSpPr bwMode="auto">
            <a:xfrm>
              <a:off x="9252650" y="908650"/>
              <a:ext cx="216030" cy="5688790"/>
              <a:chOff x="-540710" y="908650"/>
              <a:chExt cx="432060" cy="5688790"/>
            </a:xfrm>
          </p:grpSpPr>
          <p:cxnSp>
            <p:nvCxnSpPr>
              <p:cNvPr id="12" name="Gerade Verbindung 22"/>
              <p:cNvCxnSpPr/>
              <p:nvPr userDrawn="1"/>
            </p:nvCxnSpPr>
            <p:spPr bwMode="gray">
              <a:xfrm>
                <a:off x="-540384" y="1124192"/>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23"/>
              <p:cNvCxnSpPr/>
              <p:nvPr userDrawn="1"/>
            </p:nvCxnSpPr>
            <p:spPr bwMode="gray">
              <a:xfrm>
                <a:off x="-540384" y="908315"/>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24"/>
              <p:cNvCxnSpPr/>
              <p:nvPr userDrawn="1"/>
            </p:nvCxnSpPr>
            <p:spPr bwMode="gray">
              <a:xfrm>
                <a:off x="-540384" y="6597318"/>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25"/>
              <p:cNvCxnSpPr/>
              <p:nvPr userDrawn="1"/>
            </p:nvCxnSpPr>
            <p:spPr bwMode="gray">
              <a:xfrm>
                <a:off x="-540384" y="645287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6"/>
              <p:cNvCxnSpPr/>
              <p:nvPr userDrawn="1"/>
            </p:nvCxnSpPr>
            <p:spPr bwMode="gray">
              <a:xfrm>
                <a:off x="-540384" y="544491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7"/>
              <p:cNvCxnSpPr/>
              <p:nvPr userDrawn="1"/>
            </p:nvCxnSpPr>
            <p:spPr bwMode="gray">
              <a:xfrm>
                <a:off x="-540384" y="53004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8"/>
              <p:cNvCxnSpPr/>
              <p:nvPr userDrawn="1"/>
            </p:nvCxnSpPr>
            <p:spPr bwMode="gray">
              <a:xfrm>
                <a:off x="-540384" y="436552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9"/>
              <p:cNvCxnSpPr/>
              <p:nvPr userDrawn="1"/>
            </p:nvCxnSpPr>
            <p:spPr bwMode="gray">
              <a:xfrm>
                <a:off x="-540384" y="4221080"/>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30"/>
              <p:cNvCxnSpPr/>
              <p:nvPr userDrawn="1"/>
            </p:nvCxnSpPr>
            <p:spPr bwMode="gray">
              <a:xfrm>
                <a:off x="-540384" y="3284554"/>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31"/>
              <p:cNvCxnSpPr/>
              <p:nvPr userDrawn="1"/>
            </p:nvCxnSpPr>
            <p:spPr bwMode="gray">
              <a:xfrm>
                <a:off x="-540384" y="3140106"/>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32"/>
              <p:cNvCxnSpPr/>
              <p:nvPr userDrawn="1"/>
            </p:nvCxnSpPr>
            <p:spPr bwMode="gray">
              <a:xfrm>
                <a:off x="-540384" y="2205167"/>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33"/>
              <p:cNvCxnSpPr/>
              <p:nvPr userDrawn="1"/>
            </p:nvCxnSpPr>
            <p:spPr bwMode="gray">
              <a:xfrm>
                <a:off x="-540384" y="2060719"/>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34"/>
              <p:cNvCxnSpPr/>
              <p:nvPr userDrawn="1"/>
            </p:nvCxnSpPr>
            <p:spPr bwMode="gray">
              <a:xfrm>
                <a:off x="-540384" y="6381441"/>
                <a:ext cx="4317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Title 2"/>
          <p:cNvSpPr>
            <a:spLocks noGrp="1"/>
          </p:cNvSpPr>
          <p:nvPr>
            <p:ph type="title"/>
          </p:nvPr>
        </p:nvSpPr>
        <p:spPr bwMode="gray">
          <a:xfrm>
            <a:off x="323532" y="1123953"/>
            <a:ext cx="8496944" cy="2665413"/>
          </a:xfrm>
        </p:spPr>
        <p:txBody>
          <a:bodyPr/>
          <a:lstStyle>
            <a:lvl1pPr>
              <a:defRPr sz="3800" cap="all" baseline="0">
                <a:solidFill>
                  <a:schemeClr val="bg1"/>
                </a:solidFill>
                <a:latin typeface="Arial" pitchFamily="34" charset="0"/>
              </a:defRPr>
            </a:lvl1pPr>
          </a:lstStyle>
          <a:p>
            <a:r>
              <a:rPr lang="en-US" noProof="0" dirty="0"/>
              <a:t>Titelmasterformat durch Klicken bearbeiten</a:t>
            </a:r>
          </a:p>
        </p:txBody>
      </p:sp>
      <p:sp>
        <p:nvSpPr>
          <p:cNvPr id="6" name="Text Placeholder 5"/>
          <p:cNvSpPr>
            <a:spLocks noGrp="1"/>
          </p:cNvSpPr>
          <p:nvPr>
            <p:ph type="body" sz="quarter" idx="10"/>
          </p:nvPr>
        </p:nvSpPr>
        <p:spPr bwMode="gray">
          <a:xfrm>
            <a:off x="323532" y="6237312"/>
            <a:ext cx="8496944" cy="216024"/>
          </a:xfrm>
        </p:spPr>
        <p:txBody>
          <a:bodyPr anchor="b"/>
          <a:lstStyle>
            <a:lvl1pPr marL="0" indent="0">
              <a:spcBef>
                <a:spcPts val="0"/>
              </a:spcBef>
              <a:spcAft>
                <a:spcPts val="0"/>
              </a:spcAft>
              <a:buFontTx/>
              <a:buNone/>
              <a:defRPr sz="1200" baseline="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a:t>Textmasterformate durch Klicken bearbeiten</a:t>
            </a:r>
          </a:p>
        </p:txBody>
      </p:sp>
      <p:sp>
        <p:nvSpPr>
          <p:cNvPr id="66" name="Text Placeholder 5"/>
          <p:cNvSpPr>
            <a:spLocks noGrp="1"/>
          </p:cNvSpPr>
          <p:nvPr>
            <p:ph type="body" sz="quarter" idx="11"/>
          </p:nvPr>
        </p:nvSpPr>
        <p:spPr bwMode="gray">
          <a:xfrm>
            <a:off x="323532" y="6021288"/>
            <a:ext cx="8496944" cy="216024"/>
          </a:xfrm>
        </p:spPr>
        <p:txBody>
          <a:bodyPr anchor="b"/>
          <a:lstStyle>
            <a:lvl1pPr marL="0" indent="0">
              <a:spcBef>
                <a:spcPts val="0"/>
              </a:spcBef>
              <a:spcAft>
                <a:spcPts val="0"/>
              </a:spcAft>
              <a:buFontTx/>
              <a:buNone/>
              <a:defRPr sz="1200" baseline="0">
                <a:solidFill>
                  <a:schemeClr val="bg1"/>
                </a:solidFill>
                <a:latin typeface="Arial" pitchFamily="34" charset="0"/>
                <a:cs typeface="Arial" pitchFamily="34" charset="0"/>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a:t>Textmasterformate durch Klicken bearbeiten</a:t>
            </a:r>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4"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435102"/>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fld id="{0C692995-F755-4D7F-9FBF-C30B1EA54045}" type="datetime1">
              <a:rPr lang="en-GB"/>
              <a:pPr>
                <a:defRPr/>
              </a:pPr>
              <a:t>22/11/2017</a:t>
            </a:fld>
            <a:endParaRPr lang="en-GB" dirty="0"/>
          </a:p>
        </p:txBody>
      </p:sp>
      <p:sp>
        <p:nvSpPr>
          <p:cNvPr id="6"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7" name="Rectangle 24"/>
          <p:cNvSpPr>
            <a:spLocks noGrp="1" noChangeArrowheads="1"/>
          </p:cNvSpPr>
          <p:nvPr>
            <p:ph type="sldNum" sz="quarter" idx="12"/>
          </p:nvPr>
        </p:nvSpPr>
        <p:spPr>
          <a:ln/>
        </p:spPr>
        <p:txBody>
          <a:bodyPr/>
          <a:lstStyle>
            <a:lvl1pPr>
              <a:defRPr/>
            </a:lvl1pPr>
          </a:lstStyle>
          <a:p>
            <a:pPr>
              <a:defRPr/>
            </a:pPr>
            <a:fld id="{2EA4B057-31CC-4B8D-83CE-9FFEC38CBB43}"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22"/>
          <p:cNvSpPr>
            <a:spLocks noGrp="1" noChangeArrowheads="1"/>
          </p:cNvSpPr>
          <p:nvPr>
            <p:ph type="dt" sz="half" idx="10"/>
          </p:nvPr>
        </p:nvSpPr>
        <p:spPr>
          <a:ln/>
        </p:spPr>
        <p:txBody>
          <a:bodyPr/>
          <a:lstStyle>
            <a:lvl1pPr>
              <a:defRPr/>
            </a:lvl1pPr>
          </a:lstStyle>
          <a:p>
            <a:pPr>
              <a:defRPr/>
            </a:pPr>
            <a:fld id="{D464027B-F662-4539-B521-6FAEB57F38A2}" type="datetime1">
              <a:rPr lang="en-GB"/>
              <a:pPr>
                <a:defRPr/>
              </a:pPr>
              <a:t>22/11/2017</a:t>
            </a:fld>
            <a:endParaRPr lang="en-GB" dirty="0"/>
          </a:p>
        </p:txBody>
      </p:sp>
      <p:sp>
        <p:nvSpPr>
          <p:cNvPr id="6" name="Rectangle 23"/>
          <p:cNvSpPr>
            <a:spLocks noGrp="1" noChangeArrowheads="1"/>
          </p:cNvSpPr>
          <p:nvPr>
            <p:ph type="ftr" sz="quarter" idx="11"/>
          </p:nvPr>
        </p:nvSpPr>
        <p:spPr>
          <a:ln/>
        </p:spPr>
        <p:txBody>
          <a:bodyPr/>
          <a:lstStyle>
            <a:lvl1pPr>
              <a:defRPr/>
            </a:lvl1pPr>
          </a:lstStyle>
          <a:p>
            <a:pPr>
              <a:defRPr/>
            </a:pPr>
            <a:r>
              <a:rPr lang="en-GB" dirty="0"/>
              <a:t>Intra Introduction</a:t>
            </a:r>
          </a:p>
        </p:txBody>
      </p:sp>
      <p:sp>
        <p:nvSpPr>
          <p:cNvPr id="7" name="Rectangle 24"/>
          <p:cNvSpPr>
            <a:spLocks noGrp="1" noChangeArrowheads="1"/>
          </p:cNvSpPr>
          <p:nvPr>
            <p:ph type="sldNum" sz="quarter" idx="12"/>
          </p:nvPr>
        </p:nvSpPr>
        <p:spPr>
          <a:ln/>
        </p:spPr>
        <p:txBody>
          <a:bodyPr/>
          <a:lstStyle>
            <a:lvl1pPr>
              <a:defRPr/>
            </a:lvl1pPr>
          </a:lstStyle>
          <a:p>
            <a:pPr>
              <a:defRPr/>
            </a:pPr>
            <a:fld id="{7BF62B14-EBF5-4EAF-B2EF-3B6D5C4295AD}"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xml"/><Relationship Id="rId2" Type="http://schemas.openxmlformats.org/officeDocument/2006/relationships/slideLayout" Target="../slideLayouts/slideLayout13.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6.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ags" Target="../tags/tag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ags" Target="../tags/tag3.xml"/><Relationship Id="rId2" Type="http://schemas.openxmlformats.org/officeDocument/2006/relationships/slideLayout" Target="../slideLayouts/slideLayout39.xml"/><Relationship Id="rId16" Type="http://schemas.openxmlformats.org/officeDocument/2006/relationships/theme" Target="../theme/theme4.xml"/><Relationship Id="rId20"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3.jpe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6.em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ags" Target="../tags/tag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ags" Target="../tags/tag5.xml"/><Relationship Id="rId2" Type="http://schemas.openxmlformats.org/officeDocument/2006/relationships/slideLayout" Target="../slideLayouts/slideLayout65.xml"/><Relationship Id="rId16" Type="http://schemas.openxmlformats.org/officeDocument/2006/relationships/theme" Target="../theme/theme6.xml"/><Relationship Id="rId20" Type="http://schemas.openxmlformats.org/officeDocument/2006/relationships/image" Target="../media/image4.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3.jpe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764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7" name="Picture 20" descr="INTRA_logo_short_small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80288" y="5995988"/>
            <a:ext cx="1524000" cy="673100"/>
          </a:xfrm>
          <a:prstGeom prst="rect">
            <a:avLst/>
          </a:prstGeom>
          <a:noFill/>
          <a:ln w="9525">
            <a:noFill/>
            <a:miter lim="800000"/>
            <a:headEnd/>
            <a:tailEnd/>
          </a:ln>
        </p:spPr>
      </p:pic>
      <p:sp>
        <p:nvSpPr>
          <p:cNvPr id="1046" name="Rectangle 22"/>
          <p:cNvSpPr>
            <a:spLocks noGrp="1" noChangeArrowheads="1"/>
          </p:cNvSpPr>
          <p:nvPr>
            <p:ph type="dt" sz="half" idx="2"/>
          </p:nvPr>
        </p:nvSpPr>
        <p:spPr bwMode="auto">
          <a:xfrm>
            <a:off x="468313" y="6324600"/>
            <a:ext cx="114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274C"/>
                </a:solidFill>
                <a:latin typeface="Arial" charset="0"/>
                <a:ea typeface="ＭＳ Ｐゴシック" pitchFamily="112" charset="-128"/>
                <a:cs typeface="+mn-cs"/>
              </a:defRPr>
            </a:lvl1pPr>
          </a:lstStyle>
          <a:p>
            <a:pPr>
              <a:defRPr/>
            </a:pPr>
            <a:fld id="{6CE709B8-EBD7-4F10-9F83-34D887A6AA4A}" type="datetime1">
              <a:rPr lang="en-GB"/>
              <a:pPr>
                <a:defRPr/>
              </a:pPr>
              <a:t>22/11/2017</a:t>
            </a:fld>
            <a:endParaRPr lang="en-GB" dirty="0"/>
          </a:p>
        </p:txBody>
      </p:sp>
      <p:sp>
        <p:nvSpPr>
          <p:cNvPr id="1047" name="Rectangle 23"/>
          <p:cNvSpPr>
            <a:spLocks noGrp="1" noChangeArrowheads="1"/>
          </p:cNvSpPr>
          <p:nvPr>
            <p:ph type="ftr" sz="quarter" idx="3"/>
          </p:nvPr>
        </p:nvSpPr>
        <p:spPr bwMode="auto">
          <a:xfrm>
            <a:off x="1611313" y="6324600"/>
            <a:ext cx="4419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dirty="0">
                <a:solidFill>
                  <a:srgbClr val="00274C"/>
                </a:solidFill>
                <a:latin typeface="Arial" charset="0"/>
                <a:ea typeface="ＭＳ Ｐゴシック" pitchFamily="112" charset="-128"/>
                <a:cs typeface="+mn-cs"/>
              </a:defRPr>
            </a:lvl1pPr>
          </a:lstStyle>
          <a:p>
            <a:pPr>
              <a:defRPr/>
            </a:pPr>
            <a:r>
              <a:rPr lang="en-GB" dirty="0"/>
              <a:t>Intra Introduction</a:t>
            </a:r>
          </a:p>
        </p:txBody>
      </p:sp>
      <p:sp>
        <p:nvSpPr>
          <p:cNvPr id="1048" name="Rectangle 24"/>
          <p:cNvSpPr>
            <a:spLocks noGrp="1" noChangeArrowheads="1"/>
          </p:cNvSpPr>
          <p:nvPr>
            <p:ph type="sldNum" sz="quarter" idx="4"/>
          </p:nvPr>
        </p:nvSpPr>
        <p:spPr bwMode="auto">
          <a:xfrm>
            <a:off x="6030913" y="6324600"/>
            <a:ext cx="1219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274C"/>
                </a:solidFill>
                <a:latin typeface="Arial" charset="0"/>
                <a:ea typeface="ＭＳ Ｐゴシック" pitchFamily="112" charset="-128"/>
                <a:cs typeface="+mn-cs"/>
              </a:defRPr>
            </a:lvl1pPr>
          </a:lstStyle>
          <a:p>
            <a:pPr>
              <a:defRPr/>
            </a:pPr>
            <a:fld id="{A2FDBA53-2FC6-43B0-9C05-33DA50D5A626}" type="slidenum">
              <a:rPr lang="en-GB"/>
              <a:pPr>
                <a:defRPr/>
              </a:pPr>
              <a:t>‹#›</a:t>
            </a:fld>
            <a:endParaRPr lang="en-GB" dirty="0"/>
          </a:p>
        </p:txBody>
      </p:sp>
      <p:sp>
        <p:nvSpPr>
          <p:cNvPr id="1031" name="Rectangle 31"/>
          <p:cNvSpPr>
            <a:spLocks noGrp="1" noChangeArrowheads="1"/>
          </p:cNvSpPr>
          <p:nvPr>
            <p:ph type="title"/>
          </p:nvPr>
        </p:nvSpPr>
        <p:spPr bwMode="auto">
          <a:xfrm>
            <a:off x="457200" y="304800"/>
            <a:ext cx="8229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869" r:id="rId1"/>
    <p:sldLayoutId id="2147483853" r:id="rId2"/>
    <p:sldLayoutId id="2147483852" r:id="rId3"/>
    <p:sldLayoutId id="2147483851" r:id="rId4"/>
    <p:sldLayoutId id="2147483850" r:id="rId5"/>
    <p:sldLayoutId id="2147483849" r:id="rId6"/>
    <p:sldLayoutId id="2147483848" r:id="rId7"/>
    <p:sldLayoutId id="2147483847" r:id="rId8"/>
    <p:sldLayoutId id="2147483846" r:id="rId9"/>
    <p:sldLayoutId id="2147483845" r:id="rId10"/>
    <p:sldLayoutId id="2147483844" r:id="rId11"/>
  </p:sldLayoutIdLst>
  <p:txStyles>
    <p:titleStyle>
      <a:lvl1pPr algn="l" rtl="0" fontAlgn="base">
        <a:spcBef>
          <a:spcPct val="0"/>
        </a:spcBef>
        <a:spcAft>
          <a:spcPct val="0"/>
        </a:spcAft>
        <a:defRPr sz="3600">
          <a:solidFill>
            <a:srgbClr val="00274C"/>
          </a:solidFill>
          <a:latin typeface="+mj-lt"/>
          <a:ea typeface="+mj-ea"/>
          <a:cs typeface="+mj-cs"/>
        </a:defRPr>
      </a:lvl1pPr>
      <a:lvl2pPr algn="l" rtl="0" fontAlgn="base">
        <a:spcBef>
          <a:spcPct val="0"/>
        </a:spcBef>
        <a:spcAft>
          <a:spcPct val="0"/>
        </a:spcAft>
        <a:defRPr sz="3600">
          <a:solidFill>
            <a:srgbClr val="00274C"/>
          </a:solidFill>
          <a:latin typeface="Arial" charset="0"/>
          <a:ea typeface="ＭＳ Ｐゴシック" pitchFamily="112" charset="-128"/>
        </a:defRPr>
      </a:lvl2pPr>
      <a:lvl3pPr algn="l" rtl="0" fontAlgn="base">
        <a:spcBef>
          <a:spcPct val="0"/>
        </a:spcBef>
        <a:spcAft>
          <a:spcPct val="0"/>
        </a:spcAft>
        <a:defRPr sz="3600">
          <a:solidFill>
            <a:srgbClr val="00274C"/>
          </a:solidFill>
          <a:latin typeface="Arial" charset="0"/>
          <a:ea typeface="ＭＳ Ｐゴシック" pitchFamily="112" charset="-128"/>
        </a:defRPr>
      </a:lvl3pPr>
      <a:lvl4pPr algn="l" rtl="0" fontAlgn="base">
        <a:spcBef>
          <a:spcPct val="0"/>
        </a:spcBef>
        <a:spcAft>
          <a:spcPct val="0"/>
        </a:spcAft>
        <a:defRPr sz="3600">
          <a:solidFill>
            <a:srgbClr val="00274C"/>
          </a:solidFill>
          <a:latin typeface="Arial" charset="0"/>
          <a:ea typeface="ＭＳ Ｐゴシック" pitchFamily="112" charset="-128"/>
        </a:defRPr>
      </a:lvl4pPr>
      <a:lvl5pPr algn="l" rtl="0" fontAlgn="base">
        <a:spcBef>
          <a:spcPct val="0"/>
        </a:spcBef>
        <a:spcAft>
          <a:spcPct val="0"/>
        </a:spcAft>
        <a:defRPr sz="3600">
          <a:solidFill>
            <a:srgbClr val="00274C"/>
          </a:solidFill>
          <a:latin typeface="Arial" charset="0"/>
          <a:ea typeface="ＭＳ Ｐゴシック" pitchFamily="112" charset="-128"/>
        </a:defRPr>
      </a:lvl5pPr>
      <a:lvl6pPr marL="457189" algn="l" rtl="0" eaLnBrk="1" fontAlgn="base" hangingPunct="1">
        <a:spcBef>
          <a:spcPct val="0"/>
        </a:spcBef>
        <a:spcAft>
          <a:spcPct val="0"/>
        </a:spcAft>
        <a:defRPr sz="3600">
          <a:solidFill>
            <a:srgbClr val="00274C"/>
          </a:solidFill>
          <a:latin typeface="Arial" charset="0"/>
          <a:ea typeface="ＭＳ Ｐゴシック" pitchFamily="112" charset="-128"/>
        </a:defRPr>
      </a:lvl6pPr>
      <a:lvl7pPr marL="914378" algn="l" rtl="0" eaLnBrk="1" fontAlgn="base" hangingPunct="1">
        <a:spcBef>
          <a:spcPct val="0"/>
        </a:spcBef>
        <a:spcAft>
          <a:spcPct val="0"/>
        </a:spcAft>
        <a:defRPr sz="3600">
          <a:solidFill>
            <a:srgbClr val="00274C"/>
          </a:solidFill>
          <a:latin typeface="Arial" charset="0"/>
          <a:ea typeface="ＭＳ Ｐゴシック" pitchFamily="112" charset="-128"/>
        </a:defRPr>
      </a:lvl7pPr>
      <a:lvl8pPr marL="1371566" algn="l" rtl="0" eaLnBrk="1" fontAlgn="base" hangingPunct="1">
        <a:spcBef>
          <a:spcPct val="0"/>
        </a:spcBef>
        <a:spcAft>
          <a:spcPct val="0"/>
        </a:spcAft>
        <a:defRPr sz="3600">
          <a:solidFill>
            <a:srgbClr val="00274C"/>
          </a:solidFill>
          <a:latin typeface="Arial" charset="0"/>
          <a:ea typeface="ＭＳ Ｐゴシック" pitchFamily="112" charset="-128"/>
        </a:defRPr>
      </a:lvl8pPr>
      <a:lvl9pPr marL="1828754" algn="l" rtl="0" eaLnBrk="1" fontAlgn="base" hangingPunct="1">
        <a:spcBef>
          <a:spcPct val="0"/>
        </a:spcBef>
        <a:spcAft>
          <a:spcPct val="0"/>
        </a:spcAft>
        <a:defRPr sz="3600">
          <a:solidFill>
            <a:srgbClr val="00274C"/>
          </a:solidFill>
          <a:latin typeface="Arial" charset="0"/>
          <a:ea typeface="ＭＳ Ｐゴシック" pitchFamily="112" charset="-128"/>
        </a:defRPr>
      </a:lvl9pPr>
    </p:titleStyle>
    <p:bodyStyle>
      <a:lvl1pPr marL="290513" indent="-290513" algn="l" rtl="0" fontAlgn="base">
        <a:spcBef>
          <a:spcPct val="20000"/>
        </a:spcBef>
        <a:spcAft>
          <a:spcPct val="0"/>
        </a:spcAft>
        <a:buFont typeface="Wingdings" pitchFamily="2" charset="2"/>
        <a:buChar char="§"/>
        <a:defRPr sz="2800">
          <a:solidFill>
            <a:srgbClr val="0079AD"/>
          </a:solidFill>
          <a:latin typeface="+mn-lt"/>
          <a:ea typeface="+mn-ea"/>
          <a:cs typeface="+mn-cs"/>
        </a:defRPr>
      </a:lvl1pPr>
      <a:lvl2pPr marL="760413" indent="-277813" algn="l" rtl="0" fontAlgn="base">
        <a:spcBef>
          <a:spcPct val="20000"/>
        </a:spcBef>
        <a:spcAft>
          <a:spcPct val="0"/>
        </a:spcAft>
        <a:buFont typeface="Helvetica CE"/>
        <a:buChar char="–"/>
        <a:defRPr sz="2400">
          <a:solidFill>
            <a:srgbClr val="74B64A"/>
          </a:solidFill>
          <a:latin typeface="+mn-lt"/>
          <a:ea typeface="+mn-ea"/>
        </a:defRPr>
      </a:lvl2pPr>
      <a:lvl3pPr marL="1141413" indent="-188913" algn="l" rtl="0" fontAlgn="base">
        <a:spcBef>
          <a:spcPct val="20000"/>
        </a:spcBef>
        <a:spcAft>
          <a:spcPct val="0"/>
        </a:spcAft>
        <a:buFont typeface="Wingdings" pitchFamily="2" charset="2"/>
        <a:buChar char="§"/>
        <a:defRPr sz="2000">
          <a:solidFill>
            <a:srgbClr val="EC297B"/>
          </a:solidFill>
          <a:latin typeface="+mn-lt"/>
          <a:ea typeface="+mn-ea"/>
        </a:defRPr>
      </a:lvl3pPr>
      <a:lvl4pPr marL="1522413" indent="-188913" algn="l" rtl="0" fontAlgn="base">
        <a:spcBef>
          <a:spcPct val="20000"/>
        </a:spcBef>
        <a:spcAft>
          <a:spcPct val="0"/>
        </a:spcAft>
        <a:buFont typeface="Helvetica CE"/>
        <a:buChar char="–"/>
        <a:defRPr>
          <a:solidFill>
            <a:srgbClr val="0079AD"/>
          </a:solidFill>
          <a:latin typeface="+mn-lt"/>
          <a:ea typeface="+mn-ea"/>
        </a:defRPr>
      </a:lvl4pPr>
      <a:lvl5pPr marL="1903413" indent="-188913" algn="l" rtl="0" fontAlgn="base">
        <a:spcBef>
          <a:spcPct val="20000"/>
        </a:spcBef>
        <a:spcAft>
          <a:spcPct val="0"/>
        </a:spcAft>
        <a:buFont typeface="Wingdings" pitchFamily="2" charset="2"/>
        <a:buChar char="§"/>
        <a:defRPr sz="1600">
          <a:solidFill>
            <a:srgbClr val="74B64A"/>
          </a:solidFill>
          <a:latin typeface="+mn-lt"/>
          <a:ea typeface="+mn-ea"/>
        </a:defRPr>
      </a:lvl5pPr>
      <a:lvl6pPr marL="2362141"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6pPr>
      <a:lvl7pPr marL="2819330"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7pPr>
      <a:lvl8pPr marL="3276518"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8pPr>
      <a:lvl9pPr marL="3733707"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gray">
          <a:xfrm>
            <a:off x="8170863" y="260350"/>
            <a:ext cx="649287" cy="649288"/>
          </a:xfrm>
          <a:prstGeom prst="rect">
            <a:avLst/>
          </a:prstGeom>
          <a:noFill/>
          <a:ln w="9525">
            <a:noFill/>
            <a:miter lim="800000"/>
            <a:headEnd/>
            <a:tailEnd/>
          </a:ln>
        </p:spPr>
      </p:pic>
      <p:sp>
        <p:nvSpPr>
          <p:cNvPr id="13315" name="Title Placeholder 1"/>
          <p:cNvSpPr>
            <a:spLocks noGrp="1"/>
          </p:cNvSpPr>
          <p:nvPr>
            <p:ph type="title"/>
          </p:nvPr>
        </p:nvSpPr>
        <p:spPr bwMode="gray">
          <a:xfrm>
            <a:off x="323850" y="260350"/>
            <a:ext cx="6335713" cy="647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add text</a:t>
            </a:r>
          </a:p>
        </p:txBody>
      </p:sp>
      <p:sp>
        <p:nvSpPr>
          <p:cNvPr id="3" name="Text Placeholder 2"/>
          <p:cNvSpPr>
            <a:spLocks noGrp="1"/>
          </p:cNvSpPr>
          <p:nvPr>
            <p:ph type="body" idx="1"/>
            <p:custDataLst>
              <p:tags r:id="rId17"/>
            </p:custDataLst>
          </p:nvPr>
        </p:nvSpPr>
        <p:spPr bwMode="gray">
          <a:xfrm>
            <a:off x="323850" y="1052513"/>
            <a:ext cx="8496300" cy="5329237"/>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8"/>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Courier New" pitchFamily="49" charset="0"/>
              <a:buNone/>
              <a:defRPr/>
            </a:pPr>
            <a:endParaRPr lang="en-US" sz="1600" dirty="0">
              <a:solidFill>
                <a:srgbClr val="000000"/>
              </a:solidFill>
            </a:endParaRPr>
          </a:p>
        </p:txBody>
      </p:sp>
      <p:grpSp>
        <p:nvGrpSpPr>
          <p:cNvPr id="13318" name="Gruppieren 11"/>
          <p:cNvGrpSpPr>
            <a:grpSpLocks/>
          </p:cNvGrpSpPr>
          <p:nvPr/>
        </p:nvGrpSpPr>
        <p:grpSpPr bwMode="auto">
          <a:xfrm>
            <a:off x="323850" y="-315913"/>
            <a:ext cx="8496300" cy="21590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19" name="Gruppieren 37"/>
          <p:cNvGrpSpPr>
            <a:grpSpLocks/>
          </p:cNvGrpSpPr>
          <p:nvPr/>
        </p:nvGrpSpPr>
        <p:grpSpPr bwMode="auto">
          <a:xfrm>
            <a:off x="323850" y="6958013"/>
            <a:ext cx="8496300" cy="21590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20" name="Gruppieren 57"/>
          <p:cNvGrpSpPr>
            <a:grpSpLocks/>
          </p:cNvGrpSpPr>
          <p:nvPr/>
        </p:nvGrpSpPr>
        <p:grpSpPr bwMode="auto">
          <a:xfrm>
            <a:off x="9251950" y="908050"/>
            <a:ext cx="217488" cy="5689600"/>
            <a:chOff x="-540710" y="908650"/>
            <a:chExt cx="432060" cy="5688790"/>
          </a:xfrm>
        </p:grpSpPr>
        <p:cxnSp>
          <p:nvCxnSpPr>
            <p:cNvPr id="59"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21" name="Gruppieren 55"/>
          <p:cNvGrpSpPr>
            <a:grpSpLocks/>
          </p:cNvGrpSpPr>
          <p:nvPr userDrawn="1"/>
        </p:nvGrpSpPr>
        <p:grpSpPr bwMode="auto">
          <a:xfrm>
            <a:off x="-323850" y="908050"/>
            <a:ext cx="215900" cy="5689600"/>
            <a:chOff x="-540710" y="908650"/>
            <a:chExt cx="432060" cy="5688790"/>
          </a:xfrm>
        </p:grpSpPr>
        <p:cxnSp>
          <p:nvCxnSpPr>
            <p:cNvPr id="57" name="Gerade Verbindung 56"/>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userDrawn="1"/>
        </p:nvSpPr>
        <p:spPr bwMode="gray">
          <a:xfrm>
            <a:off x="324391" y="6597440"/>
            <a:ext cx="7056000" cy="144000"/>
          </a:xfrm>
          <a:prstGeom prst="rect">
            <a:avLst/>
          </a:prstGeom>
          <a:solidFill>
            <a:schemeClr val="bg1"/>
          </a:solidFill>
          <a:ln w="9525">
            <a:noFill/>
          </a:ln>
        </p:spPr>
        <p:txBody>
          <a:bodyPr lIns="0" tIns="0" rIns="0" bIns="0" anchor="ctr"/>
          <a:lstStyle/>
          <a:p>
            <a:pPr marL="0" lvl="8">
              <a:defRPr/>
            </a:pPr>
            <a:r>
              <a:rPr lang="en-US" sz="800" dirty="0">
                <a:solidFill>
                  <a:srgbClr val="928580"/>
                </a:solidFill>
                <a:latin typeface="Arial"/>
                <a:ea typeface="+mn-ea"/>
              </a:rPr>
              <a:t>© GfK 2012 | IUC  PR Survey | April  2012</a:t>
            </a:r>
          </a:p>
        </p:txBody>
      </p:sp>
      <p:sp>
        <p:nvSpPr>
          <p:cNvPr id="75" name="Rechteck 74"/>
          <p:cNvSpPr/>
          <p:nvPr userDrawn="1"/>
        </p:nvSpPr>
        <p:spPr bwMode="gray">
          <a:xfrm>
            <a:off x="7524750" y="6597650"/>
            <a:ext cx="1295400" cy="144463"/>
          </a:xfrm>
          <a:prstGeom prst="rect">
            <a:avLst/>
          </a:prstGeom>
          <a:solidFill>
            <a:schemeClr val="bg1"/>
          </a:solidFill>
          <a:ln w="9525">
            <a:noFill/>
          </a:ln>
        </p:spPr>
        <p:txBody>
          <a:bodyPr lIns="0" tIns="0" rIns="0" bIns="0" anchor="ctr"/>
          <a:lstStyle/>
          <a:p>
            <a:pPr algn="r" fontAlgn="auto">
              <a:spcBef>
                <a:spcPts val="0"/>
              </a:spcBef>
              <a:spcAft>
                <a:spcPts val="0"/>
              </a:spcAft>
              <a:defRPr/>
            </a:pPr>
            <a:fld id="{FD7F7C2C-7B68-458D-9DE7-660AC596DB2D}" type="slidenum">
              <a:rPr lang="en-US" sz="800">
                <a:solidFill>
                  <a:srgbClr val="928580"/>
                </a:solidFill>
                <a:latin typeface="Arial"/>
                <a:ea typeface="+mn-ea"/>
              </a:rPr>
              <a:pPr algn="r" fontAlgn="auto">
                <a:spcBef>
                  <a:spcPts val="0"/>
                </a:spcBef>
                <a:spcAft>
                  <a:spcPts val="0"/>
                </a:spcAft>
                <a:defRPr/>
              </a:pPr>
              <a:t>‹#›</a:t>
            </a:fld>
            <a:endParaRPr lang="en-US" sz="800" dirty="0">
              <a:solidFill>
                <a:srgbClr val="928580"/>
              </a:solidFill>
              <a:latin typeface="Arial"/>
              <a:ea typeface="+mn-ea"/>
            </a:endParaRPr>
          </a:p>
        </p:txBody>
      </p:sp>
      <p:grpSp>
        <p:nvGrpSpPr>
          <p:cNvPr id="13324" name="Group 9"/>
          <p:cNvGrpSpPr>
            <a:grpSpLocks/>
          </p:cNvGrpSpPr>
          <p:nvPr userDrawn="1"/>
        </p:nvGrpSpPr>
        <p:grpSpPr bwMode="auto">
          <a:xfrm>
            <a:off x="7208838" y="300038"/>
            <a:ext cx="836612" cy="638175"/>
            <a:chOff x="3532" y="2185"/>
            <a:chExt cx="527" cy="402"/>
          </a:xfrm>
        </p:grpSpPr>
        <p:sp>
          <p:nvSpPr>
            <p:cNvPr id="77"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dirty="0">
                <a:solidFill>
                  <a:srgbClr val="000000"/>
                </a:solidFill>
                <a:latin typeface="Arial"/>
                <a:ea typeface="+mn-ea"/>
              </a:endParaRPr>
            </a:p>
          </p:txBody>
        </p:sp>
        <p:pic>
          <p:nvPicPr>
            <p:cNvPr id="13326" name="Picture 11" descr="bayer-kreuz"/>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58" r:id="rId7"/>
    <p:sldLayoutId id="2147483857" r:id="rId8"/>
    <p:sldLayoutId id="2147483856" r:id="rId9"/>
    <p:sldLayoutId id="2147483876" r:id="rId10"/>
    <p:sldLayoutId id="2147483877" r:id="rId11"/>
    <p:sldLayoutId id="2147483878" r:id="rId12"/>
    <p:sldLayoutId id="2147483855" r:id="rId13"/>
    <p:sldLayoutId id="2147483854" r:id="rId14"/>
    <p:sldLayoutId id="2147483879" r:id="rId15"/>
  </p:sldLayoutIdLst>
  <p:hf hdr="0" ftr="0" dt="0"/>
  <p:txStyles>
    <p:titleStyle>
      <a:lvl1pPr algn="l" rtl="0" eaLnBrk="0" fontAlgn="base" hangingPunct="0">
        <a:spcBef>
          <a:spcPct val="0"/>
        </a:spcBef>
        <a:spcAft>
          <a:spcPct val="0"/>
        </a:spcAft>
        <a:defRPr sz="2000" kern="1200">
          <a:solidFill>
            <a:schemeClr val="tx1"/>
          </a:solidFill>
          <a:latin typeface="Arial" pitchFamily="34" charset="0"/>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189" algn="l" rtl="0" fontAlgn="base">
        <a:spcBef>
          <a:spcPct val="0"/>
        </a:spcBef>
        <a:spcAft>
          <a:spcPct val="0"/>
        </a:spcAft>
        <a:defRPr sz="2000">
          <a:solidFill>
            <a:schemeClr val="tx1"/>
          </a:solidFill>
          <a:latin typeface="Arial" charset="0"/>
        </a:defRPr>
      </a:lvl6pPr>
      <a:lvl7pPr marL="914378" algn="l" rtl="0" fontAlgn="base">
        <a:spcBef>
          <a:spcPct val="0"/>
        </a:spcBef>
        <a:spcAft>
          <a:spcPct val="0"/>
        </a:spcAft>
        <a:defRPr sz="2000">
          <a:solidFill>
            <a:schemeClr val="tx1"/>
          </a:solidFill>
          <a:latin typeface="Arial" charset="0"/>
        </a:defRPr>
      </a:lvl7pPr>
      <a:lvl8pPr marL="1371566" algn="l" rtl="0" fontAlgn="base">
        <a:spcBef>
          <a:spcPct val="0"/>
        </a:spcBef>
        <a:spcAft>
          <a:spcPct val="0"/>
        </a:spcAft>
        <a:defRPr sz="2000">
          <a:solidFill>
            <a:schemeClr val="tx1"/>
          </a:solidFill>
          <a:latin typeface="Arial" charset="0"/>
        </a:defRPr>
      </a:lvl8pPr>
      <a:lvl9pPr marL="1828754" algn="l" rtl="0" fontAlgn="base">
        <a:spcBef>
          <a:spcPct val="0"/>
        </a:spcBef>
        <a:spcAft>
          <a:spcPct val="0"/>
        </a:spcAft>
        <a:defRPr sz="2000">
          <a:solidFill>
            <a:schemeClr val="tx1"/>
          </a:solidFill>
          <a:latin typeface="Arial" charset="0"/>
        </a:defRPr>
      </a:lvl9pPr>
    </p:titleStyle>
    <p:bodyStyle>
      <a:lvl1pPr algn="l" rtl="0" eaLnBrk="0" fontAlgn="base" hangingPunct="0">
        <a:spcBef>
          <a:spcPts val="600"/>
        </a:spcBef>
        <a:spcAft>
          <a:spcPct val="0"/>
        </a:spcAft>
        <a:buFont typeface="Arial" charset="0"/>
        <a:defRPr kern="1200">
          <a:solidFill>
            <a:schemeClr val="tx2"/>
          </a:solidFill>
          <a:latin typeface="Arial" pitchFamily="34" charset="0"/>
          <a:ea typeface="+mn-ea"/>
          <a:cs typeface="Arial" pitchFamily="34" charset="0"/>
        </a:defRPr>
      </a:lvl1pPr>
      <a:lvl2pPr algn="l" rtl="0" eaLnBrk="0" fontAlgn="base" hangingPunct="0">
        <a:spcBef>
          <a:spcPts val="600"/>
        </a:spcBef>
        <a:spcAft>
          <a:spcPct val="0"/>
        </a:spcAft>
        <a:buFont typeface="Arial" charset="0"/>
        <a:defRPr sz="1600" kern="1200">
          <a:solidFill>
            <a:schemeClr val="tx1"/>
          </a:solidFill>
          <a:latin typeface="Arial" pitchFamily="34" charset="0"/>
          <a:ea typeface="+mn-ea"/>
          <a:cs typeface="Arial" pitchFamily="34" charset="0"/>
        </a:defRPr>
      </a:lvl2pPr>
      <a:lvl3pPr marL="179388" indent="-179388" algn="l" rtl="0" eaLnBrk="0" fontAlgn="base" hangingPunct="0">
        <a:spcBef>
          <a:spcPts val="3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357188" indent="-179388" algn="l" rtl="0" eaLnBrk="0" fontAlgn="base" hangingPunct="0">
        <a:spcBef>
          <a:spcPts val="3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538163" indent="-179388" algn="l" rtl="0" eaLnBrk="0" fontAlgn="base" hangingPunct="0">
        <a:spcBef>
          <a:spcPts val="3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539987"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39987"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12"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39987"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gray">
          <a:xfrm>
            <a:off x="466725" y="349250"/>
            <a:ext cx="7058025" cy="9493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Headline</a:t>
            </a:r>
          </a:p>
        </p:txBody>
      </p:sp>
      <p:sp>
        <p:nvSpPr>
          <p:cNvPr id="29699" name="Rectangle 3"/>
          <p:cNvSpPr>
            <a:spLocks noGrp="1" noChangeArrowheads="1"/>
          </p:cNvSpPr>
          <p:nvPr>
            <p:ph type="body" idx="1"/>
          </p:nvPr>
        </p:nvSpPr>
        <p:spPr bwMode="gray">
          <a:xfrm>
            <a:off x="466725" y="1628775"/>
            <a:ext cx="8208963" cy="4535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Text in Arial 18pt</a:t>
            </a:r>
          </a:p>
          <a:p>
            <a:pPr lvl="1"/>
            <a:r>
              <a:rPr lang="en-GB"/>
              <a:t>First level</a:t>
            </a:r>
          </a:p>
          <a:p>
            <a:pPr lvl="2"/>
            <a:r>
              <a:rPr lang="en-GB"/>
              <a:t>Second level</a:t>
            </a:r>
          </a:p>
          <a:p>
            <a:pPr lvl="3"/>
            <a:r>
              <a:rPr lang="en-GB"/>
              <a:t>Third level</a:t>
            </a:r>
          </a:p>
          <a:p>
            <a:pPr lvl="4"/>
            <a:r>
              <a:rPr lang="en-GB"/>
              <a:t>Fourth level</a:t>
            </a:r>
          </a:p>
        </p:txBody>
      </p:sp>
      <p:grpSp>
        <p:nvGrpSpPr>
          <p:cNvPr id="29700" name="Group 258"/>
          <p:cNvGrpSpPr>
            <a:grpSpLocks/>
          </p:cNvGrpSpPr>
          <p:nvPr/>
        </p:nvGrpSpPr>
        <p:grpSpPr bwMode="auto">
          <a:xfrm>
            <a:off x="-3175" y="1463675"/>
            <a:ext cx="9147175" cy="5394325"/>
            <a:chOff x="-2" y="922"/>
            <a:chExt cx="5762" cy="3398"/>
          </a:xfrm>
        </p:grpSpPr>
        <p:sp>
          <p:nvSpPr>
            <p:cNvPr id="1040" name="Rectangle 16"/>
            <p:cNvSpPr>
              <a:spLocks noChangeArrowheads="1"/>
            </p:cNvSpPr>
            <p:nvPr/>
          </p:nvSpPr>
          <p:spPr bwMode="gray">
            <a:xfrm>
              <a:off x="5680" y="922"/>
              <a:ext cx="80" cy="2000"/>
            </a:xfrm>
            <a:prstGeom prst="rect">
              <a:avLst/>
            </a:prstGeom>
            <a:gradFill rotWithShape="1">
              <a:gsLst>
                <a:gs pos="0">
                  <a:srgbClr val="FFFFFF"/>
                </a:gs>
                <a:gs pos="100000">
                  <a:srgbClr val="D9D9D9"/>
                </a:gs>
              </a:gsLst>
              <a:lin ang="5400000" scaled="1"/>
            </a:gradFill>
            <a:ln>
              <a:noFill/>
            </a:ln>
            <a:extLst/>
          </p:spPr>
          <p:txBody>
            <a:bodyPr/>
            <a:lstStyle/>
            <a:p>
              <a:pPr algn="ctr">
                <a:defRPr/>
              </a:pPr>
              <a:endParaRPr lang="de-DE" sz="1800" dirty="0">
                <a:solidFill>
                  <a:srgbClr val="676767"/>
                </a:solidFill>
                <a:latin typeface="Arial"/>
                <a:ea typeface="+mn-ea"/>
                <a:cs typeface="+mn-cs"/>
              </a:endParaRPr>
            </a:p>
          </p:txBody>
        </p:sp>
        <p:sp>
          <p:nvSpPr>
            <p:cNvPr id="1039" name="Freeform 15"/>
            <p:cNvSpPr>
              <a:spLocks/>
            </p:cNvSpPr>
            <p:nvPr/>
          </p:nvSpPr>
          <p:spPr bwMode="gray">
            <a:xfrm>
              <a:off x="-2" y="3792"/>
              <a:ext cx="5762" cy="528"/>
            </a:xfrm>
            <a:custGeom>
              <a:avLst/>
              <a:gdLst>
                <a:gd name="T0" fmla="*/ 5762 w 5762"/>
                <a:gd name="T1" fmla="*/ 528 h 528"/>
                <a:gd name="T2" fmla="*/ 5762 w 5762"/>
                <a:gd name="T3" fmla="*/ 0 h 528"/>
                <a:gd name="T4" fmla="*/ 5678 w 5762"/>
                <a:gd name="T5" fmla="*/ 0 h 528"/>
                <a:gd name="T6" fmla="*/ 5678 w 5762"/>
                <a:gd name="T7" fmla="*/ 251 h 528"/>
                <a:gd name="T8" fmla="*/ 2 w 5762"/>
                <a:gd name="T9" fmla="*/ 251 h 528"/>
                <a:gd name="T10" fmla="*/ 0 w 5762"/>
                <a:gd name="T11" fmla="*/ 528 h 528"/>
                <a:gd name="T12" fmla="*/ 5762 w 5762"/>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5762" h="528">
                  <a:moveTo>
                    <a:pt x="5762" y="528"/>
                  </a:moveTo>
                  <a:lnTo>
                    <a:pt x="5762" y="0"/>
                  </a:lnTo>
                  <a:lnTo>
                    <a:pt x="5678" y="0"/>
                  </a:lnTo>
                  <a:lnTo>
                    <a:pt x="5678" y="251"/>
                  </a:lnTo>
                  <a:lnTo>
                    <a:pt x="2" y="251"/>
                  </a:lnTo>
                  <a:lnTo>
                    <a:pt x="0" y="528"/>
                  </a:lnTo>
                  <a:lnTo>
                    <a:pt x="5762" y="528"/>
                  </a:lnTo>
                  <a:close/>
                </a:path>
              </a:pathLst>
            </a:custGeom>
            <a:gradFill rotWithShape="1">
              <a:gsLst>
                <a:gs pos="0">
                  <a:srgbClr val="BFBFBF"/>
                </a:gs>
                <a:gs pos="100000">
                  <a:srgbClr val="FFFFFF"/>
                </a:gs>
              </a:gsLst>
              <a:lin ang="5400000" scaled="1"/>
            </a:gradFill>
            <a:ln>
              <a:noFill/>
            </a:ln>
            <a:extLst/>
          </p:spPr>
          <p:txBody>
            <a:bodyPr/>
            <a:lstStyle/>
            <a:p>
              <a:pPr algn="ctr">
                <a:defRPr/>
              </a:pPr>
              <a:endParaRPr lang="de-DE" sz="1800" dirty="0">
                <a:solidFill>
                  <a:srgbClr val="676767"/>
                </a:solidFill>
                <a:latin typeface="Arial"/>
                <a:ea typeface="+mn-ea"/>
                <a:cs typeface="+mn-cs"/>
              </a:endParaRPr>
            </a:p>
          </p:txBody>
        </p:sp>
        <p:sp>
          <p:nvSpPr>
            <p:cNvPr id="1034" name="Freeform 10"/>
            <p:cNvSpPr>
              <a:spLocks/>
            </p:cNvSpPr>
            <p:nvPr/>
          </p:nvSpPr>
          <p:spPr bwMode="gray">
            <a:xfrm>
              <a:off x="-2" y="922"/>
              <a:ext cx="5762" cy="2442"/>
            </a:xfrm>
            <a:custGeom>
              <a:avLst/>
              <a:gdLst>
                <a:gd name="T0" fmla="*/ 6709 w 6803"/>
                <a:gd name="T1" fmla="*/ 2360 h 2884"/>
                <a:gd name="T2" fmla="*/ 6709 w 6803"/>
                <a:gd name="T3" fmla="*/ 0 h 2884"/>
                <a:gd name="T4" fmla="*/ 0 w 6803"/>
                <a:gd name="T5" fmla="*/ 0 h 2884"/>
                <a:gd name="T6" fmla="*/ 0 w 6803"/>
                <a:gd name="T7" fmla="*/ 7 h 2884"/>
                <a:gd name="T8" fmla="*/ 6701 w 6803"/>
                <a:gd name="T9" fmla="*/ 7 h 2884"/>
                <a:gd name="T10" fmla="*/ 6701 w 6803"/>
                <a:gd name="T11" fmla="*/ 2884 h 2884"/>
                <a:gd name="T12" fmla="*/ 6803 w 6803"/>
                <a:gd name="T13" fmla="*/ 2884 h 2884"/>
                <a:gd name="T14" fmla="*/ 6803 w 6803"/>
                <a:gd name="T15" fmla="*/ 2360 h 2884"/>
                <a:gd name="T16" fmla="*/ 6709 w 6803"/>
                <a:gd name="T17" fmla="*/ 2360 h 2884"/>
                <a:gd name="T18" fmla="*/ 6709 w 6803"/>
                <a:gd name="T19" fmla="*/ 236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2884">
                  <a:moveTo>
                    <a:pt x="6709" y="2360"/>
                  </a:moveTo>
                  <a:lnTo>
                    <a:pt x="6709" y="0"/>
                  </a:lnTo>
                  <a:lnTo>
                    <a:pt x="0" y="0"/>
                  </a:lnTo>
                  <a:lnTo>
                    <a:pt x="0" y="7"/>
                  </a:lnTo>
                  <a:lnTo>
                    <a:pt x="6701" y="7"/>
                  </a:lnTo>
                  <a:lnTo>
                    <a:pt x="6701" y="2884"/>
                  </a:lnTo>
                  <a:lnTo>
                    <a:pt x="6803" y="2884"/>
                  </a:lnTo>
                  <a:lnTo>
                    <a:pt x="6803" y="2360"/>
                  </a:lnTo>
                  <a:lnTo>
                    <a:pt x="6709" y="2360"/>
                  </a:lnTo>
                  <a:lnTo>
                    <a:pt x="6709" y="2360"/>
                  </a:lnTo>
                  <a:close/>
                </a:path>
              </a:pathLst>
            </a:custGeom>
            <a:solidFill>
              <a:srgbClr val="6BC200"/>
            </a:solidFill>
            <a:ln>
              <a:noFill/>
            </a:ln>
            <a:extLst/>
          </p:spPr>
          <p:txBody>
            <a:bodyPr/>
            <a:lstStyle/>
            <a:p>
              <a:pPr algn="ctr">
                <a:defRPr/>
              </a:pPr>
              <a:endParaRPr lang="de-DE" sz="1800" dirty="0">
                <a:solidFill>
                  <a:srgbClr val="676767"/>
                </a:solidFill>
                <a:latin typeface="Arial"/>
                <a:ea typeface="+mn-ea"/>
                <a:cs typeface="+mn-cs"/>
              </a:endParaRPr>
            </a:p>
          </p:txBody>
        </p:sp>
        <p:sp>
          <p:nvSpPr>
            <p:cNvPr id="1035" name="Freeform 11"/>
            <p:cNvSpPr>
              <a:spLocks/>
            </p:cNvSpPr>
            <p:nvPr/>
          </p:nvSpPr>
          <p:spPr bwMode="gray">
            <a:xfrm>
              <a:off x="-2" y="3358"/>
              <a:ext cx="5762" cy="688"/>
            </a:xfrm>
            <a:custGeom>
              <a:avLst/>
              <a:gdLst>
                <a:gd name="T0" fmla="*/ 6803 w 6803"/>
                <a:gd name="T1" fmla="*/ 0 h 812"/>
                <a:gd name="T2" fmla="*/ 6701 w 6803"/>
                <a:gd name="T3" fmla="*/ 0 h 812"/>
                <a:gd name="T4" fmla="*/ 6701 w 6803"/>
                <a:gd name="T5" fmla="*/ 805 h 812"/>
                <a:gd name="T6" fmla="*/ 0 w 6803"/>
                <a:gd name="T7" fmla="*/ 805 h 812"/>
                <a:gd name="T8" fmla="*/ 0 w 6803"/>
                <a:gd name="T9" fmla="*/ 812 h 812"/>
                <a:gd name="T10" fmla="*/ 6709 w 6803"/>
                <a:gd name="T11" fmla="*/ 812 h 812"/>
                <a:gd name="T12" fmla="*/ 6709 w 6803"/>
                <a:gd name="T13" fmla="*/ 522 h 812"/>
                <a:gd name="T14" fmla="*/ 6803 w 6803"/>
                <a:gd name="T15" fmla="*/ 522 h 812"/>
                <a:gd name="T16" fmla="*/ 6803 w 6803"/>
                <a:gd name="T17" fmla="*/ 0 h 812"/>
                <a:gd name="T18" fmla="*/ 6803 w 6803"/>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812">
                  <a:moveTo>
                    <a:pt x="6803" y="0"/>
                  </a:moveTo>
                  <a:lnTo>
                    <a:pt x="6701" y="0"/>
                  </a:lnTo>
                  <a:lnTo>
                    <a:pt x="6701" y="805"/>
                  </a:lnTo>
                  <a:lnTo>
                    <a:pt x="0" y="805"/>
                  </a:lnTo>
                  <a:lnTo>
                    <a:pt x="0" y="812"/>
                  </a:lnTo>
                  <a:lnTo>
                    <a:pt x="6709" y="812"/>
                  </a:lnTo>
                  <a:lnTo>
                    <a:pt x="6709" y="522"/>
                  </a:lnTo>
                  <a:lnTo>
                    <a:pt x="6803" y="522"/>
                  </a:lnTo>
                  <a:lnTo>
                    <a:pt x="6803" y="0"/>
                  </a:lnTo>
                  <a:lnTo>
                    <a:pt x="6803" y="0"/>
                  </a:lnTo>
                  <a:close/>
                </a:path>
              </a:pathLst>
            </a:custGeom>
            <a:solidFill>
              <a:srgbClr val="0090C5"/>
            </a:solidFill>
            <a:ln>
              <a:noFill/>
            </a:ln>
            <a:extLst/>
          </p:spPr>
          <p:txBody>
            <a:bodyPr/>
            <a:lstStyle/>
            <a:p>
              <a:pPr algn="ctr">
                <a:defRPr/>
              </a:pPr>
              <a:endParaRPr lang="de-DE" sz="1800" dirty="0">
                <a:solidFill>
                  <a:srgbClr val="676767"/>
                </a:solidFill>
                <a:latin typeface="Arial"/>
                <a:ea typeface="+mn-ea"/>
                <a:cs typeface="+mn-cs"/>
              </a:endParaRPr>
            </a:p>
          </p:txBody>
        </p:sp>
      </p:grpSp>
      <p:pic>
        <p:nvPicPr>
          <p:cNvPr id="29701" name="Picture 25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7727950" y="250825"/>
            <a:ext cx="949325" cy="949325"/>
          </a:xfrm>
          <a:prstGeom prst="rect">
            <a:avLst/>
          </a:prstGeom>
          <a:noFill/>
          <a:ln w="9525">
            <a:noFill/>
            <a:miter lim="800000"/>
            <a:headEnd/>
            <a:tailEnd/>
          </a:ln>
        </p:spPr>
      </p:pic>
      <p:sp>
        <p:nvSpPr>
          <p:cNvPr id="1029" name="Rectangle 5"/>
          <p:cNvSpPr>
            <a:spLocks noGrp="1" noChangeArrowheads="1"/>
          </p:cNvSpPr>
          <p:nvPr>
            <p:ph type="ftr" sz="quarter" idx="3"/>
          </p:nvPr>
        </p:nvSpPr>
        <p:spPr bwMode="gray">
          <a:xfrm>
            <a:off x="466725" y="6423025"/>
            <a:ext cx="6391275" cy="434975"/>
          </a:xfrm>
          <a:prstGeom prst="rect">
            <a:avLst/>
          </a:prstGeom>
          <a:noFill/>
          <a:ln>
            <a:noFill/>
          </a:ln>
          <a:effectLst/>
          <a:extLst/>
        </p:spPr>
        <p:txBody>
          <a:bodyPr vert="horz" wrap="square" lIns="0" tIns="0" rIns="0" bIns="0" numCol="1" anchor="ctr" anchorCtr="0" compatLnSpc="1">
            <a:prstTxWarp prst="textNoShape">
              <a:avLst/>
            </a:prstTxWarp>
          </a:bodyPr>
          <a:lstStyle>
            <a:lvl1pPr algn="l">
              <a:defRPr sz="800" dirty="0">
                <a:solidFill>
                  <a:srgbClr val="676767"/>
                </a:solidFill>
                <a:latin typeface="Arial"/>
                <a:ea typeface="+mn-ea"/>
                <a:cs typeface="+mn-cs"/>
              </a:defRPr>
            </a:lvl1pPr>
          </a:lstStyle>
          <a:p>
            <a:pPr>
              <a:defRPr/>
            </a:pPr>
            <a:r>
              <a:rPr lang="en-GB" dirty="0"/>
              <a:t>Page </a:t>
            </a:r>
            <a:fld id="{41847A13-83A4-4EE5-B356-85987DCA8260}" type="slidenum">
              <a:rPr lang="en-GB"/>
              <a:pPr>
                <a:defRPr/>
              </a:pPr>
              <a:t>‹#›</a:t>
            </a:fld>
            <a:r>
              <a:rPr lang="en-GB" dirty="0"/>
              <a:t> •  • </a:t>
            </a:r>
          </a:p>
        </p:txBody>
      </p:sp>
      <p:grpSp>
        <p:nvGrpSpPr>
          <p:cNvPr id="29703" name="Group 358"/>
          <p:cNvGrpSpPr>
            <a:grpSpLocks noChangeAspect="1"/>
          </p:cNvGrpSpPr>
          <p:nvPr/>
        </p:nvGrpSpPr>
        <p:grpSpPr bwMode="auto">
          <a:xfrm>
            <a:off x="7613650" y="6570663"/>
            <a:ext cx="1063625" cy="139700"/>
            <a:chOff x="219" y="1813"/>
            <a:chExt cx="5322" cy="695"/>
          </a:xfrm>
        </p:grpSpPr>
        <p:sp>
          <p:nvSpPr>
            <p:cNvPr id="1383" name="AutoShape 359"/>
            <p:cNvSpPr>
              <a:spLocks noChangeAspect="1" noChangeArrowheads="1" noTextEdit="1"/>
            </p:cNvSpPr>
            <p:nvPr userDrawn="1"/>
          </p:nvSpPr>
          <p:spPr bwMode="gray">
            <a:xfrm>
              <a:off x="219" y="1813"/>
              <a:ext cx="5322" cy="695"/>
            </a:xfrm>
            <a:prstGeom prst="rect">
              <a:avLst/>
            </a:prstGeom>
            <a:noFill/>
            <a:ln>
              <a:noFill/>
            </a:ln>
            <a:extLst/>
          </p:spPr>
          <p:txBody>
            <a:bodyPr/>
            <a:lstStyle/>
            <a:p>
              <a:pPr algn="ctr">
                <a:defRPr/>
              </a:pPr>
              <a:endParaRPr lang="de-DE" sz="1800" dirty="0">
                <a:solidFill>
                  <a:srgbClr val="676767"/>
                </a:solidFill>
                <a:latin typeface="Arial"/>
                <a:ea typeface="+mn-ea"/>
                <a:cs typeface="+mn-cs"/>
              </a:endParaRPr>
            </a:p>
          </p:txBody>
        </p:sp>
        <p:sp>
          <p:nvSpPr>
            <p:cNvPr id="1384" name="Freeform 360"/>
            <p:cNvSpPr>
              <a:spLocks noEditPoints="1"/>
            </p:cNvSpPr>
            <p:nvPr userDrawn="1"/>
          </p:nvSpPr>
          <p:spPr bwMode="gray">
            <a:xfrm>
              <a:off x="219" y="1845"/>
              <a:ext cx="397" cy="490"/>
            </a:xfrm>
            <a:custGeom>
              <a:avLst/>
              <a:gdLst>
                <a:gd name="T0" fmla="*/ 93 w 167"/>
                <a:gd name="T1" fmla="*/ 207 h 207"/>
                <a:gd name="T2" fmla="*/ 167 w 167"/>
                <a:gd name="T3" fmla="*/ 149 h 207"/>
                <a:gd name="T4" fmla="*/ 113 w 167"/>
                <a:gd name="T5" fmla="*/ 94 h 207"/>
                <a:gd name="T6" fmla="*/ 113 w 167"/>
                <a:gd name="T7" fmla="*/ 94 h 207"/>
                <a:gd name="T8" fmla="*/ 158 w 167"/>
                <a:gd name="T9" fmla="*/ 48 h 207"/>
                <a:gd name="T10" fmla="*/ 139 w 167"/>
                <a:gd name="T11" fmla="*/ 11 h 207"/>
                <a:gd name="T12" fmla="*/ 86 w 167"/>
                <a:gd name="T13" fmla="*/ 0 h 207"/>
                <a:gd name="T14" fmla="*/ 0 w 167"/>
                <a:gd name="T15" fmla="*/ 0 h 207"/>
                <a:gd name="T16" fmla="*/ 0 w 167"/>
                <a:gd name="T17" fmla="*/ 9 h 207"/>
                <a:gd name="T18" fmla="*/ 27 w 167"/>
                <a:gd name="T19" fmla="*/ 28 h 207"/>
                <a:gd name="T20" fmla="*/ 27 w 167"/>
                <a:gd name="T21" fmla="*/ 179 h 207"/>
                <a:gd name="T22" fmla="*/ 0 w 167"/>
                <a:gd name="T23" fmla="*/ 198 h 207"/>
                <a:gd name="T24" fmla="*/ 0 w 167"/>
                <a:gd name="T25" fmla="*/ 207 h 207"/>
                <a:gd name="T26" fmla="*/ 93 w 167"/>
                <a:gd name="T27" fmla="*/ 207 h 207"/>
                <a:gd name="T28" fmla="*/ 57 w 167"/>
                <a:gd name="T29" fmla="*/ 101 h 207"/>
                <a:gd name="T30" fmla="*/ 78 w 167"/>
                <a:gd name="T31" fmla="*/ 101 h 207"/>
                <a:gd name="T32" fmla="*/ 135 w 167"/>
                <a:gd name="T33" fmla="*/ 151 h 207"/>
                <a:gd name="T34" fmla="*/ 85 w 167"/>
                <a:gd name="T35" fmla="*/ 196 h 207"/>
                <a:gd name="T36" fmla="*/ 57 w 167"/>
                <a:gd name="T37" fmla="*/ 173 h 207"/>
                <a:gd name="T38" fmla="*/ 57 w 167"/>
                <a:gd name="T39" fmla="*/ 101 h 207"/>
                <a:gd name="T40" fmla="*/ 57 w 167"/>
                <a:gd name="T41" fmla="*/ 26 h 207"/>
                <a:gd name="T42" fmla="*/ 81 w 167"/>
                <a:gd name="T43" fmla="*/ 11 h 207"/>
                <a:gd name="T44" fmla="*/ 126 w 167"/>
                <a:gd name="T45" fmla="*/ 49 h 207"/>
                <a:gd name="T46" fmla="*/ 77 w 167"/>
                <a:gd name="T47" fmla="*/ 90 h 207"/>
                <a:gd name="T48" fmla="*/ 57 w 167"/>
                <a:gd name="T49" fmla="*/ 90 h 207"/>
                <a:gd name="T50" fmla="*/ 57 w 167"/>
                <a:gd name="T51" fmla="*/ 2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7">
                  <a:moveTo>
                    <a:pt x="93" y="207"/>
                  </a:moveTo>
                  <a:cubicBezTo>
                    <a:pt x="138" y="207"/>
                    <a:pt x="167" y="190"/>
                    <a:pt x="167" y="149"/>
                  </a:cubicBezTo>
                  <a:cubicBezTo>
                    <a:pt x="167" y="114"/>
                    <a:pt x="142" y="98"/>
                    <a:pt x="113" y="94"/>
                  </a:cubicBezTo>
                  <a:cubicBezTo>
                    <a:pt x="113" y="94"/>
                    <a:pt x="113" y="94"/>
                    <a:pt x="113" y="94"/>
                  </a:cubicBezTo>
                  <a:cubicBezTo>
                    <a:pt x="141" y="88"/>
                    <a:pt x="158" y="71"/>
                    <a:pt x="158" y="48"/>
                  </a:cubicBezTo>
                  <a:cubicBezTo>
                    <a:pt x="158" y="31"/>
                    <a:pt x="151" y="19"/>
                    <a:pt x="139" y="11"/>
                  </a:cubicBezTo>
                  <a:cubicBezTo>
                    <a:pt x="128" y="3"/>
                    <a:pt x="110" y="0"/>
                    <a:pt x="86" y="0"/>
                  </a:cubicBezTo>
                  <a:cubicBezTo>
                    <a:pt x="0" y="0"/>
                    <a:pt x="0" y="0"/>
                    <a:pt x="0" y="0"/>
                  </a:cubicBezTo>
                  <a:cubicBezTo>
                    <a:pt x="0" y="9"/>
                    <a:pt x="0" y="9"/>
                    <a:pt x="0" y="9"/>
                  </a:cubicBezTo>
                  <a:cubicBezTo>
                    <a:pt x="26" y="11"/>
                    <a:pt x="27" y="11"/>
                    <a:pt x="27" y="28"/>
                  </a:cubicBezTo>
                  <a:cubicBezTo>
                    <a:pt x="27" y="179"/>
                    <a:pt x="27" y="179"/>
                    <a:pt x="27" y="179"/>
                  </a:cubicBezTo>
                  <a:cubicBezTo>
                    <a:pt x="27" y="196"/>
                    <a:pt x="26" y="196"/>
                    <a:pt x="0" y="198"/>
                  </a:cubicBezTo>
                  <a:cubicBezTo>
                    <a:pt x="0" y="207"/>
                    <a:pt x="0" y="207"/>
                    <a:pt x="0" y="207"/>
                  </a:cubicBezTo>
                  <a:lnTo>
                    <a:pt x="93" y="207"/>
                  </a:lnTo>
                  <a:close/>
                  <a:moveTo>
                    <a:pt x="57" y="101"/>
                  </a:moveTo>
                  <a:cubicBezTo>
                    <a:pt x="78" y="101"/>
                    <a:pt x="78" y="101"/>
                    <a:pt x="78" y="101"/>
                  </a:cubicBezTo>
                  <a:cubicBezTo>
                    <a:pt x="115" y="101"/>
                    <a:pt x="135" y="119"/>
                    <a:pt x="135" y="151"/>
                  </a:cubicBezTo>
                  <a:cubicBezTo>
                    <a:pt x="135" y="187"/>
                    <a:pt x="111" y="196"/>
                    <a:pt x="85" y="196"/>
                  </a:cubicBezTo>
                  <a:cubicBezTo>
                    <a:pt x="61" y="196"/>
                    <a:pt x="57" y="192"/>
                    <a:pt x="57" y="173"/>
                  </a:cubicBezTo>
                  <a:lnTo>
                    <a:pt x="57" y="101"/>
                  </a:lnTo>
                  <a:close/>
                  <a:moveTo>
                    <a:pt x="57" y="26"/>
                  </a:moveTo>
                  <a:cubicBezTo>
                    <a:pt x="57" y="13"/>
                    <a:pt x="57" y="11"/>
                    <a:pt x="81" y="11"/>
                  </a:cubicBezTo>
                  <a:cubicBezTo>
                    <a:pt x="102" y="10"/>
                    <a:pt x="126" y="19"/>
                    <a:pt x="126" y="49"/>
                  </a:cubicBezTo>
                  <a:cubicBezTo>
                    <a:pt x="126" y="79"/>
                    <a:pt x="108" y="90"/>
                    <a:pt x="77" y="90"/>
                  </a:cubicBezTo>
                  <a:cubicBezTo>
                    <a:pt x="57" y="90"/>
                    <a:pt x="57" y="90"/>
                    <a:pt x="57" y="90"/>
                  </a:cubicBezTo>
                  <a:lnTo>
                    <a:pt x="57" y="26"/>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5" name="Freeform 361"/>
            <p:cNvSpPr>
              <a:spLocks noEditPoints="1"/>
            </p:cNvSpPr>
            <p:nvPr userDrawn="1"/>
          </p:nvSpPr>
          <p:spPr bwMode="gray">
            <a:xfrm>
              <a:off x="672" y="1979"/>
              <a:ext cx="326" cy="363"/>
            </a:xfrm>
            <a:custGeom>
              <a:avLst/>
              <a:gdLst>
                <a:gd name="T0" fmla="*/ 88 w 135"/>
                <a:gd name="T1" fmla="*/ 107 h 153"/>
                <a:gd name="T2" fmla="*/ 57 w 135"/>
                <a:gd name="T3" fmla="*/ 137 h 153"/>
                <a:gd name="T4" fmla="*/ 30 w 135"/>
                <a:gd name="T5" fmla="*/ 107 h 153"/>
                <a:gd name="T6" fmla="*/ 53 w 135"/>
                <a:gd name="T7" fmla="*/ 79 h 153"/>
                <a:gd name="T8" fmla="*/ 88 w 135"/>
                <a:gd name="T9" fmla="*/ 65 h 153"/>
                <a:gd name="T10" fmla="*/ 88 w 135"/>
                <a:gd name="T11" fmla="*/ 107 h 153"/>
                <a:gd name="T12" fmla="*/ 114 w 135"/>
                <a:gd name="T13" fmla="*/ 40 h 153"/>
                <a:gd name="T14" fmla="*/ 65 w 135"/>
                <a:gd name="T15" fmla="*/ 0 h 153"/>
                <a:gd name="T16" fmla="*/ 5 w 135"/>
                <a:gd name="T17" fmla="*/ 34 h 153"/>
                <a:gd name="T18" fmla="*/ 22 w 135"/>
                <a:gd name="T19" fmla="*/ 48 h 153"/>
                <a:gd name="T20" fmla="*/ 31 w 135"/>
                <a:gd name="T21" fmla="*/ 40 h 153"/>
                <a:gd name="T22" fmla="*/ 62 w 135"/>
                <a:gd name="T23" fmla="*/ 10 h 153"/>
                <a:gd name="T24" fmla="*/ 88 w 135"/>
                <a:gd name="T25" fmla="*/ 40 h 153"/>
                <a:gd name="T26" fmla="*/ 88 w 135"/>
                <a:gd name="T27" fmla="*/ 53 h 153"/>
                <a:gd name="T28" fmla="*/ 28 w 135"/>
                <a:gd name="T29" fmla="*/ 75 h 153"/>
                <a:gd name="T30" fmla="*/ 0 w 135"/>
                <a:gd name="T31" fmla="*/ 111 h 153"/>
                <a:gd name="T32" fmla="*/ 43 w 135"/>
                <a:gd name="T33" fmla="*/ 153 h 153"/>
                <a:gd name="T34" fmla="*/ 87 w 135"/>
                <a:gd name="T35" fmla="*/ 135 h 153"/>
                <a:gd name="T36" fmla="*/ 90 w 135"/>
                <a:gd name="T37" fmla="*/ 153 h 153"/>
                <a:gd name="T38" fmla="*/ 135 w 135"/>
                <a:gd name="T39" fmla="*/ 146 h 153"/>
                <a:gd name="T40" fmla="*/ 135 w 135"/>
                <a:gd name="T41" fmla="*/ 138 h 153"/>
                <a:gd name="T42" fmla="*/ 123 w 135"/>
                <a:gd name="T43" fmla="*/ 137 h 153"/>
                <a:gd name="T44" fmla="*/ 114 w 135"/>
                <a:gd name="T45" fmla="*/ 121 h 153"/>
                <a:gd name="T46" fmla="*/ 114 w 135"/>
                <a:gd name="T47" fmla="*/ 4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53">
                  <a:moveTo>
                    <a:pt x="88" y="107"/>
                  </a:moveTo>
                  <a:cubicBezTo>
                    <a:pt x="88" y="131"/>
                    <a:pt x="69" y="137"/>
                    <a:pt x="57" y="137"/>
                  </a:cubicBezTo>
                  <a:cubicBezTo>
                    <a:pt x="39" y="137"/>
                    <a:pt x="30" y="124"/>
                    <a:pt x="30" y="107"/>
                  </a:cubicBezTo>
                  <a:cubicBezTo>
                    <a:pt x="30" y="93"/>
                    <a:pt x="37" y="85"/>
                    <a:pt x="53" y="79"/>
                  </a:cubicBezTo>
                  <a:cubicBezTo>
                    <a:pt x="65" y="75"/>
                    <a:pt x="81" y="69"/>
                    <a:pt x="88" y="65"/>
                  </a:cubicBezTo>
                  <a:lnTo>
                    <a:pt x="88" y="107"/>
                  </a:lnTo>
                  <a:close/>
                  <a:moveTo>
                    <a:pt x="114" y="40"/>
                  </a:moveTo>
                  <a:cubicBezTo>
                    <a:pt x="114" y="22"/>
                    <a:pt x="111" y="0"/>
                    <a:pt x="65" y="0"/>
                  </a:cubicBezTo>
                  <a:cubicBezTo>
                    <a:pt x="32" y="0"/>
                    <a:pt x="5" y="17"/>
                    <a:pt x="5" y="34"/>
                  </a:cubicBezTo>
                  <a:cubicBezTo>
                    <a:pt x="5" y="43"/>
                    <a:pt x="16" y="48"/>
                    <a:pt x="22" y="48"/>
                  </a:cubicBezTo>
                  <a:cubicBezTo>
                    <a:pt x="28" y="48"/>
                    <a:pt x="30" y="45"/>
                    <a:pt x="31" y="40"/>
                  </a:cubicBezTo>
                  <a:cubicBezTo>
                    <a:pt x="38" y="17"/>
                    <a:pt x="50" y="10"/>
                    <a:pt x="62" y="10"/>
                  </a:cubicBezTo>
                  <a:cubicBezTo>
                    <a:pt x="74" y="10"/>
                    <a:pt x="88" y="16"/>
                    <a:pt x="88" y="40"/>
                  </a:cubicBezTo>
                  <a:cubicBezTo>
                    <a:pt x="88" y="53"/>
                    <a:pt x="88" y="53"/>
                    <a:pt x="88" y="53"/>
                  </a:cubicBezTo>
                  <a:cubicBezTo>
                    <a:pt x="80" y="60"/>
                    <a:pt x="51" y="68"/>
                    <a:pt x="28" y="75"/>
                  </a:cubicBezTo>
                  <a:cubicBezTo>
                    <a:pt x="6" y="82"/>
                    <a:pt x="0" y="97"/>
                    <a:pt x="0" y="111"/>
                  </a:cubicBezTo>
                  <a:cubicBezTo>
                    <a:pt x="0" y="133"/>
                    <a:pt x="15" y="153"/>
                    <a:pt x="43" y="153"/>
                  </a:cubicBezTo>
                  <a:cubicBezTo>
                    <a:pt x="61" y="153"/>
                    <a:pt x="78" y="142"/>
                    <a:pt x="87" y="135"/>
                  </a:cubicBezTo>
                  <a:cubicBezTo>
                    <a:pt x="90" y="153"/>
                    <a:pt x="90" y="153"/>
                    <a:pt x="90" y="153"/>
                  </a:cubicBezTo>
                  <a:cubicBezTo>
                    <a:pt x="135" y="146"/>
                    <a:pt x="135" y="146"/>
                    <a:pt x="135" y="146"/>
                  </a:cubicBezTo>
                  <a:cubicBezTo>
                    <a:pt x="135" y="138"/>
                    <a:pt x="135" y="138"/>
                    <a:pt x="135" y="138"/>
                  </a:cubicBezTo>
                  <a:cubicBezTo>
                    <a:pt x="123" y="137"/>
                    <a:pt x="123" y="137"/>
                    <a:pt x="123" y="137"/>
                  </a:cubicBezTo>
                  <a:cubicBezTo>
                    <a:pt x="115" y="136"/>
                    <a:pt x="114" y="133"/>
                    <a:pt x="114" y="121"/>
                  </a:cubicBezTo>
                  <a:lnTo>
                    <a:pt x="114" y="4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6" name="Freeform 362"/>
            <p:cNvSpPr>
              <a:spLocks/>
            </p:cNvSpPr>
            <p:nvPr userDrawn="1"/>
          </p:nvSpPr>
          <p:spPr bwMode="gray">
            <a:xfrm>
              <a:off x="990" y="1987"/>
              <a:ext cx="373" cy="521"/>
            </a:xfrm>
            <a:custGeom>
              <a:avLst/>
              <a:gdLst>
                <a:gd name="T0" fmla="*/ 0 w 159"/>
                <a:gd name="T1" fmla="*/ 0 h 219"/>
                <a:gd name="T2" fmla="*/ 0 w 159"/>
                <a:gd name="T3" fmla="*/ 9 h 219"/>
                <a:gd name="T4" fmla="*/ 23 w 159"/>
                <a:gd name="T5" fmla="*/ 25 h 219"/>
                <a:gd name="T6" fmla="*/ 70 w 159"/>
                <a:gd name="T7" fmla="*/ 144 h 219"/>
                <a:gd name="T8" fmla="*/ 72 w 159"/>
                <a:gd name="T9" fmla="*/ 159 h 219"/>
                <a:gd name="T10" fmla="*/ 65 w 159"/>
                <a:gd name="T11" fmla="*/ 184 h 219"/>
                <a:gd name="T12" fmla="*/ 52 w 159"/>
                <a:gd name="T13" fmla="*/ 197 h 219"/>
                <a:gd name="T14" fmla="*/ 41 w 159"/>
                <a:gd name="T15" fmla="*/ 191 h 219"/>
                <a:gd name="T16" fmla="*/ 32 w 159"/>
                <a:gd name="T17" fmla="*/ 187 h 219"/>
                <a:gd name="T18" fmla="*/ 19 w 159"/>
                <a:gd name="T19" fmla="*/ 203 h 219"/>
                <a:gd name="T20" fmla="*/ 39 w 159"/>
                <a:gd name="T21" fmla="*/ 219 h 219"/>
                <a:gd name="T22" fmla="*/ 82 w 159"/>
                <a:gd name="T23" fmla="*/ 171 h 219"/>
                <a:gd name="T24" fmla="*/ 137 w 159"/>
                <a:gd name="T25" fmla="*/ 24 h 219"/>
                <a:gd name="T26" fmla="*/ 159 w 159"/>
                <a:gd name="T27" fmla="*/ 9 h 219"/>
                <a:gd name="T28" fmla="*/ 159 w 159"/>
                <a:gd name="T29" fmla="*/ 0 h 219"/>
                <a:gd name="T30" fmla="*/ 102 w 159"/>
                <a:gd name="T31" fmla="*/ 0 h 219"/>
                <a:gd name="T32" fmla="*/ 102 w 159"/>
                <a:gd name="T33" fmla="*/ 9 h 219"/>
                <a:gd name="T34" fmla="*/ 117 w 159"/>
                <a:gd name="T35" fmla="*/ 11 h 219"/>
                <a:gd name="T36" fmla="*/ 121 w 159"/>
                <a:gd name="T37" fmla="*/ 21 h 219"/>
                <a:gd name="T38" fmla="*/ 88 w 159"/>
                <a:gd name="T39" fmla="*/ 119 h 219"/>
                <a:gd name="T40" fmla="*/ 88 w 159"/>
                <a:gd name="T41" fmla="*/ 119 h 219"/>
                <a:gd name="T42" fmla="*/ 51 w 159"/>
                <a:gd name="T43" fmla="*/ 20 h 219"/>
                <a:gd name="T44" fmla="*/ 56 w 159"/>
                <a:gd name="T45" fmla="*/ 10 h 219"/>
                <a:gd name="T46" fmla="*/ 68 w 159"/>
                <a:gd name="T47" fmla="*/ 9 h 219"/>
                <a:gd name="T48" fmla="*/ 68 w 159"/>
                <a:gd name="T49" fmla="*/ 0 h 219"/>
                <a:gd name="T50" fmla="*/ 0 w 159"/>
                <a:gd name="T5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19">
                  <a:moveTo>
                    <a:pt x="0" y="0"/>
                  </a:moveTo>
                  <a:cubicBezTo>
                    <a:pt x="0" y="9"/>
                    <a:pt x="0" y="9"/>
                    <a:pt x="0" y="9"/>
                  </a:cubicBezTo>
                  <a:cubicBezTo>
                    <a:pt x="14" y="10"/>
                    <a:pt x="17" y="11"/>
                    <a:pt x="23" y="25"/>
                  </a:cubicBezTo>
                  <a:cubicBezTo>
                    <a:pt x="38" y="60"/>
                    <a:pt x="62" y="124"/>
                    <a:pt x="70" y="144"/>
                  </a:cubicBezTo>
                  <a:cubicBezTo>
                    <a:pt x="71" y="150"/>
                    <a:pt x="72" y="154"/>
                    <a:pt x="72" y="159"/>
                  </a:cubicBezTo>
                  <a:cubicBezTo>
                    <a:pt x="72" y="166"/>
                    <a:pt x="69" y="175"/>
                    <a:pt x="65" y="184"/>
                  </a:cubicBezTo>
                  <a:cubicBezTo>
                    <a:pt x="60" y="194"/>
                    <a:pt x="55" y="197"/>
                    <a:pt x="52" y="197"/>
                  </a:cubicBezTo>
                  <a:cubicBezTo>
                    <a:pt x="49" y="197"/>
                    <a:pt x="46" y="196"/>
                    <a:pt x="41" y="191"/>
                  </a:cubicBezTo>
                  <a:cubicBezTo>
                    <a:pt x="38" y="188"/>
                    <a:pt x="35" y="187"/>
                    <a:pt x="32" y="187"/>
                  </a:cubicBezTo>
                  <a:cubicBezTo>
                    <a:pt x="26" y="187"/>
                    <a:pt x="19" y="195"/>
                    <a:pt x="19" y="203"/>
                  </a:cubicBezTo>
                  <a:cubicBezTo>
                    <a:pt x="19" y="210"/>
                    <a:pt x="27" y="219"/>
                    <a:pt x="39" y="219"/>
                  </a:cubicBezTo>
                  <a:cubicBezTo>
                    <a:pt x="51" y="219"/>
                    <a:pt x="67" y="215"/>
                    <a:pt x="82" y="171"/>
                  </a:cubicBezTo>
                  <a:cubicBezTo>
                    <a:pt x="100" y="118"/>
                    <a:pt x="128" y="45"/>
                    <a:pt x="137" y="24"/>
                  </a:cubicBezTo>
                  <a:cubicBezTo>
                    <a:pt x="142" y="12"/>
                    <a:pt x="144" y="10"/>
                    <a:pt x="159" y="9"/>
                  </a:cubicBezTo>
                  <a:cubicBezTo>
                    <a:pt x="159" y="0"/>
                    <a:pt x="159" y="0"/>
                    <a:pt x="159" y="0"/>
                  </a:cubicBezTo>
                  <a:cubicBezTo>
                    <a:pt x="102" y="0"/>
                    <a:pt x="102" y="0"/>
                    <a:pt x="102" y="0"/>
                  </a:cubicBezTo>
                  <a:cubicBezTo>
                    <a:pt x="102" y="9"/>
                    <a:pt x="102" y="9"/>
                    <a:pt x="102" y="9"/>
                  </a:cubicBezTo>
                  <a:cubicBezTo>
                    <a:pt x="117" y="11"/>
                    <a:pt x="117" y="11"/>
                    <a:pt x="117" y="11"/>
                  </a:cubicBezTo>
                  <a:cubicBezTo>
                    <a:pt x="122" y="11"/>
                    <a:pt x="123" y="15"/>
                    <a:pt x="121" y="21"/>
                  </a:cubicBezTo>
                  <a:cubicBezTo>
                    <a:pt x="117" y="39"/>
                    <a:pt x="101" y="84"/>
                    <a:pt x="88" y="119"/>
                  </a:cubicBezTo>
                  <a:cubicBezTo>
                    <a:pt x="88" y="119"/>
                    <a:pt x="88" y="119"/>
                    <a:pt x="88" y="119"/>
                  </a:cubicBezTo>
                  <a:cubicBezTo>
                    <a:pt x="74" y="83"/>
                    <a:pt x="62" y="51"/>
                    <a:pt x="51" y="20"/>
                  </a:cubicBezTo>
                  <a:cubicBezTo>
                    <a:pt x="49" y="14"/>
                    <a:pt x="49" y="11"/>
                    <a:pt x="56" y="10"/>
                  </a:cubicBezTo>
                  <a:cubicBezTo>
                    <a:pt x="68" y="9"/>
                    <a:pt x="68" y="9"/>
                    <a:pt x="68" y="9"/>
                  </a:cubicBezTo>
                  <a:cubicBezTo>
                    <a:pt x="68" y="0"/>
                    <a:pt x="68" y="0"/>
                    <a:pt x="68" y="0"/>
                  </a:cubicBezTo>
                  <a:lnTo>
                    <a:pt x="0" y="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7" name="Freeform 363"/>
            <p:cNvSpPr>
              <a:spLocks noEditPoints="1"/>
            </p:cNvSpPr>
            <p:nvPr userDrawn="1"/>
          </p:nvSpPr>
          <p:spPr bwMode="gray">
            <a:xfrm>
              <a:off x="1371" y="1979"/>
              <a:ext cx="302" cy="363"/>
            </a:xfrm>
            <a:custGeom>
              <a:avLst/>
              <a:gdLst>
                <a:gd name="T0" fmla="*/ 129 w 129"/>
                <a:gd name="T1" fmla="*/ 60 h 153"/>
                <a:gd name="T2" fmla="*/ 68 w 129"/>
                <a:gd name="T3" fmla="*/ 0 h 153"/>
                <a:gd name="T4" fmla="*/ 0 w 129"/>
                <a:gd name="T5" fmla="*/ 78 h 153"/>
                <a:gd name="T6" fmla="*/ 69 w 129"/>
                <a:gd name="T7" fmla="*/ 153 h 153"/>
                <a:gd name="T8" fmla="*/ 123 w 129"/>
                <a:gd name="T9" fmla="*/ 120 h 153"/>
                <a:gd name="T10" fmla="*/ 113 w 129"/>
                <a:gd name="T11" fmla="*/ 115 h 153"/>
                <a:gd name="T12" fmla="*/ 75 w 129"/>
                <a:gd name="T13" fmla="*/ 138 h 153"/>
                <a:gd name="T14" fmla="*/ 31 w 129"/>
                <a:gd name="T15" fmla="*/ 71 h 153"/>
                <a:gd name="T16" fmla="*/ 117 w 129"/>
                <a:gd name="T17" fmla="*/ 71 h 153"/>
                <a:gd name="T18" fmla="*/ 129 w 129"/>
                <a:gd name="T19" fmla="*/ 60 h 153"/>
                <a:gd name="T20" fmla="*/ 98 w 129"/>
                <a:gd name="T21" fmla="*/ 50 h 153"/>
                <a:gd name="T22" fmla="*/ 88 w 129"/>
                <a:gd name="T23" fmla="*/ 60 h 153"/>
                <a:gd name="T24" fmla="*/ 31 w 129"/>
                <a:gd name="T25" fmla="*/ 60 h 153"/>
                <a:gd name="T26" fmla="*/ 67 w 129"/>
                <a:gd name="T27" fmla="*/ 10 h 153"/>
                <a:gd name="T28" fmla="*/ 98 w 129"/>
                <a:gd name="T29"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3">
                  <a:moveTo>
                    <a:pt x="129" y="60"/>
                  </a:moveTo>
                  <a:cubicBezTo>
                    <a:pt x="129" y="42"/>
                    <a:pt x="123" y="0"/>
                    <a:pt x="68" y="0"/>
                  </a:cubicBezTo>
                  <a:cubicBezTo>
                    <a:pt x="22" y="0"/>
                    <a:pt x="0" y="33"/>
                    <a:pt x="0" y="78"/>
                  </a:cubicBezTo>
                  <a:cubicBezTo>
                    <a:pt x="0" y="125"/>
                    <a:pt x="20" y="153"/>
                    <a:pt x="69" y="153"/>
                  </a:cubicBezTo>
                  <a:cubicBezTo>
                    <a:pt x="97" y="153"/>
                    <a:pt x="114" y="139"/>
                    <a:pt x="123" y="120"/>
                  </a:cubicBezTo>
                  <a:cubicBezTo>
                    <a:pt x="113" y="115"/>
                    <a:pt x="113" y="115"/>
                    <a:pt x="113" y="115"/>
                  </a:cubicBezTo>
                  <a:cubicBezTo>
                    <a:pt x="105" y="128"/>
                    <a:pt x="94" y="138"/>
                    <a:pt x="75" y="138"/>
                  </a:cubicBezTo>
                  <a:cubicBezTo>
                    <a:pt x="38" y="138"/>
                    <a:pt x="30" y="102"/>
                    <a:pt x="31" y="71"/>
                  </a:cubicBezTo>
                  <a:cubicBezTo>
                    <a:pt x="117" y="71"/>
                    <a:pt x="117" y="71"/>
                    <a:pt x="117" y="71"/>
                  </a:cubicBezTo>
                  <a:cubicBezTo>
                    <a:pt x="123" y="71"/>
                    <a:pt x="129" y="70"/>
                    <a:pt x="129" y="60"/>
                  </a:cubicBezTo>
                  <a:close/>
                  <a:moveTo>
                    <a:pt x="98" y="50"/>
                  </a:moveTo>
                  <a:cubicBezTo>
                    <a:pt x="98" y="56"/>
                    <a:pt x="96" y="60"/>
                    <a:pt x="88" y="60"/>
                  </a:cubicBezTo>
                  <a:cubicBezTo>
                    <a:pt x="31" y="60"/>
                    <a:pt x="31" y="60"/>
                    <a:pt x="31" y="60"/>
                  </a:cubicBezTo>
                  <a:cubicBezTo>
                    <a:pt x="31" y="48"/>
                    <a:pt x="36" y="10"/>
                    <a:pt x="67" y="10"/>
                  </a:cubicBezTo>
                  <a:cubicBezTo>
                    <a:pt x="94" y="10"/>
                    <a:pt x="98" y="39"/>
                    <a:pt x="98" y="50"/>
                  </a:cubicBez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8" name="Freeform 364"/>
            <p:cNvSpPr>
              <a:spLocks/>
            </p:cNvSpPr>
            <p:nvPr userDrawn="1"/>
          </p:nvSpPr>
          <p:spPr bwMode="gray">
            <a:xfrm>
              <a:off x="1720" y="1979"/>
              <a:ext cx="238" cy="355"/>
            </a:xfrm>
            <a:custGeom>
              <a:avLst/>
              <a:gdLst>
                <a:gd name="T0" fmla="*/ 45 w 104"/>
                <a:gd name="T1" fmla="*/ 0 h 150"/>
                <a:gd name="T2" fmla="*/ 0 w 104"/>
                <a:gd name="T3" fmla="*/ 7 h 150"/>
                <a:gd name="T4" fmla="*/ 0 w 104"/>
                <a:gd name="T5" fmla="*/ 15 h 150"/>
                <a:gd name="T6" fmla="*/ 11 w 104"/>
                <a:gd name="T7" fmla="*/ 16 h 150"/>
                <a:gd name="T8" fmla="*/ 21 w 104"/>
                <a:gd name="T9" fmla="*/ 30 h 150"/>
                <a:gd name="T10" fmla="*/ 21 w 104"/>
                <a:gd name="T11" fmla="*/ 150 h 150"/>
                <a:gd name="T12" fmla="*/ 49 w 104"/>
                <a:gd name="T13" fmla="*/ 150 h 150"/>
                <a:gd name="T14" fmla="*/ 49 w 104"/>
                <a:gd name="T15" fmla="*/ 54 h 150"/>
                <a:gd name="T16" fmla="*/ 66 w 104"/>
                <a:gd name="T17" fmla="*/ 23 h 150"/>
                <a:gd name="T18" fmla="*/ 84 w 104"/>
                <a:gd name="T19" fmla="*/ 30 h 150"/>
                <a:gd name="T20" fmla="*/ 90 w 104"/>
                <a:gd name="T21" fmla="*/ 31 h 150"/>
                <a:gd name="T22" fmla="*/ 104 w 104"/>
                <a:gd name="T23" fmla="*/ 14 h 150"/>
                <a:gd name="T24" fmla="*/ 88 w 104"/>
                <a:gd name="T25" fmla="*/ 0 h 150"/>
                <a:gd name="T26" fmla="*/ 49 w 104"/>
                <a:gd name="T27" fmla="*/ 24 h 150"/>
                <a:gd name="T28" fmla="*/ 45 w 104"/>
                <a:gd name="T2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0">
                  <a:moveTo>
                    <a:pt x="45" y="0"/>
                  </a:moveTo>
                  <a:cubicBezTo>
                    <a:pt x="0" y="7"/>
                    <a:pt x="0" y="7"/>
                    <a:pt x="0" y="7"/>
                  </a:cubicBezTo>
                  <a:cubicBezTo>
                    <a:pt x="0" y="15"/>
                    <a:pt x="0" y="15"/>
                    <a:pt x="0" y="15"/>
                  </a:cubicBezTo>
                  <a:cubicBezTo>
                    <a:pt x="11" y="16"/>
                    <a:pt x="11" y="16"/>
                    <a:pt x="11" y="16"/>
                  </a:cubicBezTo>
                  <a:cubicBezTo>
                    <a:pt x="19" y="17"/>
                    <a:pt x="21" y="19"/>
                    <a:pt x="21" y="30"/>
                  </a:cubicBezTo>
                  <a:cubicBezTo>
                    <a:pt x="21" y="150"/>
                    <a:pt x="21" y="150"/>
                    <a:pt x="21" y="150"/>
                  </a:cubicBezTo>
                  <a:cubicBezTo>
                    <a:pt x="49" y="150"/>
                    <a:pt x="49" y="150"/>
                    <a:pt x="49" y="150"/>
                  </a:cubicBezTo>
                  <a:cubicBezTo>
                    <a:pt x="49" y="54"/>
                    <a:pt x="49" y="54"/>
                    <a:pt x="49" y="54"/>
                  </a:cubicBezTo>
                  <a:cubicBezTo>
                    <a:pt x="49" y="31"/>
                    <a:pt x="59" y="23"/>
                    <a:pt x="66" y="23"/>
                  </a:cubicBezTo>
                  <a:cubicBezTo>
                    <a:pt x="70" y="23"/>
                    <a:pt x="76" y="25"/>
                    <a:pt x="84" y="30"/>
                  </a:cubicBezTo>
                  <a:cubicBezTo>
                    <a:pt x="86" y="31"/>
                    <a:pt x="89" y="31"/>
                    <a:pt x="90" y="31"/>
                  </a:cubicBezTo>
                  <a:cubicBezTo>
                    <a:pt x="97" y="31"/>
                    <a:pt x="104" y="24"/>
                    <a:pt x="104" y="14"/>
                  </a:cubicBezTo>
                  <a:cubicBezTo>
                    <a:pt x="104" y="8"/>
                    <a:pt x="100" y="0"/>
                    <a:pt x="88" y="0"/>
                  </a:cubicBezTo>
                  <a:cubicBezTo>
                    <a:pt x="77" y="0"/>
                    <a:pt x="68" y="6"/>
                    <a:pt x="49" y="24"/>
                  </a:cubicBezTo>
                  <a:lnTo>
                    <a:pt x="45" y="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9" name="Freeform 365"/>
            <p:cNvSpPr>
              <a:spLocks/>
            </p:cNvSpPr>
            <p:nvPr userDrawn="1"/>
          </p:nvSpPr>
          <p:spPr bwMode="gray">
            <a:xfrm>
              <a:off x="3539" y="1900"/>
              <a:ext cx="214" cy="442"/>
            </a:xfrm>
            <a:custGeom>
              <a:avLst/>
              <a:gdLst>
                <a:gd name="T0" fmla="*/ 50 w 93"/>
                <a:gd name="T1" fmla="*/ 49 h 187"/>
                <a:gd name="T2" fmla="*/ 50 w 93"/>
                <a:gd name="T3" fmla="*/ 142 h 187"/>
                <a:gd name="T4" fmla="*/ 70 w 93"/>
                <a:gd name="T5" fmla="*/ 172 h 187"/>
                <a:gd name="T6" fmla="*/ 91 w 93"/>
                <a:gd name="T7" fmla="*/ 168 h 187"/>
                <a:gd name="T8" fmla="*/ 93 w 93"/>
                <a:gd name="T9" fmla="*/ 174 h 187"/>
                <a:gd name="T10" fmla="*/ 55 w 93"/>
                <a:gd name="T11" fmla="*/ 187 h 187"/>
                <a:gd name="T12" fmla="*/ 22 w 93"/>
                <a:gd name="T13" fmla="*/ 153 h 187"/>
                <a:gd name="T14" fmla="*/ 22 w 93"/>
                <a:gd name="T15" fmla="*/ 49 h 187"/>
                <a:gd name="T16" fmla="*/ 0 w 93"/>
                <a:gd name="T17" fmla="*/ 49 h 187"/>
                <a:gd name="T18" fmla="*/ 0 w 93"/>
                <a:gd name="T19" fmla="*/ 38 h 187"/>
                <a:gd name="T20" fmla="*/ 23 w 93"/>
                <a:gd name="T21" fmla="*/ 38 h 187"/>
                <a:gd name="T22" fmla="*/ 41 w 93"/>
                <a:gd name="T23" fmla="*/ 0 h 187"/>
                <a:gd name="T24" fmla="*/ 50 w 93"/>
                <a:gd name="T25" fmla="*/ 0 h 187"/>
                <a:gd name="T26" fmla="*/ 50 w 93"/>
                <a:gd name="T27" fmla="*/ 38 h 187"/>
                <a:gd name="T28" fmla="*/ 88 w 93"/>
                <a:gd name="T29" fmla="*/ 38 h 187"/>
                <a:gd name="T30" fmla="*/ 88 w 93"/>
                <a:gd name="T31" fmla="*/ 49 h 187"/>
                <a:gd name="T32" fmla="*/ 50 w 93"/>
                <a:gd name="T33" fmla="*/ 4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87">
                  <a:moveTo>
                    <a:pt x="50" y="49"/>
                  </a:moveTo>
                  <a:cubicBezTo>
                    <a:pt x="50" y="142"/>
                    <a:pt x="50" y="142"/>
                    <a:pt x="50" y="142"/>
                  </a:cubicBezTo>
                  <a:cubicBezTo>
                    <a:pt x="50" y="165"/>
                    <a:pt x="59" y="172"/>
                    <a:pt x="70" y="172"/>
                  </a:cubicBezTo>
                  <a:cubicBezTo>
                    <a:pt x="77" y="172"/>
                    <a:pt x="84" y="171"/>
                    <a:pt x="91" y="168"/>
                  </a:cubicBezTo>
                  <a:cubicBezTo>
                    <a:pt x="93" y="174"/>
                    <a:pt x="93" y="174"/>
                    <a:pt x="93" y="174"/>
                  </a:cubicBezTo>
                  <a:cubicBezTo>
                    <a:pt x="84" y="180"/>
                    <a:pt x="70" y="187"/>
                    <a:pt x="55" y="187"/>
                  </a:cubicBezTo>
                  <a:cubicBezTo>
                    <a:pt x="44" y="187"/>
                    <a:pt x="22" y="184"/>
                    <a:pt x="22" y="153"/>
                  </a:cubicBezTo>
                  <a:cubicBezTo>
                    <a:pt x="22" y="49"/>
                    <a:pt x="22" y="49"/>
                    <a:pt x="22" y="49"/>
                  </a:cubicBezTo>
                  <a:cubicBezTo>
                    <a:pt x="0" y="49"/>
                    <a:pt x="0" y="49"/>
                    <a:pt x="0" y="49"/>
                  </a:cubicBezTo>
                  <a:cubicBezTo>
                    <a:pt x="0" y="38"/>
                    <a:pt x="0" y="38"/>
                    <a:pt x="0" y="38"/>
                  </a:cubicBezTo>
                  <a:cubicBezTo>
                    <a:pt x="23" y="38"/>
                    <a:pt x="23" y="38"/>
                    <a:pt x="23" y="38"/>
                  </a:cubicBezTo>
                  <a:cubicBezTo>
                    <a:pt x="41" y="0"/>
                    <a:pt x="41" y="0"/>
                    <a:pt x="41" y="0"/>
                  </a:cubicBezTo>
                  <a:cubicBezTo>
                    <a:pt x="50" y="0"/>
                    <a:pt x="50" y="0"/>
                    <a:pt x="50" y="0"/>
                  </a:cubicBezTo>
                  <a:cubicBezTo>
                    <a:pt x="50" y="38"/>
                    <a:pt x="50" y="38"/>
                    <a:pt x="50" y="38"/>
                  </a:cubicBezTo>
                  <a:cubicBezTo>
                    <a:pt x="88" y="38"/>
                    <a:pt x="88" y="38"/>
                    <a:pt x="88" y="38"/>
                  </a:cubicBezTo>
                  <a:cubicBezTo>
                    <a:pt x="88" y="49"/>
                    <a:pt x="88" y="49"/>
                    <a:pt x="88" y="49"/>
                  </a:cubicBezTo>
                  <a:lnTo>
                    <a:pt x="50" y="49"/>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0" name="Freeform 366"/>
            <p:cNvSpPr>
              <a:spLocks/>
            </p:cNvSpPr>
            <p:nvPr userDrawn="1"/>
          </p:nvSpPr>
          <p:spPr bwMode="gray">
            <a:xfrm>
              <a:off x="4175" y="1837"/>
              <a:ext cx="421" cy="505"/>
            </a:xfrm>
            <a:custGeom>
              <a:avLst/>
              <a:gdLst>
                <a:gd name="T0" fmla="*/ 175 w 180"/>
                <a:gd name="T1" fmla="*/ 58 h 215"/>
                <a:gd name="T2" fmla="*/ 166 w 180"/>
                <a:gd name="T3" fmla="*/ 58 h 215"/>
                <a:gd name="T4" fmla="*/ 109 w 180"/>
                <a:gd name="T5" fmla="*/ 10 h 215"/>
                <a:gd name="T6" fmla="*/ 34 w 180"/>
                <a:gd name="T7" fmla="*/ 108 h 215"/>
                <a:gd name="T8" fmla="*/ 108 w 180"/>
                <a:gd name="T9" fmla="*/ 205 h 215"/>
                <a:gd name="T10" fmla="*/ 171 w 180"/>
                <a:gd name="T11" fmla="*/ 151 h 215"/>
                <a:gd name="T12" fmla="*/ 180 w 180"/>
                <a:gd name="T13" fmla="*/ 151 h 215"/>
                <a:gd name="T14" fmla="*/ 175 w 180"/>
                <a:gd name="T15" fmla="*/ 201 h 215"/>
                <a:gd name="T16" fmla="*/ 110 w 180"/>
                <a:gd name="T17" fmla="*/ 215 h 215"/>
                <a:gd name="T18" fmla="*/ 29 w 180"/>
                <a:gd name="T19" fmla="*/ 190 h 215"/>
                <a:gd name="T20" fmla="*/ 0 w 180"/>
                <a:gd name="T21" fmla="*/ 109 h 215"/>
                <a:gd name="T22" fmla="*/ 28 w 180"/>
                <a:gd name="T23" fmla="*/ 31 h 215"/>
                <a:gd name="T24" fmla="*/ 112 w 180"/>
                <a:gd name="T25" fmla="*/ 0 h 215"/>
                <a:gd name="T26" fmla="*/ 175 w 180"/>
                <a:gd name="T27" fmla="*/ 11 h 215"/>
                <a:gd name="T28" fmla="*/ 175 w 180"/>
                <a:gd name="T29" fmla="*/ 5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215">
                  <a:moveTo>
                    <a:pt x="175" y="58"/>
                  </a:moveTo>
                  <a:cubicBezTo>
                    <a:pt x="166" y="58"/>
                    <a:pt x="166" y="58"/>
                    <a:pt x="166" y="58"/>
                  </a:cubicBezTo>
                  <a:cubicBezTo>
                    <a:pt x="160" y="23"/>
                    <a:pt x="139" y="10"/>
                    <a:pt x="109" y="10"/>
                  </a:cubicBezTo>
                  <a:cubicBezTo>
                    <a:pt x="53" y="10"/>
                    <a:pt x="34" y="59"/>
                    <a:pt x="34" y="108"/>
                  </a:cubicBezTo>
                  <a:cubicBezTo>
                    <a:pt x="34" y="144"/>
                    <a:pt x="47" y="205"/>
                    <a:pt x="108" y="205"/>
                  </a:cubicBezTo>
                  <a:cubicBezTo>
                    <a:pt x="147" y="205"/>
                    <a:pt x="162" y="182"/>
                    <a:pt x="171" y="151"/>
                  </a:cubicBezTo>
                  <a:cubicBezTo>
                    <a:pt x="180" y="151"/>
                    <a:pt x="180" y="151"/>
                    <a:pt x="180" y="151"/>
                  </a:cubicBezTo>
                  <a:cubicBezTo>
                    <a:pt x="175" y="201"/>
                    <a:pt x="175" y="201"/>
                    <a:pt x="175" y="201"/>
                  </a:cubicBezTo>
                  <a:cubicBezTo>
                    <a:pt x="161" y="209"/>
                    <a:pt x="134" y="215"/>
                    <a:pt x="110" y="215"/>
                  </a:cubicBezTo>
                  <a:cubicBezTo>
                    <a:pt x="76" y="215"/>
                    <a:pt x="47" y="208"/>
                    <a:pt x="29" y="190"/>
                  </a:cubicBezTo>
                  <a:cubicBezTo>
                    <a:pt x="11" y="172"/>
                    <a:pt x="0" y="144"/>
                    <a:pt x="0" y="109"/>
                  </a:cubicBezTo>
                  <a:cubicBezTo>
                    <a:pt x="0" y="75"/>
                    <a:pt x="11" y="50"/>
                    <a:pt x="28" y="31"/>
                  </a:cubicBezTo>
                  <a:cubicBezTo>
                    <a:pt x="45" y="11"/>
                    <a:pt x="75" y="0"/>
                    <a:pt x="112" y="0"/>
                  </a:cubicBezTo>
                  <a:cubicBezTo>
                    <a:pt x="139" y="0"/>
                    <a:pt x="161" y="5"/>
                    <a:pt x="175" y="11"/>
                  </a:cubicBezTo>
                  <a:lnTo>
                    <a:pt x="175" y="58"/>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1" name="Freeform 367"/>
            <p:cNvSpPr>
              <a:spLocks/>
            </p:cNvSpPr>
            <p:nvPr userDrawn="1"/>
          </p:nvSpPr>
          <p:spPr bwMode="gray">
            <a:xfrm>
              <a:off x="4985" y="1979"/>
              <a:ext cx="246" cy="355"/>
            </a:xfrm>
            <a:custGeom>
              <a:avLst/>
              <a:gdLst>
                <a:gd name="T0" fmla="*/ 21 w 104"/>
                <a:gd name="T1" fmla="*/ 30 h 150"/>
                <a:gd name="T2" fmla="*/ 21 w 104"/>
                <a:gd name="T3" fmla="*/ 150 h 150"/>
                <a:gd name="T4" fmla="*/ 49 w 104"/>
                <a:gd name="T5" fmla="*/ 150 h 150"/>
                <a:gd name="T6" fmla="*/ 49 w 104"/>
                <a:gd name="T7" fmla="*/ 54 h 150"/>
                <a:gd name="T8" fmla="*/ 66 w 104"/>
                <a:gd name="T9" fmla="*/ 23 h 150"/>
                <a:gd name="T10" fmla="*/ 84 w 104"/>
                <a:gd name="T11" fmla="*/ 30 h 150"/>
                <a:gd name="T12" fmla="*/ 90 w 104"/>
                <a:gd name="T13" fmla="*/ 31 h 150"/>
                <a:gd name="T14" fmla="*/ 104 w 104"/>
                <a:gd name="T15" fmla="*/ 15 h 150"/>
                <a:gd name="T16" fmla="*/ 88 w 104"/>
                <a:gd name="T17" fmla="*/ 0 h 150"/>
                <a:gd name="T18" fmla="*/ 49 w 104"/>
                <a:gd name="T19" fmla="*/ 24 h 150"/>
                <a:gd name="T20" fmla="*/ 45 w 104"/>
                <a:gd name="T21" fmla="*/ 0 h 150"/>
                <a:gd name="T22" fmla="*/ 0 w 104"/>
                <a:gd name="T23" fmla="*/ 7 h 150"/>
                <a:gd name="T24" fmla="*/ 0 w 104"/>
                <a:gd name="T25" fmla="*/ 15 h 150"/>
                <a:gd name="T26" fmla="*/ 11 w 104"/>
                <a:gd name="T27" fmla="*/ 16 h 150"/>
                <a:gd name="T28" fmla="*/ 21 w 104"/>
                <a:gd name="T29"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0">
                  <a:moveTo>
                    <a:pt x="21" y="30"/>
                  </a:moveTo>
                  <a:cubicBezTo>
                    <a:pt x="21" y="150"/>
                    <a:pt x="21" y="150"/>
                    <a:pt x="21" y="150"/>
                  </a:cubicBezTo>
                  <a:cubicBezTo>
                    <a:pt x="49" y="150"/>
                    <a:pt x="49" y="150"/>
                    <a:pt x="49" y="150"/>
                  </a:cubicBezTo>
                  <a:cubicBezTo>
                    <a:pt x="49" y="54"/>
                    <a:pt x="49" y="54"/>
                    <a:pt x="49" y="54"/>
                  </a:cubicBezTo>
                  <a:cubicBezTo>
                    <a:pt x="49" y="31"/>
                    <a:pt x="59" y="23"/>
                    <a:pt x="66" y="23"/>
                  </a:cubicBezTo>
                  <a:cubicBezTo>
                    <a:pt x="71" y="23"/>
                    <a:pt x="76" y="25"/>
                    <a:pt x="84" y="30"/>
                  </a:cubicBezTo>
                  <a:cubicBezTo>
                    <a:pt x="86" y="31"/>
                    <a:pt x="89" y="31"/>
                    <a:pt x="90" y="31"/>
                  </a:cubicBezTo>
                  <a:cubicBezTo>
                    <a:pt x="97" y="31"/>
                    <a:pt x="104" y="24"/>
                    <a:pt x="104" y="15"/>
                  </a:cubicBezTo>
                  <a:cubicBezTo>
                    <a:pt x="104" y="8"/>
                    <a:pt x="100" y="0"/>
                    <a:pt x="88" y="0"/>
                  </a:cubicBezTo>
                  <a:cubicBezTo>
                    <a:pt x="77" y="0"/>
                    <a:pt x="68" y="7"/>
                    <a:pt x="49" y="24"/>
                  </a:cubicBezTo>
                  <a:cubicBezTo>
                    <a:pt x="45" y="0"/>
                    <a:pt x="45" y="0"/>
                    <a:pt x="45" y="0"/>
                  </a:cubicBezTo>
                  <a:cubicBezTo>
                    <a:pt x="0" y="7"/>
                    <a:pt x="0" y="7"/>
                    <a:pt x="0" y="7"/>
                  </a:cubicBezTo>
                  <a:cubicBezTo>
                    <a:pt x="0" y="15"/>
                    <a:pt x="0" y="15"/>
                    <a:pt x="0" y="15"/>
                  </a:cubicBezTo>
                  <a:cubicBezTo>
                    <a:pt x="11" y="16"/>
                    <a:pt x="11" y="16"/>
                    <a:pt x="11" y="16"/>
                  </a:cubicBezTo>
                  <a:cubicBezTo>
                    <a:pt x="19" y="18"/>
                    <a:pt x="21" y="19"/>
                    <a:pt x="21" y="30"/>
                  </a:cubicBez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2" name="Freeform 368"/>
            <p:cNvSpPr>
              <a:spLocks/>
            </p:cNvSpPr>
            <p:nvPr userDrawn="1"/>
          </p:nvSpPr>
          <p:spPr bwMode="gray">
            <a:xfrm>
              <a:off x="3762" y="1813"/>
              <a:ext cx="350" cy="521"/>
            </a:xfrm>
            <a:custGeom>
              <a:avLst/>
              <a:gdLst>
                <a:gd name="T0" fmla="*/ 21 w 147"/>
                <a:gd name="T1" fmla="*/ 30 h 222"/>
                <a:gd name="T2" fmla="*/ 21 w 147"/>
                <a:gd name="T3" fmla="*/ 222 h 222"/>
                <a:gd name="T4" fmla="*/ 49 w 147"/>
                <a:gd name="T5" fmla="*/ 222 h 222"/>
                <a:gd name="T6" fmla="*/ 49 w 147"/>
                <a:gd name="T7" fmla="*/ 126 h 222"/>
                <a:gd name="T8" fmla="*/ 52 w 147"/>
                <a:gd name="T9" fmla="*/ 110 h 222"/>
                <a:gd name="T10" fmla="*/ 88 w 147"/>
                <a:gd name="T11" fmla="*/ 88 h 222"/>
                <a:gd name="T12" fmla="*/ 119 w 147"/>
                <a:gd name="T13" fmla="*/ 125 h 222"/>
                <a:gd name="T14" fmla="*/ 119 w 147"/>
                <a:gd name="T15" fmla="*/ 222 h 222"/>
                <a:gd name="T16" fmla="*/ 147 w 147"/>
                <a:gd name="T17" fmla="*/ 222 h 222"/>
                <a:gd name="T18" fmla="*/ 147 w 147"/>
                <a:gd name="T19" fmla="*/ 119 h 222"/>
                <a:gd name="T20" fmla="*/ 103 w 147"/>
                <a:gd name="T21" fmla="*/ 72 h 222"/>
                <a:gd name="T22" fmla="*/ 49 w 147"/>
                <a:gd name="T23" fmla="*/ 95 h 222"/>
                <a:gd name="T24" fmla="*/ 49 w 147"/>
                <a:gd name="T25" fmla="*/ 2 h 222"/>
                <a:gd name="T26" fmla="*/ 47 w 147"/>
                <a:gd name="T27" fmla="*/ 0 h 222"/>
                <a:gd name="T28" fmla="*/ 0 w 147"/>
                <a:gd name="T29" fmla="*/ 8 h 222"/>
                <a:gd name="T30" fmla="*/ 0 w 147"/>
                <a:gd name="T31" fmla="*/ 15 h 222"/>
                <a:gd name="T32" fmla="*/ 11 w 147"/>
                <a:gd name="T33" fmla="*/ 17 h 222"/>
                <a:gd name="T34" fmla="*/ 21 w 147"/>
                <a:gd name="T35" fmla="*/ 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222">
                  <a:moveTo>
                    <a:pt x="21" y="30"/>
                  </a:moveTo>
                  <a:cubicBezTo>
                    <a:pt x="21" y="222"/>
                    <a:pt x="21" y="222"/>
                    <a:pt x="21" y="222"/>
                  </a:cubicBezTo>
                  <a:cubicBezTo>
                    <a:pt x="49" y="222"/>
                    <a:pt x="49" y="222"/>
                    <a:pt x="49" y="222"/>
                  </a:cubicBezTo>
                  <a:cubicBezTo>
                    <a:pt x="49" y="126"/>
                    <a:pt x="49" y="126"/>
                    <a:pt x="49" y="126"/>
                  </a:cubicBezTo>
                  <a:cubicBezTo>
                    <a:pt x="49" y="118"/>
                    <a:pt x="49" y="114"/>
                    <a:pt x="52" y="110"/>
                  </a:cubicBezTo>
                  <a:cubicBezTo>
                    <a:pt x="58" y="98"/>
                    <a:pt x="72" y="88"/>
                    <a:pt x="88" y="88"/>
                  </a:cubicBezTo>
                  <a:cubicBezTo>
                    <a:pt x="108" y="88"/>
                    <a:pt x="119" y="99"/>
                    <a:pt x="119" y="125"/>
                  </a:cubicBezTo>
                  <a:cubicBezTo>
                    <a:pt x="119" y="222"/>
                    <a:pt x="119" y="222"/>
                    <a:pt x="119" y="222"/>
                  </a:cubicBezTo>
                  <a:cubicBezTo>
                    <a:pt x="147" y="222"/>
                    <a:pt x="147" y="222"/>
                    <a:pt x="147" y="222"/>
                  </a:cubicBezTo>
                  <a:cubicBezTo>
                    <a:pt x="147" y="119"/>
                    <a:pt x="147" y="119"/>
                    <a:pt x="147" y="119"/>
                  </a:cubicBezTo>
                  <a:cubicBezTo>
                    <a:pt x="147" y="89"/>
                    <a:pt x="131" y="72"/>
                    <a:pt x="103" y="72"/>
                  </a:cubicBezTo>
                  <a:cubicBezTo>
                    <a:pt x="81" y="72"/>
                    <a:pt x="68" y="82"/>
                    <a:pt x="49" y="95"/>
                  </a:cubicBezTo>
                  <a:cubicBezTo>
                    <a:pt x="49" y="2"/>
                    <a:pt x="49" y="2"/>
                    <a:pt x="49" y="2"/>
                  </a:cubicBezTo>
                  <a:cubicBezTo>
                    <a:pt x="47" y="0"/>
                    <a:pt x="47" y="0"/>
                    <a:pt x="47" y="0"/>
                  </a:cubicBezTo>
                  <a:cubicBezTo>
                    <a:pt x="0" y="8"/>
                    <a:pt x="0" y="8"/>
                    <a:pt x="0" y="8"/>
                  </a:cubicBezTo>
                  <a:cubicBezTo>
                    <a:pt x="0" y="15"/>
                    <a:pt x="0" y="15"/>
                    <a:pt x="0" y="15"/>
                  </a:cubicBezTo>
                  <a:cubicBezTo>
                    <a:pt x="11" y="17"/>
                    <a:pt x="11" y="17"/>
                    <a:pt x="11" y="17"/>
                  </a:cubicBezTo>
                  <a:cubicBezTo>
                    <a:pt x="19" y="18"/>
                    <a:pt x="21" y="19"/>
                    <a:pt x="21" y="30"/>
                  </a:cubicBez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3" name="Freeform 369"/>
            <p:cNvSpPr>
              <a:spLocks/>
            </p:cNvSpPr>
            <p:nvPr userDrawn="1"/>
          </p:nvSpPr>
          <p:spPr bwMode="gray">
            <a:xfrm>
              <a:off x="3349" y="1813"/>
              <a:ext cx="119" cy="521"/>
            </a:xfrm>
            <a:custGeom>
              <a:avLst/>
              <a:gdLst>
                <a:gd name="T0" fmla="*/ 21 w 49"/>
                <a:gd name="T1" fmla="*/ 30 h 222"/>
                <a:gd name="T2" fmla="*/ 21 w 49"/>
                <a:gd name="T3" fmla="*/ 222 h 222"/>
                <a:gd name="T4" fmla="*/ 49 w 49"/>
                <a:gd name="T5" fmla="*/ 222 h 222"/>
                <a:gd name="T6" fmla="*/ 49 w 49"/>
                <a:gd name="T7" fmla="*/ 2 h 222"/>
                <a:gd name="T8" fmla="*/ 47 w 49"/>
                <a:gd name="T9" fmla="*/ 0 h 222"/>
                <a:gd name="T10" fmla="*/ 0 w 49"/>
                <a:gd name="T11" fmla="*/ 8 h 222"/>
                <a:gd name="T12" fmla="*/ 0 w 49"/>
                <a:gd name="T13" fmla="*/ 15 h 222"/>
                <a:gd name="T14" fmla="*/ 12 w 49"/>
                <a:gd name="T15" fmla="*/ 16 h 222"/>
                <a:gd name="T16" fmla="*/ 21 w 49"/>
                <a:gd name="T17" fmla="*/ 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22">
                  <a:moveTo>
                    <a:pt x="21" y="30"/>
                  </a:moveTo>
                  <a:cubicBezTo>
                    <a:pt x="21" y="222"/>
                    <a:pt x="21" y="222"/>
                    <a:pt x="21" y="222"/>
                  </a:cubicBezTo>
                  <a:cubicBezTo>
                    <a:pt x="49" y="222"/>
                    <a:pt x="49" y="222"/>
                    <a:pt x="49" y="222"/>
                  </a:cubicBezTo>
                  <a:cubicBezTo>
                    <a:pt x="49" y="2"/>
                    <a:pt x="49" y="2"/>
                    <a:pt x="49" y="2"/>
                  </a:cubicBezTo>
                  <a:cubicBezTo>
                    <a:pt x="47" y="0"/>
                    <a:pt x="47" y="0"/>
                    <a:pt x="47" y="0"/>
                  </a:cubicBezTo>
                  <a:cubicBezTo>
                    <a:pt x="0" y="8"/>
                    <a:pt x="0" y="8"/>
                    <a:pt x="0" y="8"/>
                  </a:cubicBezTo>
                  <a:cubicBezTo>
                    <a:pt x="0" y="15"/>
                    <a:pt x="0" y="15"/>
                    <a:pt x="0" y="15"/>
                  </a:cubicBezTo>
                  <a:cubicBezTo>
                    <a:pt x="12" y="16"/>
                    <a:pt x="12" y="16"/>
                    <a:pt x="12" y="16"/>
                  </a:cubicBezTo>
                  <a:cubicBezTo>
                    <a:pt x="19" y="17"/>
                    <a:pt x="21" y="19"/>
                    <a:pt x="21" y="30"/>
                  </a:cubicBez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4" name="Freeform 370"/>
            <p:cNvSpPr>
              <a:spLocks/>
            </p:cNvSpPr>
            <p:nvPr userDrawn="1"/>
          </p:nvSpPr>
          <p:spPr bwMode="gray">
            <a:xfrm>
              <a:off x="2133" y="1845"/>
              <a:ext cx="453" cy="490"/>
            </a:xfrm>
            <a:custGeom>
              <a:avLst/>
              <a:gdLst>
                <a:gd name="T0" fmla="*/ 190 w 190"/>
                <a:gd name="T1" fmla="*/ 0 h 207"/>
                <a:gd name="T2" fmla="*/ 134 w 190"/>
                <a:gd name="T3" fmla="*/ 0 h 207"/>
                <a:gd name="T4" fmla="*/ 134 w 190"/>
                <a:gd name="T5" fmla="*/ 9 h 207"/>
                <a:gd name="T6" fmla="*/ 161 w 190"/>
                <a:gd name="T7" fmla="*/ 28 h 207"/>
                <a:gd name="T8" fmla="*/ 161 w 190"/>
                <a:gd name="T9" fmla="*/ 94 h 207"/>
                <a:gd name="T10" fmla="*/ 56 w 190"/>
                <a:gd name="T11" fmla="*/ 94 h 207"/>
                <a:gd name="T12" fmla="*/ 56 w 190"/>
                <a:gd name="T13" fmla="*/ 0 h 207"/>
                <a:gd name="T14" fmla="*/ 0 w 190"/>
                <a:gd name="T15" fmla="*/ 0 h 207"/>
                <a:gd name="T16" fmla="*/ 0 w 190"/>
                <a:gd name="T17" fmla="*/ 9 h 207"/>
                <a:gd name="T18" fmla="*/ 27 w 190"/>
                <a:gd name="T19" fmla="*/ 28 h 207"/>
                <a:gd name="T20" fmla="*/ 27 w 190"/>
                <a:gd name="T21" fmla="*/ 207 h 207"/>
                <a:gd name="T22" fmla="*/ 56 w 190"/>
                <a:gd name="T23" fmla="*/ 207 h 207"/>
                <a:gd name="T24" fmla="*/ 56 w 190"/>
                <a:gd name="T25" fmla="*/ 105 h 207"/>
                <a:gd name="T26" fmla="*/ 161 w 190"/>
                <a:gd name="T27" fmla="*/ 105 h 207"/>
                <a:gd name="T28" fmla="*/ 161 w 190"/>
                <a:gd name="T29" fmla="*/ 207 h 207"/>
                <a:gd name="T30" fmla="*/ 190 w 190"/>
                <a:gd name="T31" fmla="*/ 207 h 207"/>
                <a:gd name="T32" fmla="*/ 190 w 190"/>
                <a:gd name="T3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207">
                  <a:moveTo>
                    <a:pt x="190" y="0"/>
                  </a:moveTo>
                  <a:cubicBezTo>
                    <a:pt x="134" y="0"/>
                    <a:pt x="134" y="0"/>
                    <a:pt x="134" y="0"/>
                  </a:cubicBezTo>
                  <a:cubicBezTo>
                    <a:pt x="134" y="9"/>
                    <a:pt x="134" y="9"/>
                    <a:pt x="134" y="9"/>
                  </a:cubicBezTo>
                  <a:cubicBezTo>
                    <a:pt x="160" y="11"/>
                    <a:pt x="161" y="11"/>
                    <a:pt x="161" y="28"/>
                  </a:cubicBezTo>
                  <a:cubicBezTo>
                    <a:pt x="161" y="94"/>
                    <a:pt x="161" y="94"/>
                    <a:pt x="161" y="94"/>
                  </a:cubicBezTo>
                  <a:cubicBezTo>
                    <a:pt x="56" y="94"/>
                    <a:pt x="56" y="94"/>
                    <a:pt x="56" y="94"/>
                  </a:cubicBezTo>
                  <a:cubicBezTo>
                    <a:pt x="56" y="0"/>
                    <a:pt x="56" y="0"/>
                    <a:pt x="56" y="0"/>
                  </a:cubicBezTo>
                  <a:cubicBezTo>
                    <a:pt x="0" y="0"/>
                    <a:pt x="0" y="0"/>
                    <a:pt x="0" y="0"/>
                  </a:cubicBezTo>
                  <a:cubicBezTo>
                    <a:pt x="0" y="9"/>
                    <a:pt x="0" y="9"/>
                    <a:pt x="0" y="9"/>
                  </a:cubicBezTo>
                  <a:cubicBezTo>
                    <a:pt x="26" y="11"/>
                    <a:pt x="27" y="11"/>
                    <a:pt x="27" y="28"/>
                  </a:cubicBezTo>
                  <a:cubicBezTo>
                    <a:pt x="27" y="207"/>
                    <a:pt x="27" y="207"/>
                    <a:pt x="27" y="207"/>
                  </a:cubicBezTo>
                  <a:cubicBezTo>
                    <a:pt x="56" y="207"/>
                    <a:pt x="56" y="207"/>
                    <a:pt x="56" y="207"/>
                  </a:cubicBezTo>
                  <a:cubicBezTo>
                    <a:pt x="56" y="105"/>
                    <a:pt x="56" y="105"/>
                    <a:pt x="56" y="105"/>
                  </a:cubicBezTo>
                  <a:cubicBezTo>
                    <a:pt x="161" y="105"/>
                    <a:pt x="161" y="105"/>
                    <a:pt x="161" y="105"/>
                  </a:cubicBezTo>
                  <a:cubicBezTo>
                    <a:pt x="161" y="207"/>
                    <a:pt x="161" y="207"/>
                    <a:pt x="161" y="207"/>
                  </a:cubicBezTo>
                  <a:cubicBezTo>
                    <a:pt x="190" y="207"/>
                    <a:pt x="190" y="207"/>
                    <a:pt x="190" y="207"/>
                  </a:cubicBezTo>
                  <a:lnTo>
                    <a:pt x="190" y="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5" name="Freeform 371"/>
            <p:cNvSpPr>
              <a:spLocks noEditPoints="1"/>
            </p:cNvSpPr>
            <p:nvPr userDrawn="1"/>
          </p:nvSpPr>
          <p:spPr bwMode="gray">
            <a:xfrm>
              <a:off x="2673" y="1979"/>
              <a:ext cx="302" cy="363"/>
            </a:xfrm>
            <a:custGeom>
              <a:avLst/>
              <a:gdLst>
                <a:gd name="T0" fmla="*/ 117 w 129"/>
                <a:gd name="T1" fmla="*/ 71 h 154"/>
                <a:gd name="T2" fmla="*/ 31 w 129"/>
                <a:gd name="T3" fmla="*/ 71 h 154"/>
                <a:gd name="T4" fmla="*/ 75 w 129"/>
                <a:gd name="T5" fmla="*/ 138 h 154"/>
                <a:gd name="T6" fmla="*/ 113 w 129"/>
                <a:gd name="T7" fmla="*/ 115 h 154"/>
                <a:gd name="T8" fmla="*/ 123 w 129"/>
                <a:gd name="T9" fmla="*/ 120 h 154"/>
                <a:gd name="T10" fmla="*/ 69 w 129"/>
                <a:gd name="T11" fmla="*/ 153 h 154"/>
                <a:gd name="T12" fmla="*/ 0 w 129"/>
                <a:gd name="T13" fmla="*/ 78 h 154"/>
                <a:gd name="T14" fmla="*/ 68 w 129"/>
                <a:gd name="T15" fmla="*/ 0 h 154"/>
                <a:gd name="T16" fmla="*/ 129 w 129"/>
                <a:gd name="T17" fmla="*/ 60 h 154"/>
                <a:gd name="T18" fmla="*/ 117 w 129"/>
                <a:gd name="T19" fmla="*/ 71 h 154"/>
                <a:gd name="T20" fmla="*/ 31 w 129"/>
                <a:gd name="T21" fmla="*/ 60 h 154"/>
                <a:gd name="T22" fmla="*/ 67 w 129"/>
                <a:gd name="T23" fmla="*/ 10 h 154"/>
                <a:gd name="T24" fmla="*/ 98 w 129"/>
                <a:gd name="T25" fmla="*/ 50 h 154"/>
                <a:gd name="T26" fmla="*/ 87 w 129"/>
                <a:gd name="T27" fmla="*/ 60 h 154"/>
                <a:gd name="T28" fmla="*/ 31 w 129"/>
                <a:gd name="T29"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4">
                  <a:moveTo>
                    <a:pt x="117" y="71"/>
                  </a:moveTo>
                  <a:cubicBezTo>
                    <a:pt x="31" y="71"/>
                    <a:pt x="31" y="71"/>
                    <a:pt x="31" y="71"/>
                  </a:cubicBezTo>
                  <a:cubicBezTo>
                    <a:pt x="30" y="102"/>
                    <a:pt x="38" y="138"/>
                    <a:pt x="75" y="138"/>
                  </a:cubicBezTo>
                  <a:cubicBezTo>
                    <a:pt x="94" y="138"/>
                    <a:pt x="105" y="128"/>
                    <a:pt x="113" y="115"/>
                  </a:cubicBezTo>
                  <a:cubicBezTo>
                    <a:pt x="123" y="120"/>
                    <a:pt x="123" y="120"/>
                    <a:pt x="123" y="120"/>
                  </a:cubicBezTo>
                  <a:cubicBezTo>
                    <a:pt x="114" y="139"/>
                    <a:pt x="97" y="153"/>
                    <a:pt x="69" y="153"/>
                  </a:cubicBezTo>
                  <a:cubicBezTo>
                    <a:pt x="20" y="154"/>
                    <a:pt x="0" y="125"/>
                    <a:pt x="0" y="78"/>
                  </a:cubicBezTo>
                  <a:cubicBezTo>
                    <a:pt x="0" y="33"/>
                    <a:pt x="22" y="0"/>
                    <a:pt x="68" y="0"/>
                  </a:cubicBezTo>
                  <a:cubicBezTo>
                    <a:pt x="123" y="0"/>
                    <a:pt x="129" y="42"/>
                    <a:pt x="129" y="60"/>
                  </a:cubicBezTo>
                  <a:cubicBezTo>
                    <a:pt x="129" y="70"/>
                    <a:pt x="123" y="71"/>
                    <a:pt x="117" y="71"/>
                  </a:cubicBezTo>
                  <a:close/>
                  <a:moveTo>
                    <a:pt x="31" y="60"/>
                  </a:moveTo>
                  <a:cubicBezTo>
                    <a:pt x="31" y="48"/>
                    <a:pt x="36" y="10"/>
                    <a:pt x="67" y="10"/>
                  </a:cubicBezTo>
                  <a:cubicBezTo>
                    <a:pt x="94" y="10"/>
                    <a:pt x="98" y="39"/>
                    <a:pt x="98" y="50"/>
                  </a:cubicBezTo>
                  <a:cubicBezTo>
                    <a:pt x="98" y="56"/>
                    <a:pt x="96" y="60"/>
                    <a:pt x="87" y="60"/>
                  </a:cubicBezTo>
                  <a:lnTo>
                    <a:pt x="31" y="6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6" name="Freeform 372"/>
            <p:cNvSpPr>
              <a:spLocks noEditPoints="1"/>
            </p:cNvSpPr>
            <p:nvPr userDrawn="1"/>
          </p:nvSpPr>
          <p:spPr bwMode="gray">
            <a:xfrm>
              <a:off x="5239" y="1979"/>
              <a:ext cx="302" cy="363"/>
            </a:xfrm>
            <a:custGeom>
              <a:avLst/>
              <a:gdLst>
                <a:gd name="T0" fmla="*/ 117 w 129"/>
                <a:gd name="T1" fmla="*/ 71 h 154"/>
                <a:gd name="T2" fmla="*/ 31 w 129"/>
                <a:gd name="T3" fmla="*/ 71 h 154"/>
                <a:gd name="T4" fmla="*/ 75 w 129"/>
                <a:gd name="T5" fmla="*/ 138 h 154"/>
                <a:gd name="T6" fmla="*/ 114 w 129"/>
                <a:gd name="T7" fmla="*/ 115 h 154"/>
                <a:gd name="T8" fmla="*/ 124 w 129"/>
                <a:gd name="T9" fmla="*/ 120 h 154"/>
                <a:gd name="T10" fmla="*/ 69 w 129"/>
                <a:gd name="T11" fmla="*/ 153 h 154"/>
                <a:gd name="T12" fmla="*/ 0 w 129"/>
                <a:gd name="T13" fmla="*/ 78 h 154"/>
                <a:gd name="T14" fmla="*/ 69 w 129"/>
                <a:gd name="T15" fmla="*/ 0 h 154"/>
                <a:gd name="T16" fmla="*/ 129 w 129"/>
                <a:gd name="T17" fmla="*/ 60 h 154"/>
                <a:gd name="T18" fmla="*/ 117 w 129"/>
                <a:gd name="T19" fmla="*/ 71 h 154"/>
                <a:gd name="T20" fmla="*/ 32 w 129"/>
                <a:gd name="T21" fmla="*/ 60 h 154"/>
                <a:gd name="T22" fmla="*/ 67 w 129"/>
                <a:gd name="T23" fmla="*/ 10 h 154"/>
                <a:gd name="T24" fmla="*/ 98 w 129"/>
                <a:gd name="T25" fmla="*/ 50 h 154"/>
                <a:gd name="T26" fmla="*/ 88 w 129"/>
                <a:gd name="T27" fmla="*/ 60 h 154"/>
                <a:gd name="T28" fmla="*/ 32 w 129"/>
                <a:gd name="T29"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4">
                  <a:moveTo>
                    <a:pt x="117" y="71"/>
                  </a:moveTo>
                  <a:cubicBezTo>
                    <a:pt x="31" y="71"/>
                    <a:pt x="31" y="71"/>
                    <a:pt x="31" y="71"/>
                  </a:cubicBezTo>
                  <a:cubicBezTo>
                    <a:pt x="31" y="102"/>
                    <a:pt x="38" y="138"/>
                    <a:pt x="75" y="138"/>
                  </a:cubicBezTo>
                  <a:cubicBezTo>
                    <a:pt x="95" y="138"/>
                    <a:pt x="106" y="128"/>
                    <a:pt x="114" y="115"/>
                  </a:cubicBezTo>
                  <a:cubicBezTo>
                    <a:pt x="124" y="120"/>
                    <a:pt x="124" y="120"/>
                    <a:pt x="124" y="120"/>
                  </a:cubicBezTo>
                  <a:cubicBezTo>
                    <a:pt x="115" y="139"/>
                    <a:pt x="98" y="153"/>
                    <a:pt x="69" y="153"/>
                  </a:cubicBezTo>
                  <a:cubicBezTo>
                    <a:pt x="21" y="154"/>
                    <a:pt x="0" y="125"/>
                    <a:pt x="0" y="78"/>
                  </a:cubicBezTo>
                  <a:cubicBezTo>
                    <a:pt x="0" y="33"/>
                    <a:pt x="23" y="0"/>
                    <a:pt x="69" y="0"/>
                  </a:cubicBezTo>
                  <a:cubicBezTo>
                    <a:pt x="124" y="0"/>
                    <a:pt x="129" y="42"/>
                    <a:pt x="129" y="60"/>
                  </a:cubicBezTo>
                  <a:cubicBezTo>
                    <a:pt x="129" y="70"/>
                    <a:pt x="124" y="71"/>
                    <a:pt x="117" y="71"/>
                  </a:cubicBezTo>
                  <a:close/>
                  <a:moveTo>
                    <a:pt x="32" y="60"/>
                  </a:moveTo>
                  <a:cubicBezTo>
                    <a:pt x="32" y="48"/>
                    <a:pt x="36" y="10"/>
                    <a:pt x="67" y="10"/>
                  </a:cubicBezTo>
                  <a:cubicBezTo>
                    <a:pt x="95" y="10"/>
                    <a:pt x="98" y="39"/>
                    <a:pt x="98" y="50"/>
                  </a:cubicBezTo>
                  <a:cubicBezTo>
                    <a:pt x="98" y="56"/>
                    <a:pt x="96" y="60"/>
                    <a:pt x="88" y="60"/>
                  </a:cubicBezTo>
                  <a:lnTo>
                    <a:pt x="32" y="6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7" name="Freeform 373"/>
            <p:cNvSpPr>
              <a:spLocks noEditPoints="1"/>
            </p:cNvSpPr>
            <p:nvPr userDrawn="1"/>
          </p:nvSpPr>
          <p:spPr bwMode="gray">
            <a:xfrm>
              <a:off x="3015" y="1979"/>
              <a:ext cx="326" cy="363"/>
            </a:xfrm>
            <a:custGeom>
              <a:avLst/>
              <a:gdLst>
                <a:gd name="T0" fmla="*/ 115 w 136"/>
                <a:gd name="T1" fmla="*/ 123 h 153"/>
                <a:gd name="T2" fmla="*/ 124 w 136"/>
                <a:gd name="T3" fmla="*/ 137 h 153"/>
                <a:gd name="T4" fmla="*/ 136 w 136"/>
                <a:gd name="T5" fmla="*/ 138 h 153"/>
                <a:gd name="T6" fmla="*/ 136 w 136"/>
                <a:gd name="T7" fmla="*/ 146 h 153"/>
                <a:gd name="T8" fmla="*/ 90 w 136"/>
                <a:gd name="T9" fmla="*/ 153 h 153"/>
                <a:gd name="T10" fmla="*/ 88 w 136"/>
                <a:gd name="T11" fmla="*/ 135 h 153"/>
                <a:gd name="T12" fmla="*/ 43 w 136"/>
                <a:gd name="T13" fmla="*/ 153 h 153"/>
                <a:gd name="T14" fmla="*/ 0 w 136"/>
                <a:gd name="T15" fmla="*/ 111 h 153"/>
                <a:gd name="T16" fmla="*/ 28 w 136"/>
                <a:gd name="T17" fmla="*/ 75 h 153"/>
                <a:gd name="T18" fmla="*/ 88 w 136"/>
                <a:gd name="T19" fmla="*/ 53 h 153"/>
                <a:gd name="T20" fmla="*/ 88 w 136"/>
                <a:gd name="T21" fmla="*/ 40 h 153"/>
                <a:gd name="T22" fmla="*/ 63 w 136"/>
                <a:gd name="T23" fmla="*/ 10 h 153"/>
                <a:gd name="T24" fmla="*/ 32 w 136"/>
                <a:gd name="T25" fmla="*/ 40 h 153"/>
                <a:gd name="T26" fmla="*/ 22 w 136"/>
                <a:gd name="T27" fmla="*/ 48 h 153"/>
                <a:gd name="T28" fmla="*/ 5 w 136"/>
                <a:gd name="T29" fmla="*/ 34 h 153"/>
                <a:gd name="T30" fmla="*/ 66 w 136"/>
                <a:gd name="T31" fmla="*/ 0 h 153"/>
                <a:gd name="T32" fmla="*/ 115 w 136"/>
                <a:gd name="T33" fmla="*/ 40 h 153"/>
                <a:gd name="T34" fmla="*/ 115 w 136"/>
                <a:gd name="T35" fmla="*/ 123 h 153"/>
                <a:gd name="T36" fmla="*/ 88 w 136"/>
                <a:gd name="T37" fmla="*/ 107 h 153"/>
                <a:gd name="T38" fmla="*/ 58 w 136"/>
                <a:gd name="T39" fmla="*/ 138 h 153"/>
                <a:gd name="T40" fmla="*/ 30 w 136"/>
                <a:gd name="T41" fmla="*/ 107 h 153"/>
                <a:gd name="T42" fmla="*/ 54 w 136"/>
                <a:gd name="T43" fmla="*/ 79 h 153"/>
                <a:gd name="T44" fmla="*/ 88 w 136"/>
                <a:gd name="T45" fmla="*/ 65 h 153"/>
                <a:gd name="T46" fmla="*/ 88 w 136"/>
                <a:gd name="T4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53">
                  <a:moveTo>
                    <a:pt x="115" y="123"/>
                  </a:moveTo>
                  <a:cubicBezTo>
                    <a:pt x="115" y="134"/>
                    <a:pt x="117" y="136"/>
                    <a:pt x="124" y="137"/>
                  </a:cubicBezTo>
                  <a:cubicBezTo>
                    <a:pt x="136" y="138"/>
                    <a:pt x="136" y="138"/>
                    <a:pt x="136" y="138"/>
                  </a:cubicBezTo>
                  <a:cubicBezTo>
                    <a:pt x="136" y="146"/>
                    <a:pt x="136" y="146"/>
                    <a:pt x="136" y="146"/>
                  </a:cubicBezTo>
                  <a:cubicBezTo>
                    <a:pt x="90" y="153"/>
                    <a:pt x="90" y="153"/>
                    <a:pt x="90" y="153"/>
                  </a:cubicBezTo>
                  <a:cubicBezTo>
                    <a:pt x="88" y="135"/>
                    <a:pt x="88" y="135"/>
                    <a:pt x="88" y="135"/>
                  </a:cubicBezTo>
                  <a:cubicBezTo>
                    <a:pt x="78" y="142"/>
                    <a:pt x="62" y="153"/>
                    <a:pt x="43" y="153"/>
                  </a:cubicBezTo>
                  <a:cubicBezTo>
                    <a:pt x="15" y="153"/>
                    <a:pt x="0" y="133"/>
                    <a:pt x="0" y="111"/>
                  </a:cubicBezTo>
                  <a:cubicBezTo>
                    <a:pt x="0" y="97"/>
                    <a:pt x="6" y="82"/>
                    <a:pt x="28" y="75"/>
                  </a:cubicBezTo>
                  <a:cubicBezTo>
                    <a:pt x="51" y="68"/>
                    <a:pt x="80" y="60"/>
                    <a:pt x="88" y="53"/>
                  </a:cubicBezTo>
                  <a:cubicBezTo>
                    <a:pt x="88" y="40"/>
                    <a:pt x="88" y="40"/>
                    <a:pt x="88" y="40"/>
                  </a:cubicBezTo>
                  <a:cubicBezTo>
                    <a:pt x="88" y="16"/>
                    <a:pt x="74" y="10"/>
                    <a:pt x="63" y="10"/>
                  </a:cubicBezTo>
                  <a:cubicBezTo>
                    <a:pt x="51" y="10"/>
                    <a:pt x="38" y="17"/>
                    <a:pt x="32" y="40"/>
                  </a:cubicBezTo>
                  <a:cubicBezTo>
                    <a:pt x="30" y="45"/>
                    <a:pt x="28" y="48"/>
                    <a:pt x="22" y="48"/>
                  </a:cubicBezTo>
                  <a:cubicBezTo>
                    <a:pt x="17" y="48"/>
                    <a:pt x="5" y="43"/>
                    <a:pt x="5" y="34"/>
                  </a:cubicBezTo>
                  <a:cubicBezTo>
                    <a:pt x="5" y="17"/>
                    <a:pt x="32" y="0"/>
                    <a:pt x="66" y="0"/>
                  </a:cubicBezTo>
                  <a:cubicBezTo>
                    <a:pt x="111" y="0"/>
                    <a:pt x="115" y="22"/>
                    <a:pt x="115" y="40"/>
                  </a:cubicBezTo>
                  <a:lnTo>
                    <a:pt x="115" y="123"/>
                  </a:lnTo>
                  <a:close/>
                  <a:moveTo>
                    <a:pt x="88" y="107"/>
                  </a:moveTo>
                  <a:cubicBezTo>
                    <a:pt x="88" y="131"/>
                    <a:pt x="69" y="138"/>
                    <a:pt x="58" y="138"/>
                  </a:cubicBezTo>
                  <a:cubicBezTo>
                    <a:pt x="39" y="138"/>
                    <a:pt x="30" y="124"/>
                    <a:pt x="30" y="107"/>
                  </a:cubicBezTo>
                  <a:cubicBezTo>
                    <a:pt x="30" y="93"/>
                    <a:pt x="37" y="86"/>
                    <a:pt x="54" y="79"/>
                  </a:cubicBezTo>
                  <a:cubicBezTo>
                    <a:pt x="65" y="75"/>
                    <a:pt x="81" y="69"/>
                    <a:pt x="88" y="65"/>
                  </a:cubicBezTo>
                  <a:lnTo>
                    <a:pt x="88" y="107"/>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8" name="Freeform 374"/>
            <p:cNvSpPr>
              <a:spLocks noEditPoints="1"/>
            </p:cNvSpPr>
            <p:nvPr userDrawn="1"/>
          </p:nvSpPr>
          <p:spPr bwMode="gray">
            <a:xfrm>
              <a:off x="4651" y="1979"/>
              <a:ext cx="318" cy="363"/>
            </a:xfrm>
            <a:custGeom>
              <a:avLst/>
              <a:gdLst>
                <a:gd name="T0" fmla="*/ 115 w 135"/>
                <a:gd name="T1" fmla="*/ 123 h 153"/>
                <a:gd name="T2" fmla="*/ 124 w 135"/>
                <a:gd name="T3" fmla="*/ 137 h 153"/>
                <a:gd name="T4" fmla="*/ 135 w 135"/>
                <a:gd name="T5" fmla="*/ 138 h 153"/>
                <a:gd name="T6" fmla="*/ 135 w 135"/>
                <a:gd name="T7" fmla="*/ 146 h 153"/>
                <a:gd name="T8" fmla="*/ 90 w 135"/>
                <a:gd name="T9" fmla="*/ 153 h 153"/>
                <a:gd name="T10" fmla="*/ 87 w 135"/>
                <a:gd name="T11" fmla="*/ 135 h 153"/>
                <a:gd name="T12" fmla="*/ 43 w 135"/>
                <a:gd name="T13" fmla="*/ 153 h 153"/>
                <a:gd name="T14" fmla="*/ 0 w 135"/>
                <a:gd name="T15" fmla="*/ 111 h 153"/>
                <a:gd name="T16" fmla="*/ 28 w 135"/>
                <a:gd name="T17" fmla="*/ 75 h 153"/>
                <a:gd name="T18" fmla="*/ 88 w 135"/>
                <a:gd name="T19" fmla="*/ 53 h 153"/>
                <a:gd name="T20" fmla="*/ 88 w 135"/>
                <a:gd name="T21" fmla="*/ 40 h 153"/>
                <a:gd name="T22" fmla="*/ 62 w 135"/>
                <a:gd name="T23" fmla="*/ 10 h 153"/>
                <a:gd name="T24" fmla="*/ 32 w 135"/>
                <a:gd name="T25" fmla="*/ 40 h 153"/>
                <a:gd name="T26" fmla="*/ 22 w 135"/>
                <a:gd name="T27" fmla="*/ 48 h 153"/>
                <a:gd name="T28" fmla="*/ 5 w 135"/>
                <a:gd name="T29" fmla="*/ 34 h 153"/>
                <a:gd name="T30" fmla="*/ 66 w 135"/>
                <a:gd name="T31" fmla="*/ 0 h 153"/>
                <a:gd name="T32" fmla="*/ 115 w 135"/>
                <a:gd name="T33" fmla="*/ 40 h 153"/>
                <a:gd name="T34" fmla="*/ 115 w 135"/>
                <a:gd name="T35" fmla="*/ 123 h 153"/>
                <a:gd name="T36" fmla="*/ 88 w 135"/>
                <a:gd name="T37" fmla="*/ 107 h 153"/>
                <a:gd name="T38" fmla="*/ 57 w 135"/>
                <a:gd name="T39" fmla="*/ 138 h 153"/>
                <a:gd name="T40" fmla="*/ 30 w 135"/>
                <a:gd name="T41" fmla="*/ 107 h 153"/>
                <a:gd name="T42" fmla="*/ 53 w 135"/>
                <a:gd name="T43" fmla="*/ 79 h 153"/>
                <a:gd name="T44" fmla="*/ 88 w 135"/>
                <a:gd name="T45" fmla="*/ 65 h 153"/>
                <a:gd name="T46" fmla="*/ 88 w 135"/>
                <a:gd name="T4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53">
                  <a:moveTo>
                    <a:pt x="115" y="123"/>
                  </a:moveTo>
                  <a:cubicBezTo>
                    <a:pt x="115" y="134"/>
                    <a:pt x="116" y="136"/>
                    <a:pt x="124" y="137"/>
                  </a:cubicBezTo>
                  <a:cubicBezTo>
                    <a:pt x="135" y="138"/>
                    <a:pt x="135" y="138"/>
                    <a:pt x="135" y="138"/>
                  </a:cubicBezTo>
                  <a:cubicBezTo>
                    <a:pt x="135" y="146"/>
                    <a:pt x="135" y="146"/>
                    <a:pt x="135" y="146"/>
                  </a:cubicBezTo>
                  <a:cubicBezTo>
                    <a:pt x="90" y="153"/>
                    <a:pt x="90" y="153"/>
                    <a:pt x="90" y="153"/>
                  </a:cubicBezTo>
                  <a:cubicBezTo>
                    <a:pt x="87" y="135"/>
                    <a:pt x="87" y="135"/>
                    <a:pt x="87" y="135"/>
                  </a:cubicBezTo>
                  <a:cubicBezTo>
                    <a:pt x="78" y="142"/>
                    <a:pt x="61" y="153"/>
                    <a:pt x="43" y="153"/>
                  </a:cubicBezTo>
                  <a:cubicBezTo>
                    <a:pt x="15" y="153"/>
                    <a:pt x="0" y="133"/>
                    <a:pt x="0" y="111"/>
                  </a:cubicBezTo>
                  <a:cubicBezTo>
                    <a:pt x="0" y="97"/>
                    <a:pt x="6" y="82"/>
                    <a:pt x="28" y="75"/>
                  </a:cubicBezTo>
                  <a:cubicBezTo>
                    <a:pt x="51" y="68"/>
                    <a:pt x="80" y="60"/>
                    <a:pt x="88" y="53"/>
                  </a:cubicBezTo>
                  <a:cubicBezTo>
                    <a:pt x="88" y="40"/>
                    <a:pt x="88" y="40"/>
                    <a:pt x="88" y="40"/>
                  </a:cubicBezTo>
                  <a:cubicBezTo>
                    <a:pt x="88" y="16"/>
                    <a:pt x="74" y="10"/>
                    <a:pt x="62" y="10"/>
                  </a:cubicBezTo>
                  <a:cubicBezTo>
                    <a:pt x="50" y="10"/>
                    <a:pt x="38" y="17"/>
                    <a:pt x="32" y="40"/>
                  </a:cubicBezTo>
                  <a:cubicBezTo>
                    <a:pt x="30" y="45"/>
                    <a:pt x="28" y="48"/>
                    <a:pt x="22" y="48"/>
                  </a:cubicBezTo>
                  <a:cubicBezTo>
                    <a:pt x="16" y="48"/>
                    <a:pt x="5" y="43"/>
                    <a:pt x="5" y="34"/>
                  </a:cubicBezTo>
                  <a:cubicBezTo>
                    <a:pt x="5" y="17"/>
                    <a:pt x="32" y="0"/>
                    <a:pt x="66" y="0"/>
                  </a:cubicBezTo>
                  <a:cubicBezTo>
                    <a:pt x="111" y="0"/>
                    <a:pt x="115" y="22"/>
                    <a:pt x="115" y="40"/>
                  </a:cubicBezTo>
                  <a:lnTo>
                    <a:pt x="115" y="123"/>
                  </a:lnTo>
                  <a:close/>
                  <a:moveTo>
                    <a:pt x="88" y="107"/>
                  </a:moveTo>
                  <a:cubicBezTo>
                    <a:pt x="88" y="131"/>
                    <a:pt x="69" y="138"/>
                    <a:pt x="57" y="138"/>
                  </a:cubicBezTo>
                  <a:cubicBezTo>
                    <a:pt x="39" y="138"/>
                    <a:pt x="30" y="124"/>
                    <a:pt x="30" y="107"/>
                  </a:cubicBezTo>
                  <a:cubicBezTo>
                    <a:pt x="30" y="93"/>
                    <a:pt x="37" y="86"/>
                    <a:pt x="53" y="79"/>
                  </a:cubicBezTo>
                  <a:cubicBezTo>
                    <a:pt x="65" y="75"/>
                    <a:pt x="81" y="69"/>
                    <a:pt x="88" y="65"/>
                  </a:cubicBezTo>
                  <a:lnTo>
                    <a:pt x="88" y="107"/>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gr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ransition>
    <p:wipe/>
  </p:transition>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cs typeface="Arial" pitchFamily="34" charset="0"/>
        </a:defRPr>
      </a:lvl2pPr>
      <a:lvl3pPr algn="l" rtl="0" eaLnBrk="0" fontAlgn="base" hangingPunct="0">
        <a:spcBef>
          <a:spcPct val="0"/>
        </a:spcBef>
        <a:spcAft>
          <a:spcPct val="0"/>
        </a:spcAft>
        <a:defRPr sz="3200">
          <a:solidFill>
            <a:schemeClr val="tx1"/>
          </a:solidFill>
          <a:latin typeface="Arial" pitchFamily="34" charset="0"/>
          <a:cs typeface="Arial" pitchFamily="34" charset="0"/>
        </a:defRPr>
      </a:lvl3pPr>
      <a:lvl4pPr algn="l" rtl="0" eaLnBrk="0" fontAlgn="base" hangingPunct="0">
        <a:spcBef>
          <a:spcPct val="0"/>
        </a:spcBef>
        <a:spcAft>
          <a:spcPct val="0"/>
        </a:spcAft>
        <a:defRPr sz="3200">
          <a:solidFill>
            <a:schemeClr val="tx1"/>
          </a:solidFill>
          <a:latin typeface="Arial" pitchFamily="34" charset="0"/>
          <a:cs typeface="Arial" pitchFamily="34" charset="0"/>
        </a:defRPr>
      </a:lvl4pPr>
      <a:lvl5pPr algn="l" rtl="0" eaLnBrk="0" fontAlgn="base" hangingPunct="0">
        <a:spcBef>
          <a:spcPct val="0"/>
        </a:spcBef>
        <a:spcAft>
          <a:spcPct val="0"/>
        </a:spcAft>
        <a:defRPr sz="3200">
          <a:solidFill>
            <a:schemeClr val="tx1"/>
          </a:solidFill>
          <a:latin typeface="Arial" pitchFamily="34" charset="0"/>
          <a:cs typeface="Arial" pitchFamily="34" charset="0"/>
        </a:defRPr>
      </a:lvl5pPr>
      <a:lvl6pPr marL="457189" algn="l" rtl="0" fontAlgn="base">
        <a:spcBef>
          <a:spcPct val="0"/>
        </a:spcBef>
        <a:spcAft>
          <a:spcPct val="0"/>
        </a:spcAft>
        <a:defRPr sz="3200">
          <a:solidFill>
            <a:schemeClr val="tx1"/>
          </a:solidFill>
          <a:latin typeface="Arial" pitchFamily="34" charset="0"/>
          <a:cs typeface="Arial" pitchFamily="34" charset="0"/>
        </a:defRPr>
      </a:lvl6pPr>
      <a:lvl7pPr marL="914378" algn="l" rtl="0" fontAlgn="base">
        <a:spcBef>
          <a:spcPct val="0"/>
        </a:spcBef>
        <a:spcAft>
          <a:spcPct val="0"/>
        </a:spcAft>
        <a:defRPr sz="3200">
          <a:solidFill>
            <a:schemeClr val="tx1"/>
          </a:solidFill>
          <a:latin typeface="Arial" pitchFamily="34" charset="0"/>
          <a:cs typeface="Arial" pitchFamily="34" charset="0"/>
        </a:defRPr>
      </a:lvl7pPr>
      <a:lvl8pPr marL="1371566" algn="l" rtl="0" fontAlgn="base">
        <a:spcBef>
          <a:spcPct val="0"/>
        </a:spcBef>
        <a:spcAft>
          <a:spcPct val="0"/>
        </a:spcAft>
        <a:defRPr sz="3200">
          <a:solidFill>
            <a:schemeClr val="tx1"/>
          </a:solidFill>
          <a:latin typeface="Arial" pitchFamily="34" charset="0"/>
          <a:cs typeface="Arial" pitchFamily="34" charset="0"/>
        </a:defRPr>
      </a:lvl8pPr>
      <a:lvl9pPr marL="1828754" algn="l" rtl="0" fontAlgn="base">
        <a:spcBef>
          <a:spcPct val="0"/>
        </a:spcBef>
        <a:spcAft>
          <a:spcPct val="0"/>
        </a:spcAft>
        <a:defRPr sz="3200">
          <a:solidFill>
            <a:schemeClr val="tx1"/>
          </a:solidFill>
          <a:latin typeface="Arial" pitchFamily="34" charset="0"/>
          <a:cs typeface="Arial" pitchFamily="34" charset="0"/>
        </a:defRPr>
      </a:lvl9pPr>
    </p:titleStyle>
    <p:bodyStyle>
      <a:lvl1pPr algn="l" rtl="0" eaLnBrk="0" fontAlgn="base" hangingPunct="0">
        <a:spcBef>
          <a:spcPts val="300"/>
        </a:spcBef>
        <a:spcAft>
          <a:spcPts val="600"/>
        </a:spcAft>
        <a:defRPr>
          <a:solidFill>
            <a:schemeClr val="tx1"/>
          </a:solidFill>
          <a:latin typeface="+mn-lt"/>
          <a:ea typeface="+mn-ea"/>
          <a:cs typeface="+mn-cs"/>
        </a:defRPr>
      </a:lvl1pPr>
      <a:lvl2pPr marL="269875" indent="-268288" algn="l" rtl="0" eaLnBrk="0" fontAlgn="base" hangingPunct="0">
        <a:spcBef>
          <a:spcPts val="300"/>
        </a:spcBef>
        <a:spcAft>
          <a:spcPts val="600"/>
        </a:spcAft>
        <a:buClr>
          <a:schemeClr val="accent2"/>
        </a:buClr>
        <a:buSzPct val="110000"/>
        <a:buChar char="•"/>
        <a:defRPr>
          <a:solidFill>
            <a:schemeClr val="tx1"/>
          </a:solidFill>
          <a:latin typeface="+mn-lt"/>
          <a:cs typeface="+mn-cs"/>
        </a:defRPr>
      </a:lvl2pPr>
      <a:lvl3pPr marL="541338" indent="-268288" algn="l" rtl="0" eaLnBrk="0" fontAlgn="base" hangingPunct="0">
        <a:spcBef>
          <a:spcPts val="300"/>
        </a:spcBef>
        <a:spcAft>
          <a:spcPts val="600"/>
        </a:spcAft>
        <a:buClr>
          <a:schemeClr val="accent2"/>
        </a:buClr>
        <a:buSzPct val="110000"/>
        <a:buChar char="•"/>
        <a:defRPr>
          <a:solidFill>
            <a:schemeClr val="tx1"/>
          </a:solidFill>
          <a:latin typeface="+mn-lt"/>
          <a:cs typeface="+mn-cs"/>
        </a:defRPr>
      </a:lvl3pPr>
      <a:lvl4pPr marL="808038" indent="-263525" algn="l" rtl="0" eaLnBrk="0" fontAlgn="base" hangingPunct="0">
        <a:spcBef>
          <a:spcPts val="300"/>
        </a:spcBef>
        <a:spcAft>
          <a:spcPts val="600"/>
        </a:spcAft>
        <a:buClr>
          <a:schemeClr val="accent2"/>
        </a:buClr>
        <a:buSzPct val="110000"/>
        <a:buChar char="•"/>
        <a:defRPr>
          <a:solidFill>
            <a:schemeClr val="tx1"/>
          </a:solidFill>
          <a:latin typeface="+mn-lt"/>
          <a:cs typeface="+mn-cs"/>
        </a:defRPr>
      </a:lvl4pPr>
      <a:lvl5pPr marL="1079500" indent="-268288" algn="l" rtl="0" eaLnBrk="0" fontAlgn="base" hangingPunct="0">
        <a:spcBef>
          <a:spcPts val="300"/>
        </a:spcBef>
        <a:spcAft>
          <a:spcPts val="600"/>
        </a:spcAft>
        <a:buClr>
          <a:schemeClr val="accent2"/>
        </a:buClr>
        <a:buSzPct val="110000"/>
        <a:buChar char="•"/>
        <a:defRPr>
          <a:solidFill>
            <a:schemeClr val="tx1"/>
          </a:solidFill>
          <a:latin typeface="+mn-lt"/>
          <a:cs typeface="+mn-cs"/>
        </a:defRPr>
      </a:lvl5pPr>
      <a:lvl6pPr marL="1538249" indent="-269868" algn="l" rtl="0" fontAlgn="base">
        <a:spcBef>
          <a:spcPts val="300"/>
        </a:spcBef>
        <a:spcAft>
          <a:spcPts val="600"/>
        </a:spcAft>
        <a:buClr>
          <a:schemeClr val="accent2"/>
        </a:buClr>
        <a:buSzPct val="110000"/>
        <a:buChar char="•"/>
        <a:defRPr>
          <a:solidFill>
            <a:schemeClr val="tx1"/>
          </a:solidFill>
          <a:latin typeface="+mn-lt"/>
          <a:cs typeface="+mn-cs"/>
        </a:defRPr>
      </a:lvl6pPr>
      <a:lvl7pPr marL="1995438" indent="-269868" algn="l" rtl="0" fontAlgn="base">
        <a:spcBef>
          <a:spcPts val="300"/>
        </a:spcBef>
        <a:spcAft>
          <a:spcPts val="600"/>
        </a:spcAft>
        <a:buClr>
          <a:schemeClr val="accent2"/>
        </a:buClr>
        <a:buSzPct val="110000"/>
        <a:buChar char="•"/>
        <a:defRPr>
          <a:solidFill>
            <a:schemeClr val="tx1"/>
          </a:solidFill>
          <a:latin typeface="+mn-lt"/>
          <a:cs typeface="+mn-cs"/>
        </a:defRPr>
      </a:lvl7pPr>
      <a:lvl8pPr marL="2452627" indent="-269868" algn="l" rtl="0" fontAlgn="base">
        <a:spcBef>
          <a:spcPts val="300"/>
        </a:spcBef>
        <a:spcAft>
          <a:spcPts val="600"/>
        </a:spcAft>
        <a:buClr>
          <a:schemeClr val="accent2"/>
        </a:buClr>
        <a:buSzPct val="110000"/>
        <a:buChar char="•"/>
        <a:defRPr>
          <a:solidFill>
            <a:schemeClr val="tx1"/>
          </a:solidFill>
          <a:latin typeface="+mn-lt"/>
          <a:cs typeface="+mn-cs"/>
        </a:defRPr>
      </a:lvl8pPr>
      <a:lvl9pPr marL="2909816" indent="-269868" algn="l" rtl="0" fontAlgn="base">
        <a:spcBef>
          <a:spcPts val="300"/>
        </a:spcBef>
        <a:spcAft>
          <a:spcPts val="600"/>
        </a:spcAft>
        <a:buClr>
          <a:schemeClr val="accent2"/>
        </a:buClr>
        <a:buSzPct val="110000"/>
        <a:buChar char="•"/>
        <a:defRPr>
          <a:solidFill>
            <a:schemeClr val="tx1"/>
          </a:solidFill>
          <a:latin typeface="+mn-lt"/>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986"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gray">
          <a:xfrm>
            <a:off x="8170863" y="260350"/>
            <a:ext cx="649287" cy="649288"/>
          </a:xfrm>
          <a:prstGeom prst="rect">
            <a:avLst/>
          </a:prstGeom>
          <a:noFill/>
          <a:ln w="9525">
            <a:noFill/>
            <a:miter lim="800000"/>
            <a:headEnd/>
            <a:tailEnd/>
          </a:ln>
        </p:spPr>
      </p:pic>
      <p:sp>
        <p:nvSpPr>
          <p:cNvPr id="41987" name="Title Placeholder 1"/>
          <p:cNvSpPr>
            <a:spLocks noGrp="1"/>
          </p:cNvSpPr>
          <p:nvPr>
            <p:ph type="title"/>
          </p:nvPr>
        </p:nvSpPr>
        <p:spPr bwMode="gray">
          <a:xfrm>
            <a:off x="323850" y="260350"/>
            <a:ext cx="6335713" cy="647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add text</a:t>
            </a:r>
          </a:p>
        </p:txBody>
      </p:sp>
      <p:sp>
        <p:nvSpPr>
          <p:cNvPr id="3" name="Text Placeholder 2"/>
          <p:cNvSpPr>
            <a:spLocks noGrp="1"/>
          </p:cNvSpPr>
          <p:nvPr>
            <p:ph type="body" idx="1"/>
            <p:custDataLst>
              <p:tags r:id="rId17"/>
            </p:custDataLst>
          </p:nvPr>
        </p:nvSpPr>
        <p:spPr bwMode="gray">
          <a:xfrm>
            <a:off x="323850" y="1052513"/>
            <a:ext cx="8496300" cy="5329237"/>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8"/>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Courier New" pitchFamily="49" charset="0"/>
              <a:buNone/>
              <a:defRPr/>
            </a:pPr>
            <a:endParaRPr lang="en-US" sz="1600" dirty="0">
              <a:solidFill>
                <a:srgbClr val="000000"/>
              </a:solidFill>
            </a:endParaRPr>
          </a:p>
        </p:txBody>
      </p:sp>
      <p:grpSp>
        <p:nvGrpSpPr>
          <p:cNvPr id="41990" name="Gruppieren 11"/>
          <p:cNvGrpSpPr>
            <a:grpSpLocks/>
          </p:cNvGrpSpPr>
          <p:nvPr/>
        </p:nvGrpSpPr>
        <p:grpSpPr bwMode="auto">
          <a:xfrm>
            <a:off x="323850" y="-315913"/>
            <a:ext cx="8496300" cy="21590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991" name="Gruppieren 37"/>
          <p:cNvGrpSpPr>
            <a:grpSpLocks/>
          </p:cNvGrpSpPr>
          <p:nvPr/>
        </p:nvGrpSpPr>
        <p:grpSpPr bwMode="auto">
          <a:xfrm>
            <a:off x="323850" y="6958013"/>
            <a:ext cx="8496300" cy="21590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992" name="Gruppieren 57"/>
          <p:cNvGrpSpPr>
            <a:grpSpLocks/>
          </p:cNvGrpSpPr>
          <p:nvPr/>
        </p:nvGrpSpPr>
        <p:grpSpPr bwMode="auto">
          <a:xfrm>
            <a:off x="9251950" y="908050"/>
            <a:ext cx="217488" cy="5689600"/>
            <a:chOff x="-540710" y="908650"/>
            <a:chExt cx="432060" cy="5688790"/>
          </a:xfrm>
        </p:grpSpPr>
        <p:cxnSp>
          <p:nvCxnSpPr>
            <p:cNvPr id="59"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993" name="Gruppieren 55"/>
          <p:cNvGrpSpPr>
            <a:grpSpLocks/>
          </p:cNvGrpSpPr>
          <p:nvPr userDrawn="1"/>
        </p:nvGrpSpPr>
        <p:grpSpPr bwMode="auto">
          <a:xfrm>
            <a:off x="-323850" y="908050"/>
            <a:ext cx="215900" cy="5689600"/>
            <a:chOff x="-540710" y="908650"/>
            <a:chExt cx="432060" cy="5688790"/>
          </a:xfrm>
        </p:grpSpPr>
        <p:cxnSp>
          <p:nvCxnSpPr>
            <p:cNvPr id="57" name="Gerade Verbindung 56"/>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userDrawn="1"/>
        </p:nvSpPr>
        <p:spPr bwMode="gray">
          <a:xfrm>
            <a:off x="324391" y="6597440"/>
            <a:ext cx="7056000" cy="144000"/>
          </a:xfrm>
          <a:prstGeom prst="rect">
            <a:avLst/>
          </a:prstGeom>
          <a:solidFill>
            <a:schemeClr val="bg1"/>
          </a:solidFill>
          <a:ln w="9525">
            <a:noFill/>
          </a:ln>
        </p:spPr>
        <p:txBody>
          <a:bodyPr lIns="0" tIns="0" rIns="0" bIns="0" anchor="ctr"/>
          <a:lstStyle/>
          <a:p>
            <a:pPr marL="0" lvl="8">
              <a:defRPr/>
            </a:pPr>
            <a:r>
              <a:rPr lang="en-US" sz="800" dirty="0">
                <a:solidFill>
                  <a:srgbClr val="928580"/>
                </a:solidFill>
                <a:latin typeface="Arial"/>
                <a:ea typeface="+mn-ea"/>
              </a:rPr>
              <a:t>© GfK 2012 | IUC  PR Survey | April  2012</a:t>
            </a:r>
          </a:p>
        </p:txBody>
      </p:sp>
      <p:sp>
        <p:nvSpPr>
          <p:cNvPr id="75" name="Rechteck 74"/>
          <p:cNvSpPr/>
          <p:nvPr userDrawn="1"/>
        </p:nvSpPr>
        <p:spPr bwMode="gray">
          <a:xfrm>
            <a:off x="7524750" y="6597650"/>
            <a:ext cx="1295400" cy="144463"/>
          </a:xfrm>
          <a:prstGeom prst="rect">
            <a:avLst/>
          </a:prstGeom>
          <a:solidFill>
            <a:schemeClr val="bg1"/>
          </a:solidFill>
          <a:ln w="9525">
            <a:noFill/>
          </a:ln>
        </p:spPr>
        <p:txBody>
          <a:bodyPr lIns="0" tIns="0" rIns="0" bIns="0" anchor="ctr"/>
          <a:lstStyle/>
          <a:p>
            <a:pPr algn="r" fontAlgn="auto">
              <a:spcBef>
                <a:spcPts val="0"/>
              </a:spcBef>
              <a:spcAft>
                <a:spcPts val="0"/>
              </a:spcAft>
              <a:defRPr/>
            </a:pPr>
            <a:fld id="{235D2B02-0AC9-491D-AE64-96C3F45BD3D0}" type="slidenum">
              <a:rPr lang="en-US" sz="800">
                <a:solidFill>
                  <a:srgbClr val="928580"/>
                </a:solidFill>
                <a:latin typeface="Arial"/>
                <a:ea typeface="+mn-ea"/>
              </a:rPr>
              <a:pPr algn="r" fontAlgn="auto">
                <a:spcBef>
                  <a:spcPts val="0"/>
                </a:spcBef>
                <a:spcAft>
                  <a:spcPts val="0"/>
                </a:spcAft>
                <a:defRPr/>
              </a:pPr>
              <a:t>‹#›</a:t>
            </a:fld>
            <a:endParaRPr lang="en-US" sz="800" dirty="0">
              <a:solidFill>
                <a:srgbClr val="928580"/>
              </a:solidFill>
              <a:latin typeface="Arial"/>
              <a:ea typeface="+mn-ea"/>
            </a:endParaRPr>
          </a:p>
        </p:txBody>
      </p:sp>
      <p:grpSp>
        <p:nvGrpSpPr>
          <p:cNvPr id="41996" name="Group 9"/>
          <p:cNvGrpSpPr>
            <a:grpSpLocks/>
          </p:cNvGrpSpPr>
          <p:nvPr userDrawn="1"/>
        </p:nvGrpSpPr>
        <p:grpSpPr bwMode="auto">
          <a:xfrm>
            <a:off x="7208838" y="300038"/>
            <a:ext cx="836612" cy="638175"/>
            <a:chOff x="3532" y="2185"/>
            <a:chExt cx="527" cy="402"/>
          </a:xfrm>
        </p:grpSpPr>
        <p:sp>
          <p:nvSpPr>
            <p:cNvPr id="77"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dirty="0">
                <a:solidFill>
                  <a:srgbClr val="000000"/>
                </a:solidFill>
                <a:latin typeface="Arial"/>
                <a:ea typeface="+mn-ea"/>
              </a:endParaRPr>
            </a:p>
          </p:txBody>
        </p:sp>
        <p:pic>
          <p:nvPicPr>
            <p:cNvPr id="41998" name="Picture 11" descr="bayer-kreuz"/>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63" r:id="rId7"/>
    <p:sldLayoutId id="2147483862" r:id="rId8"/>
    <p:sldLayoutId id="2147483861" r:id="rId9"/>
    <p:sldLayoutId id="2147483897" r:id="rId10"/>
    <p:sldLayoutId id="2147483898" r:id="rId11"/>
    <p:sldLayoutId id="2147483899" r:id="rId12"/>
    <p:sldLayoutId id="2147483860" r:id="rId13"/>
    <p:sldLayoutId id="2147483859" r:id="rId14"/>
    <p:sldLayoutId id="2147483900" r:id="rId15"/>
  </p:sldLayoutIdLst>
  <p:hf hdr="0" ftr="0" dt="0"/>
  <p:txStyles>
    <p:titleStyle>
      <a:lvl1pPr algn="l" rtl="0" eaLnBrk="0" fontAlgn="base" hangingPunct="0">
        <a:spcBef>
          <a:spcPct val="0"/>
        </a:spcBef>
        <a:spcAft>
          <a:spcPct val="0"/>
        </a:spcAft>
        <a:defRPr sz="2000" kern="1200">
          <a:solidFill>
            <a:schemeClr val="tx1"/>
          </a:solidFill>
          <a:latin typeface="Arial" pitchFamily="34" charset="0"/>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189" algn="l" rtl="0" fontAlgn="base">
        <a:spcBef>
          <a:spcPct val="0"/>
        </a:spcBef>
        <a:spcAft>
          <a:spcPct val="0"/>
        </a:spcAft>
        <a:defRPr sz="2000">
          <a:solidFill>
            <a:schemeClr val="tx1"/>
          </a:solidFill>
          <a:latin typeface="Arial" charset="0"/>
        </a:defRPr>
      </a:lvl6pPr>
      <a:lvl7pPr marL="914378" algn="l" rtl="0" fontAlgn="base">
        <a:spcBef>
          <a:spcPct val="0"/>
        </a:spcBef>
        <a:spcAft>
          <a:spcPct val="0"/>
        </a:spcAft>
        <a:defRPr sz="2000">
          <a:solidFill>
            <a:schemeClr val="tx1"/>
          </a:solidFill>
          <a:latin typeface="Arial" charset="0"/>
        </a:defRPr>
      </a:lvl7pPr>
      <a:lvl8pPr marL="1371566" algn="l" rtl="0" fontAlgn="base">
        <a:spcBef>
          <a:spcPct val="0"/>
        </a:spcBef>
        <a:spcAft>
          <a:spcPct val="0"/>
        </a:spcAft>
        <a:defRPr sz="2000">
          <a:solidFill>
            <a:schemeClr val="tx1"/>
          </a:solidFill>
          <a:latin typeface="Arial" charset="0"/>
        </a:defRPr>
      </a:lvl8pPr>
      <a:lvl9pPr marL="1828754" algn="l" rtl="0" fontAlgn="base">
        <a:spcBef>
          <a:spcPct val="0"/>
        </a:spcBef>
        <a:spcAft>
          <a:spcPct val="0"/>
        </a:spcAft>
        <a:defRPr sz="2000">
          <a:solidFill>
            <a:schemeClr val="tx1"/>
          </a:solidFill>
          <a:latin typeface="Arial" charset="0"/>
        </a:defRPr>
      </a:lvl9pPr>
    </p:titleStyle>
    <p:bodyStyle>
      <a:lvl1pPr algn="l" rtl="0" eaLnBrk="0" fontAlgn="base" hangingPunct="0">
        <a:spcBef>
          <a:spcPts val="600"/>
        </a:spcBef>
        <a:spcAft>
          <a:spcPct val="0"/>
        </a:spcAft>
        <a:buFont typeface="Arial" charset="0"/>
        <a:defRPr kern="1200">
          <a:solidFill>
            <a:schemeClr val="tx2"/>
          </a:solidFill>
          <a:latin typeface="Arial" pitchFamily="34" charset="0"/>
          <a:ea typeface="+mn-ea"/>
          <a:cs typeface="Arial" pitchFamily="34" charset="0"/>
        </a:defRPr>
      </a:lvl1pPr>
      <a:lvl2pPr algn="l" rtl="0" eaLnBrk="0" fontAlgn="base" hangingPunct="0">
        <a:spcBef>
          <a:spcPts val="600"/>
        </a:spcBef>
        <a:spcAft>
          <a:spcPct val="0"/>
        </a:spcAft>
        <a:buFont typeface="Arial" charset="0"/>
        <a:defRPr sz="1600" kern="1200">
          <a:solidFill>
            <a:schemeClr val="tx1"/>
          </a:solidFill>
          <a:latin typeface="Arial" pitchFamily="34" charset="0"/>
          <a:ea typeface="+mn-ea"/>
          <a:cs typeface="Arial" pitchFamily="34" charset="0"/>
        </a:defRPr>
      </a:lvl2pPr>
      <a:lvl3pPr marL="179388" indent="-179388" algn="l" rtl="0" eaLnBrk="0" fontAlgn="base" hangingPunct="0">
        <a:spcBef>
          <a:spcPts val="3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357188" indent="-179388" algn="l" rtl="0" eaLnBrk="0" fontAlgn="base" hangingPunct="0">
        <a:spcBef>
          <a:spcPts val="3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538163" indent="-179388" algn="l" rtl="0" eaLnBrk="0" fontAlgn="base" hangingPunct="0">
        <a:spcBef>
          <a:spcPts val="3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539987"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39987"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12"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39987"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gray">
          <a:xfrm>
            <a:off x="466725" y="349250"/>
            <a:ext cx="7058025" cy="9493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Headline</a:t>
            </a:r>
          </a:p>
        </p:txBody>
      </p:sp>
      <p:sp>
        <p:nvSpPr>
          <p:cNvPr id="58371" name="Rectangle 3"/>
          <p:cNvSpPr>
            <a:spLocks noGrp="1" noChangeArrowheads="1"/>
          </p:cNvSpPr>
          <p:nvPr>
            <p:ph type="body" idx="1"/>
          </p:nvPr>
        </p:nvSpPr>
        <p:spPr bwMode="gray">
          <a:xfrm>
            <a:off x="466725" y="1628775"/>
            <a:ext cx="8208963" cy="4535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Text in Arial 18pt</a:t>
            </a:r>
          </a:p>
          <a:p>
            <a:pPr lvl="1"/>
            <a:r>
              <a:rPr lang="en-GB"/>
              <a:t>First level</a:t>
            </a:r>
          </a:p>
          <a:p>
            <a:pPr lvl="2"/>
            <a:r>
              <a:rPr lang="en-GB"/>
              <a:t>Second level</a:t>
            </a:r>
          </a:p>
          <a:p>
            <a:pPr lvl="3"/>
            <a:r>
              <a:rPr lang="en-GB"/>
              <a:t>Third level</a:t>
            </a:r>
          </a:p>
          <a:p>
            <a:pPr lvl="4"/>
            <a:r>
              <a:rPr lang="en-GB"/>
              <a:t>Fourth level</a:t>
            </a:r>
          </a:p>
        </p:txBody>
      </p:sp>
      <p:grpSp>
        <p:nvGrpSpPr>
          <p:cNvPr id="58372" name="Group 258"/>
          <p:cNvGrpSpPr>
            <a:grpSpLocks/>
          </p:cNvGrpSpPr>
          <p:nvPr/>
        </p:nvGrpSpPr>
        <p:grpSpPr bwMode="auto">
          <a:xfrm>
            <a:off x="-3175" y="1463675"/>
            <a:ext cx="9147175" cy="5394325"/>
            <a:chOff x="-2" y="922"/>
            <a:chExt cx="5762" cy="3398"/>
          </a:xfrm>
        </p:grpSpPr>
        <p:sp>
          <p:nvSpPr>
            <p:cNvPr id="1040" name="Rectangle 16"/>
            <p:cNvSpPr>
              <a:spLocks noChangeArrowheads="1"/>
            </p:cNvSpPr>
            <p:nvPr/>
          </p:nvSpPr>
          <p:spPr bwMode="gray">
            <a:xfrm>
              <a:off x="5680" y="922"/>
              <a:ext cx="80" cy="2000"/>
            </a:xfrm>
            <a:prstGeom prst="rect">
              <a:avLst/>
            </a:prstGeom>
            <a:gradFill rotWithShape="1">
              <a:gsLst>
                <a:gs pos="0">
                  <a:srgbClr val="FFFFFF"/>
                </a:gs>
                <a:gs pos="100000">
                  <a:srgbClr val="D9D9D9"/>
                </a:gs>
              </a:gsLst>
              <a:lin ang="5400000" scaled="1"/>
            </a:gradFill>
            <a:ln>
              <a:noFill/>
            </a:ln>
            <a:extLst/>
          </p:spPr>
          <p:txBody>
            <a:bodyPr/>
            <a:lstStyle/>
            <a:p>
              <a:pPr algn="ctr">
                <a:defRPr/>
              </a:pPr>
              <a:endParaRPr lang="de-DE" sz="1800" dirty="0">
                <a:solidFill>
                  <a:srgbClr val="676767"/>
                </a:solidFill>
                <a:latin typeface="Arial"/>
                <a:ea typeface="+mn-ea"/>
                <a:cs typeface="+mn-cs"/>
              </a:endParaRPr>
            </a:p>
          </p:txBody>
        </p:sp>
        <p:sp>
          <p:nvSpPr>
            <p:cNvPr id="1039" name="Freeform 15"/>
            <p:cNvSpPr>
              <a:spLocks/>
            </p:cNvSpPr>
            <p:nvPr/>
          </p:nvSpPr>
          <p:spPr bwMode="gray">
            <a:xfrm>
              <a:off x="-2" y="3792"/>
              <a:ext cx="5762" cy="528"/>
            </a:xfrm>
            <a:custGeom>
              <a:avLst/>
              <a:gdLst>
                <a:gd name="T0" fmla="*/ 5762 w 5762"/>
                <a:gd name="T1" fmla="*/ 528 h 528"/>
                <a:gd name="T2" fmla="*/ 5762 w 5762"/>
                <a:gd name="T3" fmla="*/ 0 h 528"/>
                <a:gd name="T4" fmla="*/ 5678 w 5762"/>
                <a:gd name="T5" fmla="*/ 0 h 528"/>
                <a:gd name="T6" fmla="*/ 5678 w 5762"/>
                <a:gd name="T7" fmla="*/ 251 h 528"/>
                <a:gd name="T8" fmla="*/ 2 w 5762"/>
                <a:gd name="T9" fmla="*/ 251 h 528"/>
                <a:gd name="T10" fmla="*/ 0 w 5762"/>
                <a:gd name="T11" fmla="*/ 528 h 528"/>
                <a:gd name="T12" fmla="*/ 5762 w 5762"/>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5762" h="528">
                  <a:moveTo>
                    <a:pt x="5762" y="528"/>
                  </a:moveTo>
                  <a:lnTo>
                    <a:pt x="5762" y="0"/>
                  </a:lnTo>
                  <a:lnTo>
                    <a:pt x="5678" y="0"/>
                  </a:lnTo>
                  <a:lnTo>
                    <a:pt x="5678" y="251"/>
                  </a:lnTo>
                  <a:lnTo>
                    <a:pt x="2" y="251"/>
                  </a:lnTo>
                  <a:lnTo>
                    <a:pt x="0" y="528"/>
                  </a:lnTo>
                  <a:lnTo>
                    <a:pt x="5762" y="528"/>
                  </a:lnTo>
                  <a:close/>
                </a:path>
              </a:pathLst>
            </a:custGeom>
            <a:gradFill rotWithShape="1">
              <a:gsLst>
                <a:gs pos="0">
                  <a:srgbClr val="BFBFBF"/>
                </a:gs>
                <a:gs pos="100000">
                  <a:srgbClr val="FFFFFF"/>
                </a:gs>
              </a:gsLst>
              <a:lin ang="5400000" scaled="1"/>
            </a:gradFill>
            <a:ln>
              <a:noFill/>
            </a:ln>
            <a:extLst/>
          </p:spPr>
          <p:txBody>
            <a:bodyPr/>
            <a:lstStyle/>
            <a:p>
              <a:pPr algn="ctr">
                <a:defRPr/>
              </a:pPr>
              <a:endParaRPr lang="de-DE" sz="1800" dirty="0">
                <a:solidFill>
                  <a:srgbClr val="676767"/>
                </a:solidFill>
                <a:latin typeface="Arial"/>
                <a:ea typeface="+mn-ea"/>
                <a:cs typeface="+mn-cs"/>
              </a:endParaRPr>
            </a:p>
          </p:txBody>
        </p:sp>
        <p:sp>
          <p:nvSpPr>
            <p:cNvPr id="1034" name="Freeform 10"/>
            <p:cNvSpPr>
              <a:spLocks/>
            </p:cNvSpPr>
            <p:nvPr/>
          </p:nvSpPr>
          <p:spPr bwMode="gray">
            <a:xfrm>
              <a:off x="-2" y="922"/>
              <a:ext cx="5762" cy="2442"/>
            </a:xfrm>
            <a:custGeom>
              <a:avLst/>
              <a:gdLst>
                <a:gd name="T0" fmla="*/ 6709 w 6803"/>
                <a:gd name="T1" fmla="*/ 2360 h 2884"/>
                <a:gd name="T2" fmla="*/ 6709 w 6803"/>
                <a:gd name="T3" fmla="*/ 0 h 2884"/>
                <a:gd name="T4" fmla="*/ 0 w 6803"/>
                <a:gd name="T5" fmla="*/ 0 h 2884"/>
                <a:gd name="T6" fmla="*/ 0 w 6803"/>
                <a:gd name="T7" fmla="*/ 7 h 2884"/>
                <a:gd name="T8" fmla="*/ 6701 w 6803"/>
                <a:gd name="T9" fmla="*/ 7 h 2884"/>
                <a:gd name="T10" fmla="*/ 6701 w 6803"/>
                <a:gd name="T11" fmla="*/ 2884 h 2884"/>
                <a:gd name="T12" fmla="*/ 6803 w 6803"/>
                <a:gd name="T13" fmla="*/ 2884 h 2884"/>
                <a:gd name="T14" fmla="*/ 6803 w 6803"/>
                <a:gd name="T15" fmla="*/ 2360 h 2884"/>
                <a:gd name="T16" fmla="*/ 6709 w 6803"/>
                <a:gd name="T17" fmla="*/ 2360 h 2884"/>
                <a:gd name="T18" fmla="*/ 6709 w 6803"/>
                <a:gd name="T19" fmla="*/ 236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2884">
                  <a:moveTo>
                    <a:pt x="6709" y="2360"/>
                  </a:moveTo>
                  <a:lnTo>
                    <a:pt x="6709" y="0"/>
                  </a:lnTo>
                  <a:lnTo>
                    <a:pt x="0" y="0"/>
                  </a:lnTo>
                  <a:lnTo>
                    <a:pt x="0" y="7"/>
                  </a:lnTo>
                  <a:lnTo>
                    <a:pt x="6701" y="7"/>
                  </a:lnTo>
                  <a:lnTo>
                    <a:pt x="6701" y="2884"/>
                  </a:lnTo>
                  <a:lnTo>
                    <a:pt x="6803" y="2884"/>
                  </a:lnTo>
                  <a:lnTo>
                    <a:pt x="6803" y="2360"/>
                  </a:lnTo>
                  <a:lnTo>
                    <a:pt x="6709" y="2360"/>
                  </a:lnTo>
                  <a:lnTo>
                    <a:pt x="6709" y="2360"/>
                  </a:lnTo>
                  <a:close/>
                </a:path>
              </a:pathLst>
            </a:custGeom>
            <a:solidFill>
              <a:srgbClr val="6BC200"/>
            </a:solidFill>
            <a:ln>
              <a:noFill/>
            </a:ln>
            <a:extLst/>
          </p:spPr>
          <p:txBody>
            <a:bodyPr/>
            <a:lstStyle/>
            <a:p>
              <a:pPr algn="ctr">
                <a:defRPr/>
              </a:pPr>
              <a:endParaRPr lang="de-DE" sz="1800" dirty="0">
                <a:solidFill>
                  <a:srgbClr val="676767"/>
                </a:solidFill>
                <a:latin typeface="Arial"/>
                <a:ea typeface="+mn-ea"/>
                <a:cs typeface="+mn-cs"/>
              </a:endParaRPr>
            </a:p>
          </p:txBody>
        </p:sp>
        <p:sp>
          <p:nvSpPr>
            <p:cNvPr id="1035" name="Freeform 11"/>
            <p:cNvSpPr>
              <a:spLocks/>
            </p:cNvSpPr>
            <p:nvPr/>
          </p:nvSpPr>
          <p:spPr bwMode="gray">
            <a:xfrm>
              <a:off x="-2" y="3358"/>
              <a:ext cx="5762" cy="688"/>
            </a:xfrm>
            <a:custGeom>
              <a:avLst/>
              <a:gdLst>
                <a:gd name="T0" fmla="*/ 6803 w 6803"/>
                <a:gd name="T1" fmla="*/ 0 h 812"/>
                <a:gd name="T2" fmla="*/ 6701 w 6803"/>
                <a:gd name="T3" fmla="*/ 0 h 812"/>
                <a:gd name="T4" fmla="*/ 6701 w 6803"/>
                <a:gd name="T5" fmla="*/ 805 h 812"/>
                <a:gd name="T6" fmla="*/ 0 w 6803"/>
                <a:gd name="T7" fmla="*/ 805 h 812"/>
                <a:gd name="T8" fmla="*/ 0 w 6803"/>
                <a:gd name="T9" fmla="*/ 812 h 812"/>
                <a:gd name="T10" fmla="*/ 6709 w 6803"/>
                <a:gd name="T11" fmla="*/ 812 h 812"/>
                <a:gd name="T12" fmla="*/ 6709 w 6803"/>
                <a:gd name="T13" fmla="*/ 522 h 812"/>
                <a:gd name="T14" fmla="*/ 6803 w 6803"/>
                <a:gd name="T15" fmla="*/ 522 h 812"/>
                <a:gd name="T16" fmla="*/ 6803 w 6803"/>
                <a:gd name="T17" fmla="*/ 0 h 812"/>
                <a:gd name="T18" fmla="*/ 6803 w 6803"/>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812">
                  <a:moveTo>
                    <a:pt x="6803" y="0"/>
                  </a:moveTo>
                  <a:lnTo>
                    <a:pt x="6701" y="0"/>
                  </a:lnTo>
                  <a:lnTo>
                    <a:pt x="6701" y="805"/>
                  </a:lnTo>
                  <a:lnTo>
                    <a:pt x="0" y="805"/>
                  </a:lnTo>
                  <a:lnTo>
                    <a:pt x="0" y="812"/>
                  </a:lnTo>
                  <a:lnTo>
                    <a:pt x="6709" y="812"/>
                  </a:lnTo>
                  <a:lnTo>
                    <a:pt x="6709" y="522"/>
                  </a:lnTo>
                  <a:lnTo>
                    <a:pt x="6803" y="522"/>
                  </a:lnTo>
                  <a:lnTo>
                    <a:pt x="6803" y="0"/>
                  </a:lnTo>
                  <a:lnTo>
                    <a:pt x="6803" y="0"/>
                  </a:lnTo>
                  <a:close/>
                </a:path>
              </a:pathLst>
            </a:custGeom>
            <a:solidFill>
              <a:srgbClr val="0090C5"/>
            </a:solidFill>
            <a:ln>
              <a:noFill/>
            </a:ln>
            <a:extLst/>
          </p:spPr>
          <p:txBody>
            <a:bodyPr/>
            <a:lstStyle/>
            <a:p>
              <a:pPr algn="ctr">
                <a:defRPr/>
              </a:pPr>
              <a:endParaRPr lang="de-DE" sz="1800" dirty="0">
                <a:solidFill>
                  <a:srgbClr val="676767"/>
                </a:solidFill>
                <a:latin typeface="Arial"/>
                <a:ea typeface="+mn-ea"/>
                <a:cs typeface="+mn-cs"/>
              </a:endParaRPr>
            </a:p>
          </p:txBody>
        </p:sp>
      </p:grpSp>
      <p:pic>
        <p:nvPicPr>
          <p:cNvPr id="58373" name="Picture 25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7727950" y="250825"/>
            <a:ext cx="949325" cy="949325"/>
          </a:xfrm>
          <a:prstGeom prst="rect">
            <a:avLst/>
          </a:prstGeom>
          <a:noFill/>
          <a:ln w="9525">
            <a:noFill/>
            <a:miter lim="800000"/>
            <a:headEnd/>
            <a:tailEnd/>
          </a:ln>
        </p:spPr>
      </p:pic>
      <p:sp>
        <p:nvSpPr>
          <p:cNvPr id="1029" name="Rectangle 5"/>
          <p:cNvSpPr>
            <a:spLocks noGrp="1" noChangeArrowheads="1"/>
          </p:cNvSpPr>
          <p:nvPr>
            <p:ph type="ftr" sz="quarter" idx="3"/>
          </p:nvPr>
        </p:nvSpPr>
        <p:spPr bwMode="gray">
          <a:xfrm>
            <a:off x="466725" y="6423025"/>
            <a:ext cx="6391275" cy="434975"/>
          </a:xfrm>
          <a:prstGeom prst="rect">
            <a:avLst/>
          </a:prstGeom>
          <a:noFill/>
          <a:ln>
            <a:noFill/>
          </a:ln>
          <a:effectLst/>
          <a:extLst/>
        </p:spPr>
        <p:txBody>
          <a:bodyPr vert="horz" wrap="square" lIns="0" tIns="0" rIns="0" bIns="0" numCol="1" anchor="ctr" anchorCtr="0" compatLnSpc="1">
            <a:prstTxWarp prst="textNoShape">
              <a:avLst/>
            </a:prstTxWarp>
          </a:bodyPr>
          <a:lstStyle>
            <a:lvl1pPr algn="l">
              <a:defRPr sz="800" dirty="0">
                <a:solidFill>
                  <a:srgbClr val="676767"/>
                </a:solidFill>
                <a:latin typeface="Arial"/>
                <a:ea typeface="+mn-ea"/>
                <a:cs typeface="+mn-cs"/>
              </a:defRPr>
            </a:lvl1pPr>
          </a:lstStyle>
          <a:p>
            <a:pPr>
              <a:defRPr/>
            </a:pPr>
            <a:r>
              <a:rPr lang="en-GB" dirty="0"/>
              <a:t>Page </a:t>
            </a:r>
            <a:fld id="{6F8232EF-F91F-435A-8A35-9724FC7099E9}" type="slidenum">
              <a:rPr lang="en-GB"/>
              <a:pPr>
                <a:defRPr/>
              </a:pPr>
              <a:t>‹#›</a:t>
            </a:fld>
            <a:r>
              <a:rPr lang="en-GB" dirty="0"/>
              <a:t> •  • </a:t>
            </a:r>
          </a:p>
        </p:txBody>
      </p:sp>
      <p:grpSp>
        <p:nvGrpSpPr>
          <p:cNvPr id="58375" name="Group 358"/>
          <p:cNvGrpSpPr>
            <a:grpSpLocks noChangeAspect="1"/>
          </p:cNvGrpSpPr>
          <p:nvPr/>
        </p:nvGrpSpPr>
        <p:grpSpPr bwMode="auto">
          <a:xfrm>
            <a:off x="7613650" y="6570663"/>
            <a:ext cx="1063625" cy="139700"/>
            <a:chOff x="219" y="1813"/>
            <a:chExt cx="5322" cy="695"/>
          </a:xfrm>
        </p:grpSpPr>
        <p:sp>
          <p:nvSpPr>
            <p:cNvPr id="1383" name="AutoShape 359"/>
            <p:cNvSpPr>
              <a:spLocks noChangeAspect="1" noChangeArrowheads="1" noTextEdit="1"/>
            </p:cNvSpPr>
            <p:nvPr userDrawn="1"/>
          </p:nvSpPr>
          <p:spPr bwMode="gray">
            <a:xfrm>
              <a:off x="219" y="1813"/>
              <a:ext cx="5322" cy="695"/>
            </a:xfrm>
            <a:prstGeom prst="rect">
              <a:avLst/>
            </a:prstGeom>
            <a:noFill/>
            <a:ln>
              <a:noFill/>
            </a:ln>
            <a:extLst/>
          </p:spPr>
          <p:txBody>
            <a:bodyPr/>
            <a:lstStyle/>
            <a:p>
              <a:pPr algn="ctr">
                <a:defRPr/>
              </a:pPr>
              <a:endParaRPr lang="de-DE" sz="1800" dirty="0">
                <a:solidFill>
                  <a:srgbClr val="676767"/>
                </a:solidFill>
                <a:latin typeface="Arial"/>
                <a:ea typeface="+mn-ea"/>
                <a:cs typeface="+mn-cs"/>
              </a:endParaRPr>
            </a:p>
          </p:txBody>
        </p:sp>
        <p:sp>
          <p:nvSpPr>
            <p:cNvPr id="1384" name="Freeform 360"/>
            <p:cNvSpPr>
              <a:spLocks noEditPoints="1"/>
            </p:cNvSpPr>
            <p:nvPr userDrawn="1"/>
          </p:nvSpPr>
          <p:spPr bwMode="gray">
            <a:xfrm>
              <a:off x="219" y="1845"/>
              <a:ext cx="397" cy="490"/>
            </a:xfrm>
            <a:custGeom>
              <a:avLst/>
              <a:gdLst>
                <a:gd name="T0" fmla="*/ 93 w 167"/>
                <a:gd name="T1" fmla="*/ 207 h 207"/>
                <a:gd name="T2" fmla="*/ 167 w 167"/>
                <a:gd name="T3" fmla="*/ 149 h 207"/>
                <a:gd name="T4" fmla="*/ 113 w 167"/>
                <a:gd name="T5" fmla="*/ 94 h 207"/>
                <a:gd name="T6" fmla="*/ 113 w 167"/>
                <a:gd name="T7" fmla="*/ 94 h 207"/>
                <a:gd name="T8" fmla="*/ 158 w 167"/>
                <a:gd name="T9" fmla="*/ 48 h 207"/>
                <a:gd name="T10" fmla="*/ 139 w 167"/>
                <a:gd name="T11" fmla="*/ 11 h 207"/>
                <a:gd name="T12" fmla="*/ 86 w 167"/>
                <a:gd name="T13" fmla="*/ 0 h 207"/>
                <a:gd name="T14" fmla="*/ 0 w 167"/>
                <a:gd name="T15" fmla="*/ 0 h 207"/>
                <a:gd name="T16" fmla="*/ 0 w 167"/>
                <a:gd name="T17" fmla="*/ 9 h 207"/>
                <a:gd name="T18" fmla="*/ 27 w 167"/>
                <a:gd name="T19" fmla="*/ 28 h 207"/>
                <a:gd name="T20" fmla="*/ 27 w 167"/>
                <a:gd name="T21" fmla="*/ 179 h 207"/>
                <a:gd name="T22" fmla="*/ 0 w 167"/>
                <a:gd name="T23" fmla="*/ 198 h 207"/>
                <a:gd name="T24" fmla="*/ 0 w 167"/>
                <a:gd name="T25" fmla="*/ 207 h 207"/>
                <a:gd name="T26" fmla="*/ 93 w 167"/>
                <a:gd name="T27" fmla="*/ 207 h 207"/>
                <a:gd name="T28" fmla="*/ 57 w 167"/>
                <a:gd name="T29" fmla="*/ 101 h 207"/>
                <a:gd name="T30" fmla="*/ 78 w 167"/>
                <a:gd name="T31" fmla="*/ 101 h 207"/>
                <a:gd name="T32" fmla="*/ 135 w 167"/>
                <a:gd name="T33" fmla="*/ 151 h 207"/>
                <a:gd name="T34" fmla="*/ 85 w 167"/>
                <a:gd name="T35" fmla="*/ 196 h 207"/>
                <a:gd name="T36" fmla="*/ 57 w 167"/>
                <a:gd name="T37" fmla="*/ 173 h 207"/>
                <a:gd name="T38" fmla="*/ 57 w 167"/>
                <a:gd name="T39" fmla="*/ 101 h 207"/>
                <a:gd name="T40" fmla="*/ 57 w 167"/>
                <a:gd name="T41" fmla="*/ 26 h 207"/>
                <a:gd name="T42" fmla="*/ 81 w 167"/>
                <a:gd name="T43" fmla="*/ 11 h 207"/>
                <a:gd name="T44" fmla="*/ 126 w 167"/>
                <a:gd name="T45" fmla="*/ 49 h 207"/>
                <a:gd name="T46" fmla="*/ 77 w 167"/>
                <a:gd name="T47" fmla="*/ 90 h 207"/>
                <a:gd name="T48" fmla="*/ 57 w 167"/>
                <a:gd name="T49" fmla="*/ 90 h 207"/>
                <a:gd name="T50" fmla="*/ 57 w 167"/>
                <a:gd name="T51" fmla="*/ 2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7">
                  <a:moveTo>
                    <a:pt x="93" y="207"/>
                  </a:moveTo>
                  <a:cubicBezTo>
                    <a:pt x="138" y="207"/>
                    <a:pt x="167" y="190"/>
                    <a:pt x="167" y="149"/>
                  </a:cubicBezTo>
                  <a:cubicBezTo>
                    <a:pt x="167" y="114"/>
                    <a:pt x="142" y="98"/>
                    <a:pt x="113" y="94"/>
                  </a:cubicBezTo>
                  <a:cubicBezTo>
                    <a:pt x="113" y="94"/>
                    <a:pt x="113" y="94"/>
                    <a:pt x="113" y="94"/>
                  </a:cubicBezTo>
                  <a:cubicBezTo>
                    <a:pt x="141" y="88"/>
                    <a:pt x="158" y="71"/>
                    <a:pt x="158" y="48"/>
                  </a:cubicBezTo>
                  <a:cubicBezTo>
                    <a:pt x="158" y="31"/>
                    <a:pt x="151" y="19"/>
                    <a:pt x="139" y="11"/>
                  </a:cubicBezTo>
                  <a:cubicBezTo>
                    <a:pt x="128" y="3"/>
                    <a:pt x="110" y="0"/>
                    <a:pt x="86" y="0"/>
                  </a:cubicBezTo>
                  <a:cubicBezTo>
                    <a:pt x="0" y="0"/>
                    <a:pt x="0" y="0"/>
                    <a:pt x="0" y="0"/>
                  </a:cubicBezTo>
                  <a:cubicBezTo>
                    <a:pt x="0" y="9"/>
                    <a:pt x="0" y="9"/>
                    <a:pt x="0" y="9"/>
                  </a:cubicBezTo>
                  <a:cubicBezTo>
                    <a:pt x="26" y="11"/>
                    <a:pt x="27" y="11"/>
                    <a:pt x="27" y="28"/>
                  </a:cubicBezTo>
                  <a:cubicBezTo>
                    <a:pt x="27" y="179"/>
                    <a:pt x="27" y="179"/>
                    <a:pt x="27" y="179"/>
                  </a:cubicBezTo>
                  <a:cubicBezTo>
                    <a:pt x="27" y="196"/>
                    <a:pt x="26" y="196"/>
                    <a:pt x="0" y="198"/>
                  </a:cubicBezTo>
                  <a:cubicBezTo>
                    <a:pt x="0" y="207"/>
                    <a:pt x="0" y="207"/>
                    <a:pt x="0" y="207"/>
                  </a:cubicBezTo>
                  <a:lnTo>
                    <a:pt x="93" y="207"/>
                  </a:lnTo>
                  <a:close/>
                  <a:moveTo>
                    <a:pt x="57" y="101"/>
                  </a:moveTo>
                  <a:cubicBezTo>
                    <a:pt x="78" y="101"/>
                    <a:pt x="78" y="101"/>
                    <a:pt x="78" y="101"/>
                  </a:cubicBezTo>
                  <a:cubicBezTo>
                    <a:pt x="115" y="101"/>
                    <a:pt x="135" y="119"/>
                    <a:pt x="135" y="151"/>
                  </a:cubicBezTo>
                  <a:cubicBezTo>
                    <a:pt x="135" y="187"/>
                    <a:pt x="111" y="196"/>
                    <a:pt x="85" y="196"/>
                  </a:cubicBezTo>
                  <a:cubicBezTo>
                    <a:pt x="61" y="196"/>
                    <a:pt x="57" y="192"/>
                    <a:pt x="57" y="173"/>
                  </a:cubicBezTo>
                  <a:lnTo>
                    <a:pt x="57" y="101"/>
                  </a:lnTo>
                  <a:close/>
                  <a:moveTo>
                    <a:pt x="57" y="26"/>
                  </a:moveTo>
                  <a:cubicBezTo>
                    <a:pt x="57" y="13"/>
                    <a:pt x="57" y="11"/>
                    <a:pt x="81" y="11"/>
                  </a:cubicBezTo>
                  <a:cubicBezTo>
                    <a:pt x="102" y="10"/>
                    <a:pt x="126" y="19"/>
                    <a:pt x="126" y="49"/>
                  </a:cubicBezTo>
                  <a:cubicBezTo>
                    <a:pt x="126" y="79"/>
                    <a:pt x="108" y="90"/>
                    <a:pt x="77" y="90"/>
                  </a:cubicBezTo>
                  <a:cubicBezTo>
                    <a:pt x="57" y="90"/>
                    <a:pt x="57" y="90"/>
                    <a:pt x="57" y="90"/>
                  </a:cubicBezTo>
                  <a:lnTo>
                    <a:pt x="57" y="26"/>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5" name="Freeform 361"/>
            <p:cNvSpPr>
              <a:spLocks noEditPoints="1"/>
            </p:cNvSpPr>
            <p:nvPr userDrawn="1"/>
          </p:nvSpPr>
          <p:spPr bwMode="gray">
            <a:xfrm>
              <a:off x="672" y="1979"/>
              <a:ext cx="326" cy="363"/>
            </a:xfrm>
            <a:custGeom>
              <a:avLst/>
              <a:gdLst>
                <a:gd name="T0" fmla="*/ 88 w 135"/>
                <a:gd name="T1" fmla="*/ 107 h 153"/>
                <a:gd name="T2" fmla="*/ 57 w 135"/>
                <a:gd name="T3" fmla="*/ 137 h 153"/>
                <a:gd name="T4" fmla="*/ 30 w 135"/>
                <a:gd name="T5" fmla="*/ 107 h 153"/>
                <a:gd name="T6" fmla="*/ 53 w 135"/>
                <a:gd name="T7" fmla="*/ 79 h 153"/>
                <a:gd name="T8" fmla="*/ 88 w 135"/>
                <a:gd name="T9" fmla="*/ 65 h 153"/>
                <a:gd name="T10" fmla="*/ 88 w 135"/>
                <a:gd name="T11" fmla="*/ 107 h 153"/>
                <a:gd name="T12" fmla="*/ 114 w 135"/>
                <a:gd name="T13" fmla="*/ 40 h 153"/>
                <a:gd name="T14" fmla="*/ 65 w 135"/>
                <a:gd name="T15" fmla="*/ 0 h 153"/>
                <a:gd name="T16" fmla="*/ 5 w 135"/>
                <a:gd name="T17" fmla="*/ 34 h 153"/>
                <a:gd name="T18" fmla="*/ 22 w 135"/>
                <a:gd name="T19" fmla="*/ 48 h 153"/>
                <a:gd name="T20" fmla="*/ 31 w 135"/>
                <a:gd name="T21" fmla="*/ 40 h 153"/>
                <a:gd name="T22" fmla="*/ 62 w 135"/>
                <a:gd name="T23" fmla="*/ 10 h 153"/>
                <a:gd name="T24" fmla="*/ 88 w 135"/>
                <a:gd name="T25" fmla="*/ 40 h 153"/>
                <a:gd name="T26" fmla="*/ 88 w 135"/>
                <a:gd name="T27" fmla="*/ 53 h 153"/>
                <a:gd name="T28" fmla="*/ 28 w 135"/>
                <a:gd name="T29" fmla="*/ 75 h 153"/>
                <a:gd name="T30" fmla="*/ 0 w 135"/>
                <a:gd name="T31" fmla="*/ 111 h 153"/>
                <a:gd name="T32" fmla="*/ 43 w 135"/>
                <a:gd name="T33" fmla="*/ 153 h 153"/>
                <a:gd name="T34" fmla="*/ 87 w 135"/>
                <a:gd name="T35" fmla="*/ 135 h 153"/>
                <a:gd name="T36" fmla="*/ 90 w 135"/>
                <a:gd name="T37" fmla="*/ 153 h 153"/>
                <a:gd name="T38" fmla="*/ 135 w 135"/>
                <a:gd name="T39" fmla="*/ 146 h 153"/>
                <a:gd name="T40" fmla="*/ 135 w 135"/>
                <a:gd name="T41" fmla="*/ 138 h 153"/>
                <a:gd name="T42" fmla="*/ 123 w 135"/>
                <a:gd name="T43" fmla="*/ 137 h 153"/>
                <a:gd name="T44" fmla="*/ 114 w 135"/>
                <a:gd name="T45" fmla="*/ 121 h 153"/>
                <a:gd name="T46" fmla="*/ 114 w 135"/>
                <a:gd name="T47" fmla="*/ 4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53">
                  <a:moveTo>
                    <a:pt x="88" y="107"/>
                  </a:moveTo>
                  <a:cubicBezTo>
                    <a:pt x="88" y="131"/>
                    <a:pt x="69" y="137"/>
                    <a:pt x="57" y="137"/>
                  </a:cubicBezTo>
                  <a:cubicBezTo>
                    <a:pt x="39" y="137"/>
                    <a:pt x="30" y="124"/>
                    <a:pt x="30" y="107"/>
                  </a:cubicBezTo>
                  <a:cubicBezTo>
                    <a:pt x="30" y="93"/>
                    <a:pt x="37" y="85"/>
                    <a:pt x="53" y="79"/>
                  </a:cubicBezTo>
                  <a:cubicBezTo>
                    <a:pt x="65" y="75"/>
                    <a:pt x="81" y="69"/>
                    <a:pt x="88" y="65"/>
                  </a:cubicBezTo>
                  <a:lnTo>
                    <a:pt x="88" y="107"/>
                  </a:lnTo>
                  <a:close/>
                  <a:moveTo>
                    <a:pt x="114" y="40"/>
                  </a:moveTo>
                  <a:cubicBezTo>
                    <a:pt x="114" y="22"/>
                    <a:pt x="111" y="0"/>
                    <a:pt x="65" y="0"/>
                  </a:cubicBezTo>
                  <a:cubicBezTo>
                    <a:pt x="32" y="0"/>
                    <a:pt x="5" y="17"/>
                    <a:pt x="5" y="34"/>
                  </a:cubicBezTo>
                  <a:cubicBezTo>
                    <a:pt x="5" y="43"/>
                    <a:pt x="16" y="48"/>
                    <a:pt x="22" y="48"/>
                  </a:cubicBezTo>
                  <a:cubicBezTo>
                    <a:pt x="28" y="48"/>
                    <a:pt x="30" y="45"/>
                    <a:pt x="31" y="40"/>
                  </a:cubicBezTo>
                  <a:cubicBezTo>
                    <a:pt x="38" y="17"/>
                    <a:pt x="50" y="10"/>
                    <a:pt x="62" y="10"/>
                  </a:cubicBezTo>
                  <a:cubicBezTo>
                    <a:pt x="74" y="10"/>
                    <a:pt x="88" y="16"/>
                    <a:pt x="88" y="40"/>
                  </a:cubicBezTo>
                  <a:cubicBezTo>
                    <a:pt x="88" y="53"/>
                    <a:pt x="88" y="53"/>
                    <a:pt x="88" y="53"/>
                  </a:cubicBezTo>
                  <a:cubicBezTo>
                    <a:pt x="80" y="60"/>
                    <a:pt x="51" y="68"/>
                    <a:pt x="28" y="75"/>
                  </a:cubicBezTo>
                  <a:cubicBezTo>
                    <a:pt x="6" y="82"/>
                    <a:pt x="0" y="97"/>
                    <a:pt x="0" y="111"/>
                  </a:cubicBezTo>
                  <a:cubicBezTo>
                    <a:pt x="0" y="133"/>
                    <a:pt x="15" y="153"/>
                    <a:pt x="43" y="153"/>
                  </a:cubicBezTo>
                  <a:cubicBezTo>
                    <a:pt x="61" y="153"/>
                    <a:pt x="78" y="142"/>
                    <a:pt x="87" y="135"/>
                  </a:cubicBezTo>
                  <a:cubicBezTo>
                    <a:pt x="90" y="153"/>
                    <a:pt x="90" y="153"/>
                    <a:pt x="90" y="153"/>
                  </a:cubicBezTo>
                  <a:cubicBezTo>
                    <a:pt x="135" y="146"/>
                    <a:pt x="135" y="146"/>
                    <a:pt x="135" y="146"/>
                  </a:cubicBezTo>
                  <a:cubicBezTo>
                    <a:pt x="135" y="138"/>
                    <a:pt x="135" y="138"/>
                    <a:pt x="135" y="138"/>
                  </a:cubicBezTo>
                  <a:cubicBezTo>
                    <a:pt x="123" y="137"/>
                    <a:pt x="123" y="137"/>
                    <a:pt x="123" y="137"/>
                  </a:cubicBezTo>
                  <a:cubicBezTo>
                    <a:pt x="115" y="136"/>
                    <a:pt x="114" y="133"/>
                    <a:pt x="114" y="121"/>
                  </a:cubicBezTo>
                  <a:lnTo>
                    <a:pt x="114" y="4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6" name="Freeform 362"/>
            <p:cNvSpPr>
              <a:spLocks/>
            </p:cNvSpPr>
            <p:nvPr userDrawn="1"/>
          </p:nvSpPr>
          <p:spPr bwMode="gray">
            <a:xfrm>
              <a:off x="990" y="1987"/>
              <a:ext cx="373" cy="521"/>
            </a:xfrm>
            <a:custGeom>
              <a:avLst/>
              <a:gdLst>
                <a:gd name="T0" fmla="*/ 0 w 159"/>
                <a:gd name="T1" fmla="*/ 0 h 219"/>
                <a:gd name="T2" fmla="*/ 0 w 159"/>
                <a:gd name="T3" fmla="*/ 9 h 219"/>
                <a:gd name="T4" fmla="*/ 23 w 159"/>
                <a:gd name="T5" fmla="*/ 25 h 219"/>
                <a:gd name="T6" fmla="*/ 70 w 159"/>
                <a:gd name="T7" fmla="*/ 144 h 219"/>
                <a:gd name="T8" fmla="*/ 72 w 159"/>
                <a:gd name="T9" fmla="*/ 159 h 219"/>
                <a:gd name="T10" fmla="*/ 65 w 159"/>
                <a:gd name="T11" fmla="*/ 184 h 219"/>
                <a:gd name="T12" fmla="*/ 52 w 159"/>
                <a:gd name="T13" fmla="*/ 197 h 219"/>
                <a:gd name="T14" fmla="*/ 41 w 159"/>
                <a:gd name="T15" fmla="*/ 191 h 219"/>
                <a:gd name="T16" fmla="*/ 32 w 159"/>
                <a:gd name="T17" fmla="*/ 187 h 219"/>
                <a:gd name="T18" fmla="*/ 19 w 159"/>
                <a:gd name="T19" fmla="*/ 203 h 219"/>
                <a:gd name="T20" fmla="*/ 39 w 159"/>
                <a:gd name="T21" fmla="*/ 219 h 219"/>
                <a:gd name="T22" fmla="*/ 82 w 159"/>
                <a:gd name="T23" fmla="*/ 171 h 219"/>
                <a:gd name="T24" fmla="*/ 137 w 159"/>
                <a:gd name="T25" fmla="*/ 24 h 219"/>
                <a:gd name="T26" fmla="*/ 159 w 159"/>
                <a:gd name="T27" fmla="*/ 9 h 219"/>
                <a:gd name="T28" fmla="*/ 159 w 159"/>
                <a:gd name="T29" fmla="*/ 0 h 219"/>
                <a:gd name="T30" fmla="*/ 102 w 159"/>
                <a:gd name="T31" fmla="*/ 0 h 219"/>
                <a:gd name="T32" fmla="*/ 102 w 159"/>
                <a:gd name="T33" fmla="*/ 9 h 219"/>
                <a:gd name="T34" fmla="*/ 117 w 159"/>
                <a:gd name="T35" fmla="*/ 11 h 219"/>
                <a:gd name="T36" fmla="*/ 121 w 159"/>
                <a:gd name="T37" fmla="*/ 21 h 219"/>
                <a:gd name="T38" fmla="*/ 88 w 159"/>
                <a:gd name="T39" fmla="*/ 119 h 219"/>
                <a:gd name="T40" fmla="*/ 88 w 159"/>
                <a:gd name="T41" fmla="*/ 119 h 219"/>
                <a:gd name="T42" fmla="*/ 51 w 159"/>
                <a:gd name="T43" fmla="*/ 20 h 219"/>
                <a:gd name="T44" fmla="*/ 56 w 159"/>
                <a:gd name="T45" fmla="*/ 10 h 219"/>
                <a:gd name="T46" fmla="*/ 68 w 159"/>
                <a:gd name="T47" fmla="*/ 9 h 219"/>
                <a:gd name="T48" fmla="*/ 68 w 159"/>
                <a:gd name="T49" fmla="*/ 0 h 219"/>
                <a:gd name="T50" fmla="*/ 0 w 159"/>
                <a:gd name="T5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219">
                  <a:moveTo>
                    <a:pt x="0" y="0"/>
                  </a:moveTo>
                  <a:cubicBezTo>
                    <a:pt x="0" y="9"/>
                    <a:pt x="0" y="9"/>
                    <a:pt x="0" y="9"/>
                  </a:cubicBezTo>
                  <a:cubicBezTo>
                    <a:pt x="14" y="10"/>
                    <a:pt x="17" y="11"/>
                    <a:pt x="23" y="25"/>
                  </a:cubicBezTo>
                  <a:cubicBezTo>
                    <a:pt x="38" y="60"/>
                    <a:pt x="62" y="124"/>
                    <a:pt x="70" y="144"/>
                  </a:cubicBezTo>
                  <a:cubicBezTo>
                    <a:pt x="71" y="150"/>
                    <a:pt x="72" y="154"/>
                    <a:pt x="72" y="159"/>
                  </a:cubicBezTo>
                  <a:cubicBezTo>
                    <a:pt x="72" y="166"/>
                    <a:pt x="69" y="175"/>
                    <a:pt x="65" y="184"/>
                  </a:cubicBezTo>
                  <a:cubicBezTo>
                    <a:pt x="60" y="194"/>
                    <a:pt x="55" y="197"/>
                    <a:pt x="52" y="197"/>
                  </a:cubicBezTo>
                  <a:cubicBezTo>
                    <a:pt x="49" y="197"/>
                    <a:pt x="46" y="196"/>
                    <a:pt x="41" y="191"/>
                  </a:cubicBezTo>
                  <a:cubicBezTo>
                    <a:pt x="38" y="188"/>
                    <a:pt x="35" y="187"/>
                    <a:pt x="32" y="187"/>
                  </a:cubicBezTo>
                  <a:cubicBezTo>
                    <a:pt x="26" y="187"/>
                    <a:pt x="19" y="195"/>
                    <a:pt x="19" y="203"/>
                  </a:cubicBezTo>
                  <a:cubicBezTo>
                    <a:pt x="19" y="210"/>
                    <a:pt x="27" y="219"/>
                    <a:pt x="39" y="219"/>
                  </a:cubicBezTo>
                  <a:cubicBezTo>
                    <a:pt x="51" y="219"/>
                    <a:pt x="67" y="215"/>
                    <a:pt x="82" y="171"/>
                  </a:cubicBezTo>
                  <a:cubicBezTo>
                    <a:pt x="100" y="118"/>
                    <a:pt x="128" y="45"/>
                    <a:pt x="137" y="24"/>
                  </a:cubicBezTo>
                  <a:cubicBezTo>
                    <a:pt x="142" y="12"/>
                    <a:pt x="144" y="10"/>
                    <a:pt x="159" y="9"/>
                  </a:cubicBezTo>
                  <a:cubicBezTo>
                    <a:pt x="159" y="0"/>
                    <a:pt x="159" y="0"/>
                    <a:pt x="159" y="0"/>
                  </a:cubicBezTo>
                  <a:cubicBezTo>
                    <a:pt x="102" y="0"/>
                    <a:pt x="102" y="0"/>
                    <a:pt x="102" y="0"/>
                  </a:cubicBezTo>
                  <a:cubicBezTo>
                    <a:pt x="102" y="9"/>
                    <a:pt x="102" y="9"/>
                    <a:pt x="102" y="9"/>
                  </a:cubicBezTo>
                  <a:cubicBezTo>
                    <a:pt x="117" y="11"/>
                    <a:pt x="117" y="11"/>
                    <a:pt x="117" y="11"/>
                  </a:cubicBezTo>
                  <a:cubicBezTo>
                    <a:pt x="122" y="11"/>
                    <a:pt x="123" y="15"/>
                    <a:pt x="121" y="21"/>
                  </a:cubicBezTo>
                  <a:cubicBezTo>
                    <a:pt x="117" y="39"/>
                    <a:pt x="101" y="84"/>
                    <a:pt x="88" y="119"/>
                  </a:cubicBezTo>
                  <a:cubicBezTo>
                    <a:pt x="88" y="119"/>
                    <a:pt x="88" y="119"/>
                    <a:pt x="88" y="119"/>
                  </a:cubicBezTo>
                  <a:cubicBezTo>
                    <a:pt x="74" y="83"/>
                    <a:pt x="62" y="51"/>
                    <a:pt x="51" y="20"/>
                  </a:cubicBezTo>
                  <a:cubicBezTo>
                    <a:pt x="49" y="14"/>
                    <a:pt x="49" y="11"/>
                    <a:pt x="56" y="10"/>
                  </a:cubicBezTo>
                  <a:cubicBezTo>
                    <a:pt x="68" y="9"/>
                    <a:pt x="68" y="9"/>
                    <a:pt x="68" y="9"/>
                  </a:cubicBezTo>
                  <a:cubicBezTo>
                    <a:pt x="68" y="0"/>
                    <a:pt x="68" y="0"/>
                    <a:pt x="68" y="0"/>
                  </a:cubicBezTo>
                  <a:lnTo>
                    <a:pt x="0" y="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7" name="Freeform 363"/>
            <p:cNvSpPr>
              <a:spLocks noEditPoints="1"/>
            </p:cNvSpPr>
            <p:nvPr userDrawn="1"/>
          </p:nvSpPr>
          <p:spPr bwMode="gray">
            <a:xfrm>
              <a:off x="1371" y="1979"/>
              <a:ext cx="302" cy="363"/>
            </a:xfrm>
            <a:custGeom>
              <a:avLst/>
              <a:gdLst>
                <a:gd name="T0" fmla="*/ 129 w 129"/>
                <a:gd name="T1" fmla="*/ 60 h 153"/>
                <a:gd name="T2" fmla="*/ 68 w 129"/>
                <a:gd name="T3" fmla="*/ 0 h 153"/>
                <a:gd name="T4" fmla="*/ 0 w 129"/>
                <a:gd name="T5" fmla="*/ 78 h 153"/>
                <a:gd name="T6" fmla="*/ 69 w 129"/>
                <a:gd name="T7" fmla="*/ 153 h 153"/>
                <a:gd name="T8" fmla="*/ 123 w 129"/>
                <a:gd name="T9" fmla="*/ 120 h 153"/>
                <a:gd name="T10" fmla="*/ 113 w 129"/>
                <a:gd name="T11" fmla="*/ 115 h 153"/>
                <a:gd name="T12" fmla="*/ 75 w 129"/>
                <a:gd name="T13" fmla="*/ 138 h 153"/>
                <a:gd name="T14" fmla="*/ 31 w 129"/>
                <a:gd name="T15" fmla="*/ 71 h 153"/>
                <a:gd name="T16" fmla="*/ 117 w 129"/>
                <a:gd name="T17" fmla="*/ 71 h 153"/>
                <a:gd name="T18" fmla="*/ 129 w 129"/>
                <a:gd name="T19" fmla="*/ 60 h 153"/>
                <a:gd name="T20" fmla="*/ 98 w 129"/>
                <a:gd name="T21" fmla="*/ 50 h 153"/>
                <a:gd name="T22" fmla="*/ 88 w 129"/>
                <a:gd name="T23" fmla="*/ 60 h 153"/>
                <a:gd name="T24" fmla="*/ 31 w 129"/>
                <a:gd name="T25" fmla="*/ 60 h 153"/>
                <a:gd name="T26" fmla="*/ 67 w 129"/>
                <a:gd name="T27" fmla="*/ 10 h 153"/>
                <a:gd name="T28" fmla="*/ 98 w 129"/>
                <a:gd name="T29"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3">
                  <a:moveTo>
                    <a:pt x="129" y="60"/>
                  </a:moveTo>
                  <a:cubicBezTo>
                    <a:pt x="129" y="42"/>
                    <a:pt x="123" y="0"/>
                    <a:pt x="68" y="0"/>
                  </a:cubicBezTo>
                  <a:cubicBezTo>
                    <a:pt x="22" y="0"/>
                    <a:pt x="0" y="33"/>
                    <a:pt x="0" y="78"/>
                  </a:cubicBezTo>
                  <a:cubicBezTo>
                    <a:pt x="0" y="125"/>
                    <a:pt x="20" y="153"/>
                    <a:pt x="69" y="153"/>
                  </a:cubicBezTo>
                  <a:cubicBezTo>
                    <a:pt x="97" y="153"/>
                    <a:pt x="114" y="139"/>
                    <a:pt x="123" y="120"/>
                  </a:cubicBezTo>
                  <a:cubicBezTo>
                    <a:pt x="113" y="115"/>
                    <a:pt x="113" y="115"/>
                    <a:pt x="113" y="115"/>
                  </a:cubicBezTo>
                  <a:cubicBezTo>
                    <a:pt x="105" y="128"/>
                    <a:pt x="94" y="138"/>
                    <a:pt x="75" y="138"/>
                  </a:cubicBezTo>
                  <a:cubicBezTo>
                    <a:pt x="38" y="138"/>
                    <a:pt x="30" y="102"/>
                    <a:pt x="31" y="71"/>
                  </a:cubicBezTo>
                  <a:cubicBezTo>
                    <a:pt x="117" y="71"/>
                    <a:pt x="117" y="71"/>
                    <a:pt x="117" y="71"/>
                  </a:cubicBezTo>
                  <a:cubicBezTo>
                    <a:pt x="123" y="71"/>
                    <a:pt x="129" y="70"/>
                    <a:pt x="129" y="60"/>
                  </a:cubicBezTo>
                  <a:close/>
                  <a:moveTo>
                    <a:pt x="98" y="50"/>
                  </a:moveTo>
                  <a:cubicBezTo>
                    <a:pt x="98" y="56"/>
                    <a:pt x="96" y="60"/>
                    <a:pt x="88" y="60"/>
                  </a:cubicBezTo>
                  <a:cubicBezTo>
                    <a:pt x="31" y="60"/>
                    <a:pt x="31" y="60"/>
                    <a:pt x="31" y="60"/>
                  </a:cubicBezTo>
                  <a:cubicBezTo>
                    <a:pt x="31" y="48"/>
                    <a:pt x="36" y="10"/>
                    <a:pt x="67" y="10"/>
                  </a:cubicBezTo>
                  <a:cubicBezTo>
                    <a:pt x="94" y="10"/>
                    <a:pt x="98" y="39"/>
                    <a:pt x="98" y="50"/>
                  </a:cubicBez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8" name="Freeform 364"/>
            <p:cNvSpPr>
              <a:spLocks/>
            </p:cNvSpPr>
            <p:nvPr userDrawn="1"/>
          </p:nvSpPr>
          <p:spPr bwMode="gray">
            <a:xfrm>
              <a:off x="1720" y="1979"/>
              <a:ext cx="238" cy="355"/>
            </a:xfrm>
            <a:custGeom>
              <a:avLst/>
              <a:gdLst>
                <a:gd name="T0" fmla="*/ 45 w 104"/>
                <a:gd name="T1" fmla="*/ 0 h 150"/>
                <a:gd name="T2" fmla="*/ 0 w 104"/>
                <a:gd name="T3" fmla="*/ 7 h 150"/>
                <a:gd name="T4" fmla="*/ 0 w 104"/>
                <a:gd name="T5" fmla="*/ 15 h 150"/>
                <a:gd name="T6" fmla="*/ 11 w 104"/>
                <a:gd name="T7" fmla="*/ 16 h 150"/>
                <a:gd name="T8" fmla="*/ 21 w 104"/>
                <a:gd name="T9" fmla="*/ 30 h 150"/>
                <a:gd name="T10" fmla="*/ 21 w 104"/>
                <a:gd name="T11" fmla="*/ 150 h 150"/>
                <a:gd name="T12" fmla="*/ 49 w 104"/>
                <a:gd name="T13" fmla="*/ 150 h 150"/>
                <a:gd name="T14" fmla="*/ 49 w 104"/>
                <a:gd name="T15" fmla="*/ 54 h 150"/>
                <a:gd name="T16" fmla="*/ 66 w 104"/>
                <a:gd name="T17" fmla="*/ 23 h 150"/>
                <a:gd name="T18" fmla="*/ 84 w 104"/>
                <a:gd name="T19" fmla="*/ 30 h 150"/>
                <a:gd name="T20" fmla="*/ 90 w 104"/>
                <a:gd name="T21" fmla="*/ 31 h 150"/>
                <a:gd name="T22" fmla="*/ 104 w 104"/>
                <a:gd name="T23" fmla="*/ 14 h 150"/>
                <a:gd name="T24" fmla="*/ 88 w 104"/>
                <a:gd name="T25" fmla="*/ 0 h 150"/>
                <a:gd name="T26" fmla="*/ 49 w 104"/>
                <a:gd name="T27" fmla="*/ 24 h 150"/>
                <a:gd name="T28" fmla="*/ 45 w 104"/>
                <a:gd name="T2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0">
                  <a:moveTo>
                    <a:pt x="45" y="0"/>
                  </a:moveTo>
                  <a:cubicBezTo>
                    <a:pt x="0" y="7"/>
                    <a:pt x="0" y="7"/>
                    <a:pt x="0" y="7"/>
                  </a:cubicBezTo>
                  <a:cubicBezTo>
                    <a:pt x="0" y="15"/>
                    <a:pt x="0" y="15"/>
                    <a:pt x="0" y="15"/>
                  </a:cubicBezTo>
                  <a:cubicBezTo>
                    <a:pt x="11" y="16"/>
                    <a:pt x="11" y="16"/>
                    <a:pt x="11" y="16"/>
                  </a:cubicBezTo>
                  <a:cubicBezTo>
                    <a:pt x="19" y="17"/>
                    <a:pt x="21" y="19"/>
                    <a:pt x="21" y="30"/>
                  </a:cubicBezTo>
                  <a:cubicBezTo>
                    <a:pt x="21" y="150"/>
                    <a:pt x="21" y="150"/>
                    <a:pt x="21" y="150"/>
                  </a:cubicBezTo>
                  <a:cubicBezTo>
                    <a:pt x="49" y="150"/>
                    <a:pt x="49" y="150"/>
                    <a:pt x="49" y="150"/>
                  </a:cubicBezTo>
                  <a:cubicBezTo>
                    <a:pt x="49" y="54"/>
                    <a:pt x="49" y="54"/>
                    <a:pt x="49" y="54"/>
                  </a:cubicBezTo>
                  <a:cubicBezTo>
                    <a:pt x="49" y="31"/>
                    <a:pt x="59" y="23"/>
                    <a:pt x="66" y="23"/>
                  </a:cubicBezTo>
                  <a:cubicBezTo>
                    <a:pt x="70" y="23"/>
                    <a:pt x="76" y="25"/>
                    <a:pt x="84" y="30"/>
                  </a:cubicBezTo>
                  <a:cubicBezTo>
                    <a:pt x="86" y="31"/>
                    <a:pt x="89" y="31"/>
                    <a:pt x="90" y="31"/>
                  </a:cubicBezTo>
                  <a:cubicBezTo>
                    <a:pt x="97" y="31"/>
                    <a:pt x="104" y="24"/>
                    <a:pt x="104" y="14"/>
                  </a:cubicBezTo>
                  <a:cubicBezTo>
                    <a:pt x="104" y="8"/>
                    <a:pt x="100" y="0"/>
                    <a:pt x="88" y="0"/>
                  </a:cubicBezTo>
                  <a:cubicBezTo>
                    <a:pt x="77" y="0"/>
                    <a:pt x="68" y="6"/>
                    <a:pt x="49" y="24"/>
                  </a:cubicBezTo>
                  <a:lnTo>
                    <a:pt x="45" y="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89" name="Freeform 365"/>
            <p:cNvSpPr>
              <a:spLocks/>
            </p:cNvSpPr>
            <p:nvPr userDrawn="1"/>
          </p:nvSpPr>
          <p:spPr bwMode="gray">
            <a:xfrm>
              <a:off x="3539" y="1900"/>
              <a:ext cx="214" cy="442"/>
            </a:xfrm>
            <a:custGeom>
              <a:avLst/>
              <a:gdLst>
                <a:gd name="T0" fmla="*/ 50 w 93"/>
                <a:gd name="T1" fmla="*/ 49 h 187"/>
                <a:gd name="T2" fmla="*/ 50 w 93"/>
                <a:gd name="T3" fmla="*/ 142 h 187"/>
                <a:gd name="T4" fmla="*/ 70 w 93"/>
                <a:gd name="T5" fmla="*/ 172 h 187"/>
                <a:gd name="T6" fmla="*/ 91 w 93"/>
                <a:gd name="T7" fmla="*/ 168 h 187"/>
                <a:gd name="T8" fmla="*/ 93 w 93"/>
                <a:gd name="T9" fmla="*/ 174 h 187"/>
                <a:gd name="T10" fmla="*/ 55 w 93"/>
                <a:gd name="T11" fmla="*/ 187 h 187"/>
                <a:gd name="T12" fmla="*/ 22 w 93"/>
                <a:gd name="T13" fmla="*/ 153 h 187"/>
                <a:gd name="T14" fmla="*/ 22 w 93"/>
                <a:gd name="T15" fmla="*/ 49 h 187"/>
                <a:gd name="T16" fmla="*/ 0 w 93"/>
                <a:gd name="T17" fmla="*/ 49 h 187"/>
                <a:gd name="T18" fmla="*/ 0 w 93"/>
                <a:gd name="T19" fmla="*/ 38 h 187"/>
                <a:gd name="T20" fmla="*/ 23 w 93"/>
                <a:gd name="T21" fmla="*/ 38 h 187"/>
                <a:gd name="T22" fmla="*/ 41 w 93"/>
                <a:gd name="T23" fmla="*/ 0 h 187"/>
                <a:gd name="T24" fmla="*/ 50 w 93"/>
                <a:gd name="T25" fmla="*/ 0 h 187"/>
                <a:gd name="T26" fmla="*/ 50 w 93"/>
                <a:gd name="T27" fmla="*/ 38 h 187"/>
                <a:gd name="T28" fmla="*/ 88 w 93"/>
                <a:gd name="T29" fmla="*/ 38 h 187"/>
                <a:gd name="T30" fmla="*/ 88 w 93"/>
                <a:gd name="T31" fmla="*/ 49 h 187"/>
                <a:gd name="T32" fmla="*/ 50 w 93"/>
                <a:gd name="T33" fmla="*/ 4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87">
                  <a:moveTo>
                    <a:pt x="50" y="49"/>
                  </a:moveTo>
                  <a:cubicBezTo>
                    <a:pt x="50" y="142"/>
                    <a:pt x="50" y="142"/>
                    <a:pt x="50" y="142"/>
                  </a:cubicBezTo>
                  <a:cubicBezTo>
                    <a:pt x="50" y="165"/>
                    <a:pt x="59" y="172"/>
                    <a:pt x="70" y="172"/>
                  </a:cubicBezTo>
                  <a:cubicBezTo>
                    <a:pt x="77" y="172"/>
                    <a:pt x="84" y="171"/>
                    <a:pt x="91" y="168"/>
                  </a:cubicBezTo>
                  <a:cubicBezTo>
                    <a:pt x="93" y="174"/>
                    <a:pt x="93" y="174"/>
                    <a:pt x="93" y="174"/>
                  </a:cubicBezTo>
                  <a:cubicBezTo>
                    <a:pt x="84" y="180"/>
                    <a:pt x="70" y="187"/>
                    <a:pt x="55" y="187"/>
                  </a:cubicBezTo>
                  <a:cubicBezTo>
                    <a:pt x="44" y="187"/>
                    <a:pt x="22" y="184"/>
                    <a:pt x="22" y="153"/>
                  </a:cubicBezTo>
                  <a:cubicBezTo>
                    <a:pt x="22" y="49"/>
                    <a:pt x="22" y="49"/>
                    <a:pt x="22" y="49"/>
                  </a:cubicBezTo>
                  <a:cubicBezTo>
                    <a:pt x="0" y="49"/>
                    <a:pt x="0" y="49"/>
                    <a:pt x="0" y="49"/>
                  </a:cubicBezTo>
                  <a:cubicBezTo>
                    <a:pt x="0" y="38"/>
                    <a:pt x="0" y="38"/>
                    <a:pt x="0" y="38"/>
                  </a:cubicBezTo>
                  <a:cubicBezTo>
                    <a:pt x="23" y="38"/>
                    <a:pt x="23" y="38"/>
                    <a:pt x="23" y="38"/>
                  </a:cubicBezTo>
                  <a:cubicBezTo>
                    <a:pt x="41" y="0"/>
                    <a:pt x="41" y="0"/>
                    <a:pt x="41" y="0"/>
                  </a:cubicBezTo>
                  <a:cubicBezTo>
                    <a:pt x="50" y="0"/>
                    <a:pt x="50" y="0"/>
                    <a:pt x="50" y="0"/>
                  </a:cubicBezTo>
                  <a:cubicBezTo>
                    <a:pt x="50" y="38"/>
                    <a:pt x="50" y="38"/>
                    <a:pt x="50" y="38"/>
                  </a:cubicBezTo>
                  <a:cubicBezTo>
                    <a:pt x="88" y="38"/>
                    <a:pt x="88" y="38"/>
                    <a:pt x="88" y="38"/>
                  </a:cubicBezTo>
                  <a:cubicBezTo>
                    <a:pt x="88" y="49"/>
                    <a:pt x="88" y="49"/>
                    <a:pt x="88" y="49"/>
                  </a:cubicBezTo>
                  <a:lnTo>
                    <a:pt x="50" y="49"/>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0" name="Freeform 366"/>
            <p:cNvSpPr>
              <a:spLocks/>
            </p:cNvSpPr>
            <p:nvPr userDrawn="1"/>
          </p:nvSpPr>
          <p:spPr bwMode="gray">
            <a:xfrm>
              <a:off x="4175" y="1837"/>
              <a:ext cx="421" cy="505"/>
            </a:xfrm>
            <a:custGeom>
              <a:avLst/>
              <a:gdLst>
                <a:gd name="T0" fmla="*/ 175 w 180"/>
                <a:gd name="T1" fmla="*/ 58 h 215"/>
                <a:gd name="T2" fmla="*/ 166 w 180"/>
                <a:gd name="T3" fmla="*/ 58 h 215"/>
                <a:gd name="T4" fmla="*/ 109 w 180"/>
                <a:gd name="T5" fmla="*/ 10 h 215"/>
                <a:gd name="T6" fmla="*/ 34 w 180"/>
                <a:gd name="T7" fmla="*/ 108 h 215"/>
                <a:gd name="T8" fmla="*/ 108 w 180"/>
                <a:gd name="T9" fmla="*/ 205 h 215"/>
                <a:gd name="T10" fmla="*/ 171 w 180"/>
                <a:gd name="T11" fmla="*/ 151 h 215"/>
                <a:gd name="T12" fmla="*/ 180 w 180"/>
                <a:gd name="T13" fmla="*/ 151 h 215"/>
                <a:gd name="T14" fmla="*/ 175 w 180"/>
                <a:gd name="T15" fmla="*/ 201 h 215"/>
                <a:gd name="T16" fmla="*/ 110 w 180"/>
                <a:gd name="T17" fmla="*/ 215 h 215"/>
                <a:gd name="T18" fmla="*/ 29 w 180"/>
                <a:gd name="T19" fmla="*/ 190 h 215"/>
                <a:gd name="T20" fmla="*/ 0 w 180"/>
                <a:gd name="T21" fmla="*/ 109 h 215"/>
                <a:gd name="T22" fmla="*/ 28 w 180"/>
                <a:gd name="T23" fmla="*/ 31 h 215"/>
                <a:gd name="T24" fmla="*/ 112 w 180"/>
                <a:gd name="T25" fmla="*/ 0 h 215"/>
                <a:gd name="T26" fmla="*/ 175 w 180"/>
                <a:gd name="T27" fmla="*/ 11 h 215"/>
                <a:gd name="T28" fmla="*/ 175 w 180"/>
                <a:gd name="T29" fmla="*/ 5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215">
                  <a:moveTo>
                    <a:pt x="175" y="58"/>
                  </a:moveTo>
                  <a:cubicBezTo>
                    <a:pt x="166" y="58"/>
                    <a:pt x="166" y="58"/>
                    <a:pt x="166" y="58"/>
                  </a:cubicBezTo>
                  <a:cubicBezTo>
                    <a:pt x="160" y="23"/>
                    <a:pt x="139" y="10"/>
                    <a:pt x="109" y="10"/>
                  </a:cubicBezTo>
                  <a:cubicBezTo>
                    <a:pt x="53" y="10"/>
                    <a:pt x="34" y="59"/>
                    <a:pt x="34" y="108"/>
                  </a:cubicBezTo>
                  <a:cubicBezTo>
                    <a:pt x="34" y="144"/>
                    <a:pt x="47" y="205"/>
                    <a:pt x="108" y="205"/>
                  </a:cubicBezTo>
                  <a:cubicBezTo>
                    <a:pt x="147" y="205"/>
                    <a:pt x="162" y="182"/>
                    <a:pt x="171" y="151"/>
                  </a:cubicBezTo>
                  <a:cubicBezTo>
                    <a:pt x="180" y="151"/>
                    <a:pt x="180" y="151"/>
                    <a:pt x="180" y="151"/>
                  </a:cubicBezTo>
                  <a:cubicBezTo>
                    <a:pt x="175" y="201"/>
                    <a:pt x="175" y="201"/>
                    <a:pt x="175" y="201"/>
                  </a:cubicBezTo>
                  <a:cubicBezTo>
                    <a:pt x="161" y="209"/>
                    <a:pt x="134" y="215"/>
                    <a:pt x="110" y="215"/>
                  </a:cubicBezTo>
                  <a:cubicBezTo>
                    <a:pt x="76" y="215"/>
                    <a:pt x="47" y="208"/>
                    <a:pt x="29" y="190"/>
                  </a:cubicBezTo>
                  <a:cubicBezTo>
                    <a:pt x="11" y="172"/>
                    <a:pt x="0" y="144"/>
                    <a:pt x="0" y="109"/>
                  </a:cubicBezTo>
                  <a:cubicBezTo>
                    <a:pt x="0" y="75"/>
                    <a:pt x="11" y="50"/>
                    <a:pt x="28" y="31"/>
                  </a:cubicBezTo>
                  <a:cubicBezTo>
                    <a:pt x="45" y="11"/>
                    <a:pt x="75" y="0"/>
                    <a:pt x="112" y="0"/>
                  </a:cubicBezTo>
                  <a:cubicBezTo>
                    <a:pt x="139" y="0"/>
                    <a:pt x="161" y="5"/>
                    <a:pt x="175" y="11"/>
                  </a:cubicBezTo>
                  <a:lnTo>
                    <a:pt x="175" y="58"/>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1" name="Freeform 367"/>
            <p:cNvSpPr>
              <a:spLocks/>
            </p:cNvSpPr>
            <p:nvPr userDrawn="1"/>
          </p:nvSpPr>
          <p:spPr bwMode="gray">
            <a:xfrm>
              <a:off x="4985" y="1979"/>
              <a:ext cx="246" cy="355"/>
            </a:xfrm>
            <a:custGeom>
              <a:avLst/>
              <a:gdLst>
                <a:gd name="T0" fmla="*/ 21 w 104"/>
                <a:gd name="T1" fmla="*/ 30 h 150"/>
                <a:gd name="T2" fmla="*/ 21 w 104"/>
                <a:gd name="T3" fmla="*/ 150 h 150"/>
                <a:gd name="T4" fmla="*/ 49 w 104"/>
                <a:gd name="T5" fmla="*/ 150 h 150"/>
                <a:gd name="T6" fmla="*/ 49 w 104"/>
                <a:gd name="T7" fmla="*/ 54 h 150"/>
                <a:gd name="T8" fmla="*/ 66 w 104"/>
                <a:gd name="T9" fmla="*/ 23 h 150"/>
                <a:gd name="T10" fmla="*/ 84 w 104"/>
                <a:gd name="T11" fmla="*/ 30 h 150"/>
                <a:gd name="T12" fmla="*/ 90 w 104"/>
                <a:gd name="T13" fmla="*/ 31 h 150"/>
                <a:gd name="T14" fmla="*/ 104 w 104"/>
                <a:gd name="T15" fmla="*/ 15 h 150"/>
                <a:gd name="T16" fmla="*/ 88 w 104"/>
                <a:gd name="T17" fmla="*/ 0 h 150"/>
                <a:gd name="T18" fmla="*/ 49 w 104"/>
                <a:gd name="T19" fmla="*/ 24 h 150"/>
                <a:gd name="T20" fmla="*/ 45 w 104"/>
                <a:gd name="T21" fmla="*/ 0 h 150"/>
                <a:gd name="T22" fmla="*/ 0 w 104"/>
                <a:gd name="T23" fmla="*/ 7 h 150"/>
                <a:gd name="T24" fmla="*/ 0 w 104"/>
                <a:gd name="T25" fmla="*/ 15 h 150"/>
                <a:gd name="T26" fmla="*/ 11 w 104"/>
                <a:gd name="T27" fmla="*/ 16 h 150"/>
                <a:gd name="T28" fmla="*/ 21 w 104"/>
                <a:gd name="T29" fmla="*/ 3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50">
                  <a:moveTo>
                    <a:pt x="21" y="30"/>
                  </a:moveTo>
                  <a:cubicBezTo>
                    <a:pt x="21" y="150"/>
                    <a:pt x="21" y="150"/>
                    <a:pt x="21" y="150"/>
                  </a:cubicBezTo>
                  <a:cubicBezTo>
                    <a:pt x="49" y="150"/>
                    <a:pt x="49" y="150"/>
                    <a:pt x="49" y="150"/>
                  </a:cubicBezTo>
                  <a:cubicBezTo>
                    <a:pt x="49" y="54"/>
                    <a:pt x="49" y="54"/>
                    <a:pt x="49" y="54"/>
                  </a:cubicBezTo>
                  <a:cubicBezTo>
                    <a:pt x="49" y="31"/>
                    <a:pt x="59" y="23"/>
                    <a:pt x="66" y="23"/>
                  </a:cubicBezTo>
                  <a:cubicBezTo>
                    <a:pt x="71" y="23"/>
                    <a:pt x="76" y="25"/>
                    <a:pt x="84" y="30"/>
                  </a:cubicBezTo>
                  <a:cubicBezTo>
                    <a:pt x="86" y="31"/>
                    <a:pt x="89" y="31"/>
                    <a:pt x="90" y="31"/>
                  </a:cubicBezTo>
                  <a:cubicBezTo>
                    <a:pt x="97" y="31"/>
                    <a:pt x="104" y="24"/>
                    <a:pt x="104" y="15"/>
                  </a:cubicBezTo>
                  <a:cubicBezTo>
                    <a:pt x="104" y="8"/>
                    <a:pt x="100" y="0"/>
                    <a:pt x="88" y="0"/>
                  </a:cubicBezTo>
                  <a:cubicBezTo>
                    <a:pt x="77" y="0"/>
                    <a:pt x="68" y="7"/>
                    <a:pt x="49" y="24"/>
                  </a:cubicBezTo>
                  <a:cubicBezTo>
                    <a:pt x="45" y="0"/>
                    <a:pt x="45" y="0"/>
                    <a:pt x="45" y="0"/>
                  </a:cubicBezTo>
                  <a:cubicBezTo>
                    <a:pt x="0" y="7"/>
                    <a:pt x="0" y="7"/>
                    <a:pt x="0" y="7"/>
                  </a:cubicBezTo>
                  <a:cubicBezTo>
                    <a:pt x="0" y="15"/>
                    <a:pt x="0" y="15"/>
                    <a:pt x="0" y="15"/>
                  </a:cubicBezTo>
                  <a:cubicBezTo>
                    <a:pt x="11" y="16"/>
                    <a:pt x="11" y="16"/>
                    <a:pt x="11" y="16"/>
                  </a:cubicBezTo>
                  <a:cubicBezTo>
                    <a:pt x="19" y="18"/>
                    <a:pt x="21" y="19"/>
                    <a:pt x="21" y="30"/>
                  </a:cubicBez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2" name="Freeform 368"/>
            <p:cNvSpPr>
              <a:spLocks/>
            </p:cNvSpPr>
            <p:nvPr userDrawn="1"/>
          </p:nvSpPr>
          <p:spPr bwMode="gray">
            <a:xfrm>
              <a:off x="3762" y="1813"/>
              <a:ext cx="350" cy="521"/>
            </a:xfrm>
            <a:custGeom>
              <a:avLst/>
              <a:gdLst>
                <a:gd name="T0" fmla="*/ 21 w 147"/>
                <a:gd name="T1" fmla="*/ 30 h 222"/>
                <a:gd name="T2" fmla="*/ 21 w 147"/>
                <a:gd name="T3" fmla="*/ 222 h 222"/>
                <a:gd name="T4" fmla="*/ 49 w 147"/>
                <a:gd name="T5" fmla="*/ 222 h 222"/>
                <a:gd name="T6" fmla="*/ 49 w 147"/>
                <a:gd name="T7" fmla="*/ 126 h 222"/>
                <a:gd name="T8" fmla="*/ 52 w 147"/>
                <a:gd name="T9" fmla="*/ 110 h 222"/>
                <a:gd name="T10" fmla="*/ 88 w 147"/>
                <a:gd name="T11" fmla="*/ 88 h 222"/>
                <a:gd name="T12" fmla="*/ 119 w 147"/>
                <a:gd name="T13" fmla="*/ 125 h 222"/>
                <a:gd name="T14" fmla="*/ 119 w 147"/>
                <a:gd name="T15" fmla="*/ 222 h 222"/>
                <a:gd name="T16" fmla="*/ 147 w 147"/>
                <a:gd name="T17" fmla="*/ 222 h 222"/>
                <a:gd name="T18" fmla="*/ 147 w 147"/>
                <a:gd name="T19" fmla="*/ 119 h 222"/>
                <a:gd name="T20" fmla="*/ 103 w 147"/>
                <a:gd name="T21" fmla="*/ 72 h 222"/>
                <a:gd name="T22" fmla="*/ 49 w 147"/>
                <a:gd name="T23" fmla="*/ 95 h 222"/>
                <a:gd name="T24" fmla="*/ 49 w 147"/>
                <a:gd name="T25" fmla="*/ 2 h 222"/>
                <a:gd name="T26" fmla="*/ 47 w 147"/>
                <a:gd name="T27" fmla="*/ 0 h 222"/>
                <a:gd name="T28" fmla="*/ 0 w 147"/>
                <a:gd name="T29" fmla="*/ 8 h 222"/>
                <a:gd name="T30" fmla="*/ 0 w 147"/>
                <a:gd name="T31" fmla="*/ 15 h 222"/>
                <a:gd name="T32" fmla="*/ 11 w 147"/>
                <a:gd name="T33" fmla="*/ 17 h 222"/>
                <a:gd name="T34" fmla="*/ 21 w 147"/>
                <a:gd name="T35" fmla="*/ 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222">
                  <a:moveTo>
                    <a:pt x="21" y="30"/>
                  </a:moveTo>
                  <a:cubicBezTo>
                    <a:pt x="21" y="222"/>
                    <a:pt x="21" y="222"/>
                    <a:pt x="21" y="222"/>
                  </a:cubicBezTo>
                  <a:cubicBezTo>
                    <a:pt x="49" y="222"/>
                    <a:pt x="49" y="222"/>
                    <a:pt x="49" y="222"/>
                  </a:cubicBezTo>
                  <a:cubicBezTo>
                    <a:pt x="49" y="126"/>
                    <a:pt x="49" y="126"/>
                    <a:pt x="49" y="126"/>
                  </a:cubicBezTo>
                  <a:cubicBezTo>
                    <a:pt x="49" y="118"/>
                    <a:pt x="49" y="114"/>
                    <a:pt x="52" y="110"/>
                  </a:cubicBezTo>
                  <a:cubicBezTo>
                    <a:pt x="58" y="98"/>
                    <a:pt x="72" y="88"/>
                    <a:pt x="88" y="88"/>
                  </a:cubicBezTo>
                  <a:cubicBezTo>
                    <a:pt x="108" y="88"/>
                    <a:pt x="119" y="99"/>
                    <a:pt x="119" y="125"/>
                  </a:cubicBezTo>
                  <a:cubicBezTo>
                    <a:pt x="119" y="222"/>
                    <a:pt x="119" y="222"/>
                    <a:pt x="119" y="222"/>
                  </a:cubicBezTo>
                  <a:cubicBezTo>
                    <a:pt x="147" y="222"/>
                    <a:pt x="147" y="222"/>
                    <a:pt x="147" y="222"/>
                  </a:cubicBezTo>
                  <a:cubicBezTo>
                    <a:pt x="147" y="119"/>
                    <a:pt x="147" y="119"/>
                    <a:pt x="147" y="119"/>
                  </a:cubicBezTo>
                  <a:cubicBezTo>
                    <a:pt x="147" y="89"/>
                    <a:pt x="131" y="72"/>
                    <a:pt x="103" y="72"/>
                  </a:cubicBezTo>
                  <a:cubicBezTo>
                    <a:pt x="81" y="72"/>
                    <a:pt x="68" y="82"/>
                    <a:pt x="49" y="95"/>
                  </a:cubicBezTo>
                  <a:cubicBezTo>
                    <a:pt x="49" y="2"/>
                    <a:pt x="49" y="2"/>
                    <a:pt x="49" y="2"/>
                  </a:cubicBezTo>
                  <a:cubicBezTo>
                    <a:pt x="47" y="0"/>
                    <a:pt x="47" y="0"/>
                    <a:pt x="47" y="0"/>
                  </a:cubicBezTo>
                  <a:cubicBezTo>
                    <a:pt x="0" y="8"/>
                    <a:pt x="0" y="8"/>
                    <a:pt x="0" y="8"/>
                  </a:cubicBezTo>
                  <a:cubicBezTo>
                    <a:pt x="0" y="15"/>
                    <a:pt x="0" y="15"/>
                    <a:pt x="0" y="15"/>
                  </a:cubicBezTo>
                  <a:cubicBezTo>
                    <a:pt x="11" y="17"/>
                    <a:pt x="11" y="17"/>
                    <a:pt x="11" y="17"/>
                  </a:cubicBezTo>
                  <a:cubicBezTo>
                    <a:pt x="19" y="18"/>
                    <a:pt x="21" y="19"/>
                    <a:pt x="21" y="30"/>
                  </a:cubicBez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3" name="Freeform 369"/>
            <p:cNvSpPr>
              <a:spLocks/>
            </p:cNvSpPr>
            <p:nvPr userDrawn="1"/>
          </p:nvSpPr>
          <p:spPr bwMode="gray">
            <a:xfrm>
              <a:off x="3349" y="1813"/>
              <a:ext cx="119" cy="521"/>
            </a:xfrm>
            <a:custGeom>
              <a:avLst/>
              <a:gdLst>
                <a:gd name="T0" fmla="*/ 21 w 49"/>
                <a:gd name="T1" fmla="*/ 30 h 222"/>
                <a:gd name="T2" fmla="*/ 21 w 49"/>
                <a:gd name="T3" fmla="*/ 222 h 222"/>
                <a:gd name="T4" fmla="*/ 49 w 49"/>
                <a:gd name="T5" fmla="*/ 222 h 222"/>
                <a:gd name="T6" fmla="*/ 49 w 49"/>
                <a:gd name="T7" fmla="*/ 2 h 222"/>
                <a:gd name="T8" fmla="*/ 47 w 49"/>
                <a:gd name="T9" fmla="*/ 0 h 222"/>
                <a:gd name="T10" fmla="*/ 0 w 49"/>
                <a:gd name="T11" fmla="*/ 8 h 222"/>
                <a:gd name="T12" fmla="*/ 0 w 49"/>
                <a:gd name="T13" fmla="*/ 15 h 222"/>
                <a:gd name="T14" fmla="*/ 12 w 49"/>
                <a:gd name="T15" fmla="*/ 16 h 222"/>
                <a:gd name="T16" fmla="*/ 21 w 49"/>
                <a:gd name="T17" fmla="*/ 3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22">
                  <a:moveTo>
                    <a:pt x="21" y="30"/>
                  </a:moveTo>
                  <a:cubicBezTo>
                    <a:pt x="21" y="222"/>
                    <a:pt x="21" y="222"/>
                    <a:pt x="21" y="222"/>
                  </a:cubicBezTo>
                  <a:cubicBezTo>
                    <a:pt x="49" y="222"/>
                    <a:pt x="49" y="222"/>
                    <a:pt x="49" y="222"/>
                  </a:cubicBezTo>
                  <a:cubicBezTo>
                    <a:pt x="49" y="2"/>
                    <a:pt x="49" y="2"/>
                    <a:pt x="49" y="2"/>
                  </a:cubicBezTo>
                  <a:cubicBezTo>
                    <a:pt x="47" y="0"/>
                    <a:pt x="47" y="0"/>
                    <a:pt x="47" y="0"/>
                  </a:cubicBezTo>
                  <a:cubicBezTo>
                    <a:pt x="0" y="8"/>
                    <a:pt x="0" y="8"/>
                    <a:pt x="0" y="8"/>
                  </a:cubicBezTo>
                  <a:cubicBezTo>
                    <a:pt x="0" y="15"/>
                    <a:pt x="0" y="15"/>
                    <a:pt x="0" y="15"/>
                  </a:cubicBezTo>
                  <a:cubicBezTo>
                    <a:pt x="12" y="16"/>
                    <a:pt x="12" y="16"/>
                    <a:pt x="12" y="16"/>
                  </a:cubicBezTo>
                  <a:cubicBezTo>
                    <a:pt x="19" y="17"/>
                    <a:pt x="21" y="19"/>
                    <a:pt x="21" y="30"/>
                  </a:cubicBez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4" name="Freeform 370"/>
            <p:cNvSpPr>
              <a:spLocks/>
            </p:cNvSpPr>
            <p:nvPr userDrawn="1"/>
          </p:nvSpPr>
          <p:spPr bwMode="gray">
            <a:xfrm>
              <a:off x="2133" y="1845"/>
              <a:ext cx="453" cy="490"/>
            </a:xfrm>
            <a:custGeom>
              <a:avLst/>
              <a:gdLst>
                <a:gd name="T0" fmla="*/ 190 w 190"/>
                <a:gd name="T1" fmla="*/ 0 h 207"/>
                <a:gd name="T2" fmla="*/ 134 w 190"/>
                <a:gd name="T3" fmla="*/ 0 h 207"/>
                <a:gd name="T4" fmla="*/ 134 w 190"/>
                <a:gd name="T5" fmla="*/ 9 h 207"/>
                <a:gd name="T6" fmla="*/ 161 w 190"/>
                <a:gd name="T7" fmla="*/ 28 h 207"/>
                <a:gd name="T8" fmla="*/ 161 w 190"/>
                <a:gd name="T9" fmla="*/ 94 h 207"/>
                <a:gd name="T10" fmla="*/ 56 w 190"/>
                <a:gd name="T11" fmla="*/ 94 h 207"/>
                <a:gd name="T12" fmla="*/ 56 w 190"/>
                <a:gd name="T13" fmla="*/ 0 h 207"/>
                <a:gd name="T14" fmla="*/ 0 w 190"/>
                <a:gd name="T15" fmla="*/ 0 h 207"/>
                <a:gd name="T16" fmla="*/ 0 w 190"/>
                <a:gd name="T17" fmla="*/ 9 h 207"/>
                <a:gd name="T18" fmla="*/ 27 w 190"/>
                <a:gd name="T19" fmla="*/ 28 h 207"/>
                <a:gd name="T20" fmla="*/ 27 w 190"/>
                <a:gd name="T21" fmla="*/ 207 h 207"/>
                <a:gd name="T22" fmla="*/ 56 w 190"/>
                <a:gd name="T23" fmla="*/ 207 h 207"/>
                <a:gd name="T24" fmla="*/ 56 w 190"/>
                <a:gd name="T25" fmla="*/ 105 h 207"/>
                <a:gd name="T26" fmla="*/ 161 w 190"/>
                <a:gd name="T27" fmla="*/ 105 h 207"/>
                <a:gd name="T28" fmla="*/ 161 w 190"/>
                <a:gd name="T29" fmla="*/ 207 h 207"/>
                <a:gd name="T30" fmla="*/ 190 w 190"/>
                <a:gd name="T31" fmla="*/ 207 h 207"/>
                <a:gd name="T32" fmla="*/ 190 w 190"/>
                <a:gd name="T3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207">
                  <a:moveTo>
                    <a:pt x="190" y="0"/>
                  </a:moveTo>
                  <a:cubicBezTo>
                    <a:pt x="134" y="0"/>
                    <a:pt x="134" y="0"/>
                    <a:pt x="134" y="0"/>
                  </a:cubicBezTo>
                  <a:cubicBezTo>
                    <a:pt x="134" y="9"/>
                    <a:pt x="134" y="9"/>
                    <a:pt x="134" y="9"/>
                  </a:cubicBezTo>
                  <a:cubicBezTo>
                    <a:pt x="160" y="11"/>
                    <a:pt x="161" y="11"/>
                    <a:pt x="161" y="28"/>
                  </a:cubicBezTo>
                  <a:cubicBezTo>
                    <a:pt x="161" y="94"/>
                    <a:pt x="161" y="94"/>
                    <a:pt x="161" y="94"/>
                  </a:cubicBezTo>
                  <a:cubicBezTo>
                    <a:pt x="56" y="94"/>
                    <a:pt x="56" y="94"/>
                    <a:pt x="56" y="94"/>
                  </a:cubicBezTo>
                  <a:cubicBezTo>
                    <a:pt x="56" y="0"/>
                    <a:pt x="56" y="0"/>
                    <a:pt x="56" y="0"/>
                  </a:cubicBezTo>
                  <a:cubicBezTo>
                    <a:pt x="0" y="0"/>
                    <a:pt x="0" y="0"/>
                    <a:pt x="0" y="0"/>
                  </a:cubicBezTo>
                  <a:cubicBezTo>
                    <a:pt x="0" y="9"/>
                    <a:pt x="0" y="9"/>
                    <a:pt x="0" y="9"/>
                  </a:cubicBezTo>
                  <a:cubicBezTo>
                    <a:pt x="26" y="11"/>
                    <a:pt x="27" y="11"/>
                    <a:pt x="27" y="28"/>
                  </a:cubicBezTo>
                  <a:cubicBezTo>
                    <a:pt x="27" y="207"/>
                    <a:pt x="27" y="207"/>
                    <a:pt x="27" y="207"/>
                  </a:cubicBezTo>
                  <a:cubicBezTo>
                    <a:pt x="56" y="207"/>
                    <a:pt x="56" y="207"/>
                    <a:pt x="56" y="207"/>
                  </a:cubicBezTo>
                  <a:cubicBezTo>
                    <a:pt x="56" y="105"/>
                    <a:pt x="56" y="105"/>
                    <a:pt x="56" y="105"/>
                  </a:cubicBezTo>
                  <a:cubicBezTo>
                    <a:pt x="161" y="105"/>
                    <a:pt x="161" y="105"/>
                    <a:pt x="161" y="105"/>
                  </a:cubicBezTo>
                  <a:cubicBezTo>
                    <a:pt x="161" y="207"/>
                    <a:pt x="161" y="207"/>
                    <a:pt x="161" y="207"/>
                  </a:cubicBezTo>
                  <a:cubicBezTo>
                    <a:pt x="190" y="207"/>
                    <a:pt x="190" y="207"/>
                    <a:pt x="190" y="207"/>
                  </a:cubicBezTo>
                  <a:lnTo>
                    <a:pt x="190" y="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5" name="Freeform 371"/>
            <p:cNvSpPr>
              <a:spLocks noEditPoints="1"/>
            </p:cNvSpPr>
            <p:nvPr userDrawn="1"/>
          </p:nvSpPr>
          <p:spPr bwMode="gray">
            <a:xfrm>
              <a:off x="2673" y="1979"/>
              <a:ext cx="302" cy="363"/>
            </a:xfrm>
            <a:custGeom>
              <a:avLst/>
              <a:gdLst>
                <a:gd name="T0" fmla="*/ 117 w 129"/>
                <a:gd name="T1" fmla="*/ 71 h 154"/>
                <a:gd name="T2" fmla="*/ 31 w 129"/>
                <a:gd name="T3" fmla="*/ 71 h 154"/>
                <a:gd name="T4" fmla="*/ 75 w 129"/>
                <a:gd name="T5" fmla="*/ 138 h 154"/>
                <a:gd name="T6" fmla="*/ 113 w 129"/>
                <a:gd name="T7" fmla="*/ 115 h 154"/>
                <a:gd name="T8" fmla="*/ 123 w 129"/>
                <a:gd name="T9" fmla="*/ 120 h 154"/>
                <a:gd name="T10" fmla="*/ 69 w 129"/>
                <a:gd name="T11" fmla="*/ 153 h 154"/>
                <a:gd name="T12" fmla="*/ 0 w 129"/>
                <a:gd name="T13" fmla="*/ 78 h 154"/>
                <a:gd name="T14" fmla="*/ 68 w 129"/>
                <a:gd name="T15" fmla="*/ 0 h 154"/>
                <a:gd name="T16" fmla="*/ 129 w 129"/>
                <a:gd name="T17" fmla="*/ 60 h 154"/>
                <a:gd name="T18" fmla="*/ 117 w 129"/>
                <a:gd name="T19" fmla="*/ 71 h 154"/>
                <a:gd name="T20" fmla="*/ 31 w 129"/>
                <a:gd name="T21" fmla="*/ 60 h 154"/>
                <a:gd name="T22" fmla="*/ 67 w 129"/>
                <a:gd name="T23" fmla="*/ 10 h 154"/>
                <a:gd name="T24" fmla="*/ 98 w 129"/>
                <a:gd name="T25" fmla="*/ 50 h 154"/>
                <a:gd name="T26" fmla="*/ 87 w 129"/>
                <a:gd name="T27" fmla="*/ 60 h 154"/>
                <a:gd name="T28" fmla="*/ 31 w 129"/>
                <a:gd name="T29"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4">
                  <a:moveTo>
                    <a:pt x="117" y="71"/>
                  </a:moveTo>
                  <a:cubicBezTo>
                    <a:pt x="31" y="71"/>
                    <a:pt x="31" y="71"/>
                    <a:pt x="31" y="71"/>
                  </a:cubicBezTo>
                  <a:cubicBezTo>
                    <a:pt x="30" y="102"/>
                    <a:pt x="38" y="138"/>
                    <a:pt x="75" y="138"/>
                  </a:cubicBezTo>
                  <a:cubicBezTo>
                    <a:pt x="94" y="138"/>
                    <a:pt x="105" y="128"/>
                    <a:pt x="113" y="115"/>
                  </a:cubicBezTo>
                  <a:cubicBezTo>
                    <a:pt x="123" y="120"/>
                    <a:pt x="123" y="120"/>
                    <a:pt x="123" y="120"/>
                  </a:cubicBezTo>
                  <a:cubicBezTo>
                    <a:pt x="114" y="139"/>
                    <a:pt x="97" y="153"/>
                    <a:pt x="69" y="153"/>
                  </a:cubicBezTo>
                  <a:cubicBezTo>
                    <a:pt x="20" y="154"/>
                    <a:pt x="0" y="125"/>
                    <a:pt x="0" y="78"/>
                  </a:cubicBezTo>
                  <a:cubicBezTo>
                    <a:pt x="0" y="33"/>
                    <a:pt x="22" y="0"/>
                    <a:pt x="68" y="0"/>
                  </a:cubicBezTo>
                  <a:cubicBezTo>
                    <a:pt x="123" y="0"/>
                    <a:pt x="129" y="42"/>
                    <a:pt x="129" y="60"/>
                  </a:cubicBezTo>
                  <a:cubicBezTo>
                    <a:pt x="129" y="70"/>
                    <a:pt x="123" y="71"/>
                    <a:pt x="117" y="71"/>
                  </a:cubicBezTo>
                  <a:close/>
                  <a:moveTo>
                    <a:pt x="31" y="60"/>
                  </a:moveTo>
                  <a:cubicBezTo>
                    <a:pt x="31" y="48"/>
                    <a:pt x="36" y="10"/>
                    <a:pt x="67" y="10"/>
                  </a:cubicBezTo>
                  <a:cubicBezTo>
                    <a:pt x="94" y="10"/>
                    <a:pt x="98" y="39"/>
                    <a:pt x="98" y="50"/>
                  </a:cubicBezTo>
                  <a:cubicBezTo>
                    <a:pt x="98" y="56"/>
                    <a:pt x="96" y="60"/>
                    <a:pt x="87" y="60"/>
                  </a:cubicBezTo>
                  <a:lnTo>
                    <a:pt x="31" y="6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6" name="Freeform 372"/>
            <p:cNvSpPr>
              <a:spLocks noEditPoints="1"/>
            </p:cNvSpPr>
            <p:nvPr userDrawn="1"/>
          </p:nvSpPr>
          <p:spPr bwMode="gray">
            <a:xfrm>
              <a:off x="5239" y="1979"/>
              <a:ext cx="302" cy="363"/>
            </a:xfrm>
            <a:custGeom>
              <a:avLst/>
              <a:gdLst>
                <a:gd name="T0" fmla="*/ 117 w 129"/>
                <a:gd name="T1" fmla="*/ 71 h 154"/>
                <a:gd name="T2" fmla="*/ 31 w 129"/>
                <a:gd name="T3" fmla="*/ 71 h 154"/>
                <a:gd name="T4" fmla="*/ 75 w 129"/>
                <a:gd name="T5" fmla="*/ 138 h 154"/>
                <a:gd name="T6" fmla="*/ 114 w 129"/>
                <a:gd name="T7" fmla="*/ 115 h 154"/>
                <a:gd name="T8" fmla="*/ 124 w 129"/>
                <a:gd name="T9" fmla="*/ 120 h 154"/>
                <a:gd name="T10" fmla="*/ 69 w 129"/>
                <a:gd name="T11" fmla="*/ 153 h 154"/>
                <a:gd name="T12" fmla="*/ 0 w 129"/>
                <a:gd name="T13" fmla="*/ 78 h 154"/>
                <a:gd name="T14" fmla="*/ 69 w 129"/>
                <a:gd name="T15" fmla="*/ 0 h 154"/>
                <a:gd name="T16" fmla="*/ 129 w 129"/>
                <a:gd name="T17" fmla="*/ 60 h 154"/>
                <a:gd name="T18" fmla="*/ 117 w 129"/>
                <a:gd name="T19" fmla="*/ 71 h 154"/>
                <a:gd name="T20" fmla="*/ 32 w 129"/>
                <a:gd name="T21" fmla="*/ 60 h 154"/>
                <a:gd name="T22" fmla="*/ 67 w 129"/>
                <a:gd name="T23" fmla="*/ 10 h 154"/>
                <a:gd name="T24" fmla="*/ 98 w 129"/>
                <a:gd name="T25" fmla="*/ 50 h 154"/>
                <a:gd name="T26" fmla="*/ 88 w 129"/>
                <a:gd name="T27" fmla="*/ 60 h 154"/>
                <a:gd name="T28" fmla="*/ 32 w 129"/>
                <a:gd name="T29"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54">
                  <a:moveTo>
                    <a:pt x="117" y="71"/>
                  </a:moveTo>
                  <a:cubicBezTo>
                    <a:pt x="31" y="71"/>
                    <a:pt x="31" y="71"/>
                    <a:pt x="31" y="71"/>
                  </a:cubicBezTo>
                  <a:cubicBezTo>
                    <a:pt x="31" y="102"/>
                    <a:pt x="38" y="138"/>
                    <a:pt x="75" y="138"/>
                  </a:cubicBezTo>
                  <a:cubicBezTo>
                    <a:pt x="95" y="138"/>
                    <a:pt x="106" y="128"/>
                    <a:pt x="114" y="115"/>
                  </a:cubicBezTo>
                  <a:cubicBezTo>
                    <a:pt x="124" y="120"/>
                    <a:pt x="124" y="120"/>
                    <a:pt x="124" y="120"/>
                  </a:cubicBezTo>
                  <a:cubicBezTo>
                    <a:pt x="115" y="139"/>
                    <a:pt x="98" y="153"/>
                    <a:pt x="69" y="153"/>
                  </a:cubicBezTo>
                  <a:cubicBezTo>
                    <a:pt x="21" y="154"/>
                    <a:pt x="0" y="125"/>
                    <a:pt x="0" y="78"/>
                  </a:cubicBezTo>
                  <a:cubicBezTo>
                    <a:pt x="0" y="33"/>
                    <a:pt x="23" y="0"/>
                    <a:pt x="69" y="0"/>
                  </a:cubicBezTo>
                  <a:cubicBezTo>
                    <a:pt x="124" y="0"/>
                    <a:pt x="129" y="42"/>
                    <a:pt x="129" y="60"/>
                  </a:cubicBezTo>
                  <a:cubicBezTo>
                    <a:pt x="129" y="70"/>
                    <a:pt x="124" y="71"/>
                    <a:pt x="117" y="71"/>
                  </a:cubicBezTo>
                  <a:close/>
                  <a:moveTo>
                    <a:pt x="32" y="60"/>
                  </a:moveTo>
                  <a:cubicBezTo>
                    <a:pt x="32" y="48"/>
                    <a:pt x="36" y="10"/>
                    <a:pt x="67" y="10"/>
                  </a:cubicBezTo>
                  <a:cubicBezTo>
                    <a:pt x="95" y="10"/>
                    <a:pt x="98" y="39"/>
                    <a:pt x="98" y="50"/>
                  </a:cubicBezTo>
                  <a:cubicBezTo>
                    <a:pt x="98" y="56"/>
                    <a:pt x="96" y="60"/>
                    <a:pt x="88" y="60"/>
                  </a:cubicBezTo>
                  <a:lnTo>
                    <a:pt x="32" y="60"/>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7" name="Freeform 373"/>
            <p:cNvSpPr>
              <a:spLocks noEditPoints="1"/>
            </p:cNvSpPr>
            <p:nvPr userDrawn="1"/>
          </p:nvSpPr>
          <p:spPr bwMode="gray">
            <a:xfrm>
              <a:off x="3015" y="1979"/>
              <a:ext cx="326" cy="363"/>
            </a:xfrm>
            <a:custGeom>
              <a:avLst/>
              <a:gdLst>
                <a:gd name="T0" fmla="*/ 115 w 136"/>
                <a:gd name="T1" fmla="*/ 123 h 153"/>
                <a:gd name="T2" fmla="*/ 124 w 136"/>
                <a:gd name="T3" fmla="*/ 137 h 153"/>
                <a:gd name="T4" fmla="*/ 136 w 136"/>
                <a:gd name="T5" fmla="*/ 138 h 153"/>
                <a:gd name="T6" fmla="*/ 136 w 136"/>
                <a:gd name="T7" fmla="*/ 146 h 153"/>
                <a:gd name="T8" fmla="*/ 90 w 136"/>
                <a:gd name="T9" fmla="*/ 153 h 153"/>
                <a:gd name="T10" fmla="*/ 88 w 136"/>
                <a:gd name="T11" fmla="*/ 135 h 153"/>
                <a:gd name="T12" fmla="*/ 43 w 136"/>
                <a:gd name="T13" fmla="*/ 153 h 153"/>
                <a:gd name="T14" fmla="*/ 0 w 136"/>
                <a:gd name="T15" fmla="*/ 111 h 153"/>
                <a:gd name="T16" fmla="*/ 28 w 136"/>
                <a:gd name="T17" fmla="*/ 75 h 153"/>
                <a:gd name="T18" fmla="*/ 88 w 136"/>
                <a:gd name="T19" fmla="*/ 53 h 153"/>
                <a:gd name="T20" fmla="*/ 88 w 136"/>
                <a:gd name="T21" fmla="*/ 40 h 153"/>
                <a:gd name="T22" fmla="*/ 63 w 136"/>
                <a:gd name="T23" fmla="*/ 10 h 153"/>
                <a:gd name="T24" fmla="*/ 32 w 136"/>
                <a:gd name="T25" fmla="*/ 40 h 153"/>
                <a:gd name="T26" fmla="*/ 22 w 136"/>
                <a:gd name="T27" fmla="*/ 48 h 153"/>
                <a:gd name="T28" fmla="*/ 5 w 136"/>
                <a:gd name="T29" fmla="*/ 34 h 153"/>
                <a:gd name="T30" fmla="*/ 66 w 136"/>
                <a:gd name="T31" fmla="*/ 0 h 153"/>
                <a:gd name="T32" fmla="*/ 115 w 136"/>
                <a:gd name="T33" fmla="*/ 40 h 153"/>
                <a:gd name="T34" fmla="*/ 115 w 136"/>
                <a:gd name="T35" fmla="*/ 123 h 153"/>
                <a:gd name="T36" fmla="*/ 88 w 136"/>
                <a:gd name="T37" fmla="*/ 107 h 153"/>
                <a:gd name="T38" fmla="*/ 58 w 136"/>
                <a:gd name="T39" fmla="*/ 138 h 153"/>
                <a:gd name="T40" fmla="*/ 30 w 136"/>
                <a:gd name="T41" fmla="*/ 107 h 153"/>
                <a:gd name="T42" fmla="*/ 54 w 136"/>
                <a:gd name="T43" fmla="*/ 79 h 153"/>
                <a:gd name="T44" fmla="*/ 88 w 136"/>
                <a:gd name="T45" fmla="*/ 65 h 153"/>
                <a:gd name="T46" fmla="*/ 88 w 136"/>
                <a:gd name="T4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53">
                  <a:moveTo>
                    <a:pt x="115" y="123"/>
                  </a:moveTo>
                  <a:cubicBezTo>
                    <a:pt x="115" y="134"/>
                    <a:pt x="117" y="136"/>
                    <a:pt x="124" y="137"/>
                  </a:cubicBezTo>
                  <a:cubicBezTo>
                    <a:pt x="136" y="138"/>
                    <a:pt x="136" y="138"/>
                    <a:pt x="136" y="138"/>
                  </a:cubicBezTo>
                  <a:cubicBezTo>
                    <a:pt x="136" y="146"/>
                    <a:pt x="136" y="146"/>
                    <a:pt x="136" y="146"/>
                  </a:cubicBezTo>
                  <a:cubicBezTo>
                    <a:pt x="90" y="153"/>
                    <a:pt x="90" y="153"/>
                    <a:pt x="90" y="153"/>
                  </a:cubicBezTo>
                  <a:cubicBezTo>
                    <a:pt x="88" y="135"/>
                    <a:pt x="88" y="135"/>
                    <a:pt x="88" y="135"/>
                  </a:cubicBezTo>
                  <a:cubicBezTo>
                    <a:pt x="78" y="142"/>
                    <a:pt x="62" y="153"/>
                    <a:pt x="43" y="153"/>
                  </a:cubicBezTo>
                  <a:cubicBezTo>
                    <a:pt x="15" y="153"/>
                    <a:pt x="0" y="133"/>
                    <a:pt x="0" y="111"/>
                  </a:cubicBezTo>
                  <a:cubicBezTo>
                    <a:pt x="0" y="97"/>
                    <a:pt x="6" y="82"/>
                    <a:pt x="28" y="75"/>
                  </a:cubicBezTo>
                  <a:cubicBezTo>
                    <a:pt x="51" y="68"/>
                    <a:pt x="80" y="60"/>
                    <a:pt x="88" y="53"/>
                  </a:cubicBezTo>
                  <a:cubicBezTo>
                    <a:pt x="88" y="40"/>
                    <a:pt x="88" y="40"/>
                    <a:pt x="88" y="40"/>
                  </a:cubicBezTo>
                  <a:cubicBezTo>
                    <a:pt x="88" y="16"/>
                    <a:pt x="74" y="10"/>
                    <a:pt x="63" y="10"/>
                  </a:cubicBezTo>
                  <a:cubicBezTo>
                    <a:pt x="51" y="10"/>
                    <a:pt x="38" y="17"/>
                    <a:pt x="32" y="40"/>
                  </a:cubicBezTo>
                  <a:cubicBezTo>
                    <a:pt x="30" y="45"/>
                    <a:pt x="28" y="48"/>
                    <a:pt x="22" y="48"/>
                  </a:cubicBezTo>
                  <a:cubicBezTo>
                    <a:pt x="17" y="48"/>
                    <a:pt x="5" y="43"/>
                    <a:pt x="5" y="34"/>
                  </a:cubicBezTo>
                  <a:cubicBezTo>
                    <a:pt x="5" y="17"/>
                    <a:pt x="32" y="0"/>
                    <a:pt x="66" y="0"/>
                  </a:cubicBezTo>
                  <a:cubicBezTo>
                    <a:pt x="111" y="0"/>
                    <a:pt x="115" y="22"/>
                    <a:pt x="115" y="40"/>
                  </a:cubicBezTo>
                  <a:lnTo>
                    <a:pt x="115" y="123"/>
                  </a:lnTo>
                  <a:close/>
                  <a:moveTo>
                    <a:pt x="88" y="107"/>
                  </a:moveTo>
                  <a:cubicBezTo>
                    <a:pt x="88" y="131"/>
                    <a:pt x="69" y="138"/>
                    <a:pt x="58" y="138"/>
                  </a:cubicBezTo>
                  <a:cubicBezTo>
                    <a:pt x="39" y="138"/>
                    <a:pt x="30" y="124"/>
                    <a:pt x="30" y="107"/>
                  </a:cubicBezTo>
                  <a:cubicBezTo>
                    <a:pt x="30" y="93"/>
                    <a:pt x="37" y="86"/>
                    <a:pt x="54" y="79"/>
                  </a:cubicBezTo>
                  <a:cubicBezTo>
                    <a:pt x="65" y="75"/>
                    <a:pt x="81" y="69"/>
                    <a:pt x="88" y="65"/>
                  </a:cubicBezTo>
                  <a:lnTo>
                    <a:pt x="88" y="107"/>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sp>
          <p:nvSpPr>
            <p:cNvPr id="1398" name="Freeform 374"/>
            <p:cNvSpPr>
              <a:spLocks noEditPoints="1"/>
            </p:cNvSpPr>
            <p:nvPr userDrawn="1"/>
          </p:nvSpPr>
          <p:spPr bwMode="gray">
            <a:xfrm>
              <a:off x="4651" y="1979"/>
              <a:ext cx="318" cy="363"/>
            </a:xfrm>
            <a:custGeom>
              <a:avLst/>
              <a:gdLst>
                <a:gd name="T0" fmla="*/ 115 w 135"/>
                <a:gd name="T1" fmla="*/ 123 h 153"/>
                <a:gd name="T2" fmla="*/ 124 w 135"/>
                <a:gd name="T3" fmla="*/ 137 h 153"/>
                <a:gd name="T4" fmla="*/ 135 w 135"/>
                <a:gd name="T5" fmla="*/ 138 h 153"/>
                <a:gd name="T6" fmla="*/ 135 w 135"/>
                <a:gd name="T7" fmla="*/ 146 h 153"/>
                <a:gd name="T8" fmla="*/ 90 w 135"/>
                <a:gd name="T9" fmla="*/ 153 h 153"/>
                <a:gd name="T10" fmla="*/ 87 w 135"/>
                <a:gd name="T11" fmla="*/ 135 h 153"/>
                <a:gd name="T12" fmla="*/ 43 w 135"/>
                <a:gd name="T13" fmla="*/ 153 h 153"/>
                <a:gd name="T14" fmla="*/ 0 w 135"/>
                <a:gd name="T15" fmla="*/ 111 h 153"/>
                <a:gd name="T16" fmla="*/ 28 w 135"/>
                <a:gd name="T17" fmla="*/ 75 h 153"/>
                <a:gd name="T18" fmla="*/ 88 w 135"/>
                <a:gd name="T19" fmla="*/ 53 h 153"/>
                <a:gd name="T20" fmla="*/ 88 w 135"/>
                <a:gd name="T21" fmla="*/ 40 h 153"/>
                <a:gd name="T22" fmla="*/ 62 w 135"/>
                <a:gd name="T23" fmla="*/ 10 h 153"/>
                <a:gd name="T24" fmla="*/ 32 w 135"/>
                <a:gd name="T25" fmla="*/ 40 h 153"/>
                <a:gd name="T26" fmla="*/ 22 w 135"/>
                <a:gd name="T27" fmla="*/ 48 h 153"/>
                <a:gd name="T28" fmla="*/ 5 w 135"/>
                <a:gd name="T29" fmla="*/ 34 h 153"/>
                <a:gd name="T30" fmla="*/ 66 w 135"/>
                <a:gd name="T31" fmla="*/ 0 h 153"/>
                <a:gd name="T32" fmla="*/ 115 w 135"/>
                <a:gd name="T33" fmla="*/ 40 h 153"/>
                <a:gd name="T34" fmla="*/ 115 w 135"/>
                <a:gd name="T35" fmla="*/ 123 h 153"/>
                <a:gd name="T36" fmla="*/ 88 w 135"/>
                <a:gd name="T37" fmla="*/ 107 h 153"/>
                <a:gd name="T38" fmla="*/ 57 w 135"/>
                <a:gd name="T39" fmla="*/ 138 h 153"/>
                <a:gd name="T40" fmla="*/ 30 w 135"/>
                <a:gd name="T41" fmla="*/ 107 h 153"/>
                <a:gd name="T42" fmla="*/ 53 w 135"/>
                <a:gd name="T43" fmla="*/ 79 h 153"/>
                <a:gd name="T44" fmla="*/ 88 w 135"/>
                <a:gd name="T45" fmla="*/ 65 h 153"/>
                <a:gd name="T46" fmla="*/ 88 w 135"/>
                <a:gd name="T47" fmla="*/ 10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53">
                  <a:moveTo>
                    <a:pt x="115" y="123"/>
                  </a:moveTo>
                  <a:cubicBezTo>
                    <a:pt x="115" y="134"/>
                    <a:pt x="116" y="136"/>
                    <a:pt x="124" y="137"/>
                  </a:cubicBezTo>
                  <a:cubicBezTo>
                    <a:pt x="135" y="138"/>
                    <a:pt x="135" y="138"/>
                    <a:pt x="135" y="138"/>
                  </a:cubicBezTo>
                  <a:cubicBezTo>
                    <a:pt x="135" y="146"/>
                    <a:pt x="135" y="146"/>
                    <a:pt x="135" y="146"/>
                  </a:cubicBezTo>
                  <a:cubicBezTo>
                    <a:pt x="90" y="153"/>
                    <a:pt x="90" y="153"/>
                    <a:pt x="90" y="153"/>
                  </a:cubicBezTo>
                  <a:cubicBezTo>
                    <a:pt x="87" y="135"/>
                    <a:pt x="87" y="135"/>
                    <a:pt x="87" y="135"/>
                  </a:cubicBezTo>
                  <a:cubicBezTo>
                    <a:pt x="78" y="142"/>
                    <a:pt x="61" y="153"/>
                    <a:pt x="43" y="153"/>
                  </a:cubicBezTo>
                  <a:cubicBezTo>
                    <a:pt x="15" y="153"/>
                    <a:pt x="0" y="133"/>
                    <a:pt x="0" y="111"/>
                  </a:cubicBezTo>
                  <a:cubicBezTo>
                    <a:pt x="0" y="97"/>
                    <a:pt x="6" y="82"/>
                    <a:pt x="28" y="75"/>
                  </a:cubicBezTo>
                  <a:cubicBezTo>
                    <a:pt x="51" y="68"/>
                    <a:pt x="80" y="60"/>
                    <a:pt x="88" y="53"/>
                  </a:cubicBezTo>
                  <a:cubicBezTo>
                    <a:pt x="88" y="40"/>
                    <a:pt x="88" y="40"/>
                    <a:pt x="88" y="40"/>
                  </a:cubicBezTo>
                  <a:cubicBezTo>
                    <a:pt x="88" y="16"/>
                    <a:pt x="74" y="10"/>
                    <a:pt x="62" y="10"/>
                  </a:cubicBezTo>
                  <a:cubicBezTo>
                    <a:pt x="50" y="10"/>
                    <a:pt x="38" y="17"/>
                    <a:pt x="32" y="40"/>
                  </a:cubicBezTo>
                  <a:cubicBezTo>
                    <a:pt x="30" y="45"/>
                    <a:pt x="28" y="48"/>
                    <a:pt x="22" y="48"/>
                  </a:cubicBezTo>
                  <a:cubicBezTo>
                    <a:pt x="16" y="48"/>
                    <a:pt x="5" y="43"/>
                    <a:pt x="5" y="34"/>
                  </a:cubicBezTo>
                  <a:cubicBezTo>
                    <a:pt x="5" y="17"/>
                    <a:pt x="32" y="0"/>
                    <a:pt x="66" y="0"/>
                  </a:cubicBezTo>
                  <a:cubicBezTo>
                    <a:pt x="111" y="0"/>
                    <a:pt x="115" y="22"/>
                    <a:pt x="115" y="40"/>
                  </a:cubicBezTo>
                  <a:lnTo>
                    <a:pt x="115" y="123"/>
                  </a:lnTo>
                  <a:close/>
                  <a:moveTo>
                    <a:pt x="88" y="107"/>
                  </a:moveTo>
                  <a:cubicBezTo>
                    <a:pt x="88" y="131"/>
                    <a:pt x="69" y="138"/>
                    <a:pt x="57" y="138"/>
                  </a:cubicBezTo>
                  <a:cubicBezTo>
                    <a:pt x="39" y="138"/>
                    <a:pt x="30" y="124"/>
                    <a:pt x="30" y="107"/>
                  </a:cubicBezTo>
                  <a:cubicBezTo>
                    <a:pt x="30" y="93"/>
                    <a:pt x="37" y="86"/>
                    <a:pt x="53" y="79"/>
                  </a:cubicBezTo>
                  <a:cubicBezTo>
                    <a:pt x="65" y="75"/>
                    <a:pt x="81" y="69"/>
                    <a:pt x="88" y="65"/>
                  </a:cubicBezTo>
                  <a:lnTo>
                    <a:pt x="88" y="107"/>
                  </a:lnTo>
                  <a:close/>
                </a:path>
              </a:pathLst>
            </a:custGeom>
            <a:solidFill>
              <a:srgbClr val="676767"/>
            </a:solidFill>
            <a:ln>
              <a:noFill/>
            </a:ln>
            <a:extLst/>
          </p:spPr>
          <p:txBody>
            <a:bodyPr/>
            <a:lstStyle/>
            <a:p>
              <a:pPr algn="ctr">
                <a:defRPr/>
              </a:pPr>
              <a:endParaRPr lang="de-DE" sz="1800" dirty="0">
                <a:solidFill>
                  <a:srgbClr val="676767"/>
                </a:solidFill>
                <a:latin typeface="Arial"/>
                <a:ea typeface="+mn-ea"/>
                <a:cs typeface="+mn-cs"/>
              </a:endParaRPr>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p:transition>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cs typeface="Arial" pitchFamily="34" charset="0"/>
        </a:defRPr>
      </a:lvl2pPr>
      <a:lvl3pPr algn="l" rtl="0" eaLnBrk="0" fontAlgn="base" hangingPunct="0">
        <a:spcBef>
          <a:spcPct val="0"/>
        </a:spcBef>
        <a:spcAft>
          <a:spcPct val="0"/>
        </a:spcAft>
        <a:defRPr sz="3200">
          <a:solidFill>
            <a:schemeClr val="tx1"/>
          </a:solidFill>
          <a:latin typeface="Arial" pitchFamily="34" charset="0"/>
          <a:cs typeface="Arial" pitchFamily="34" charset="0"/>
        </a:defRPr>
      </a:lvl3pPr>
      <a:lvl4pPr algn="l" rtl="0" eaLnBrk="0" fontAlgn="base" hangingPunct="0">
        <a:spcBef>
          <a:spcPct val="0"/>
        </a:spcBef>
        <a:spcAft>
          <a:spcPct val="0"/>
        </a:spcAft>
        <a:defRPr sz="3200">
          <a:solidFill>
            <a:schemeClr val="tx1"/>
          </a:solidFill>
          <a:latin typeface="Arial" pitchFamily="34" charset="0"/>
          <a:cs typeface="Arial" pitchFamily="34" charset="0"/>
        </a:defRPr>
      </a:lvl4pPr>
      <a:lvl5pPr algn="l" rtl="0" eaLnBrk="0" fontAlgn="base" hangingPunct="0">
        <a:spcBef>
          <a:spcPct val="0"/>
        </a:spcBef>
        <a:spcAft>
          <a:spcPct val="0"/>
        </a:spcAft>
        <a:defRPr sz="3200">
          <a:solidFill>
            <a:schemeClr val="tx1"/>
          </a:solidFill>
          <a:latin typeface="Arial" pitchFamily="34" charset="0"/>
          <a:cs typeface="Arial" pitchFamily="34" charset="0"/>
        </a:defRPr>
      </a:lvl5pPr>
      <a:lvl6pPr marL="457189" algn="l" rtl="0" fontAlgn="base">
        <a:spcBef>
          <a:spcPct val="0"/>
        </a:spcBef>
        <a:spcAft>
          <a:spcPct val="0"/>
        </a:spcAft>
        <a:defRPr sz="3200">
          <a:solidFill>
            <a:schemeClr val="tx1"/>
          </a:solidFill>
          <a:latin typeface="Arial" pitchFamily="34" charset="0"/>
          <a:cs typeface="Arial" pitchFamily="34" charset="0"/>
        </a:defRPr>
      </a:lvl6pPr>
      <a:lvl7pPr marL="914378" algn="l" rtl="0" fontAlgn="base">
        <a:spcBef>
          <a:spcPct val="0"/>
        </a:spcBef>
        <a:spcAft>
          <a:spcPct val="0"/>
        </a:spcAft>
        <a:defRPr sz="3200">
          <a:solidFill>
            <a:schemeClr val="tx1"/>
          </a:solidFill>
          <a:latin typeface="Arial" pitchFamily="34" charset="0"/>
          <a:cs typeface="Arial" pitchFamily="34" charset="0"/>
        </a:defRPr>
      </a:lvl7pPr>
      <a:lvl8pPr marL="1371566" algn="l" rtl="0" fontAlgn="base">
        <a:spcBef>
          <a:spcPct val="0"/>
        </a:spcBef>
        <a:spcAft>
          <a:spcPct val="0"/>
        </a:spcAft>
        <a:defRPr sz="3200">
          <a:solidFill>
            <a:schemeClr val="tx1"/>
          </a:solidFill>
          <a:latin typeface="Arial" pitchFamily="34" charset="0"/>
          <a:cs typeface="Arial" pitchFamily="34" charset="0"/>
        </a:defRPr>
      </a:lvl8pPr>
      <a:lvl9pPr marL="1828754" algn="l" rtl="0" fontAlgn="base">
        <a:spcBef>
          <a:spcPct val="0"/>
        </a:spcBef>
        <a:spcAft>
          <a:spcPct val="0"/>
        </a:spcAft>
        <a:defRPr sz="3200">
          <a:solidFill>
            <a:schemeClr val="tx1"/>
          </a:solidFill>
          <a:latin typeface="Arial" pitchFamily="34" charset="0"/>
          <a:cs typeface="Arial" pitchFamily="34" charset="0"/>
        </a:defRPr>
      </a:lvl9pPr>
    </p:titleStyle>
    <p:bodyStyle>
      <a:lvl1pPr algn="l" rtl="0" eaLnBrk="0" fontAlgn="base" hangingPunct="0">
        <a:spcBef>
          <a:spcPts val="300"/>
        </a:spcBef>
        <a:spcAft>
          <a:spcPts val="600"/>
        </a:spcAft>
        <a:defRPr>
          <a:solidFill>
            <a:schemeClr val="tx1"/>
          </a:solidFill>
          <a:latin typeface="+mn-lt"/>
          <a:ea typeface="+mn-ea"/>
          <a:cs typeface="+mn-cs"/>
        </a:defRPr>
      </a:lvl1pPr>
      <a:lvl2pPr marL="269875" indent="-268288" algn="l" rtl="0" eaLnBrk="0" fontAlgn="base" hangingPunct="0">
        <a:spcBef>
          <a:spcPts val="300"/>
        </a:spcBef>
        <a:spcAft>
          <a:spcPts val="600"/>
        </a:spcAft>
        <a:buClr>
          <a:schemeClr val="accent2"/>
        </a:buClr>
        <a:buSzPct val="110000"/>
        <a:buChar char="•"/>
        <a:defRPr>
          <a:solidFill>
            <a:schemeClr val="tx1"/>
          </a:solidFill>
          <a:latin typeface="+mn-lt"/>
          <a:cs typeface="+mn-cs"/>
        </a:defRPr>
      </a:lvl2pPr>
      <a:lvl3pPr marL="541338" indent="-268288" algn="l" rtl="0" eaLnBrk="0" fontAlgn="base" hangingPunct="0">
        <a:spcBef>
          <a:spcPts val="300"/>
        </a:spcBef>
        <a:spcAft>
          <a:spcPts val="600"/>
        </a:spcAft>
        <a:buClr>
          <a:schemeClr val="accent2"/>
        </a:buClr>
        <a:buSzPct val="110000"/>
        <a:buChar char="•"/>
        <a:defRPr>
          <a:solidFill>
            <a:schemeClr val="tx1"/>
          </a:solidFill>
          <a:latin typeface="+mn-lt"/>
          <a:cs typeface="+mn-cs"/>
        </a:defRPr>
      </a:lvl3pPr>
      <a:lvl4pPr marL="808038" indent="-263525" algn="l" rtl="0" eaLnBrk="0" fontAlgn="base" hangingPunct="0">
        <a:spcBef>
          <a:spcPts val="300"/>
        </a:spcBef>
        <a:spcAft>
          <a:spcPts val="600"/>
        </a:spcAft>
        <a:buClr>
          <a:schemeClr val="accent2"/>
        </a:buClr>
        <a:buSzPct val="110000"/>
        <a:buChar char="•"/>
        <a:defRPr>
          <a:solidFill>
            <a:schemeClr val="tx1"/>
          </a:solidFill>
          <a:latin typeface="+mn-lt"/>
          <a:cs typeface="+mn-cs"/>
        </a:defRPr>
      </a:lvl4pPr>
      <a:lvl5pPr marL="1079500" indent="-268288" algn="l" rtl="0" eaLnBrk="0" fontAlgn="base" hangingPunct="0">
        <a:spcBef>
          <a:spcPts val="300"/>
        </a:spcBef>
        <a:spcAft>
          <a:spcPts val="600"/>
        </a:spcAft>
        <a:buClr>
          <a:schemeClr val="accent2"/>
        </a:buClr>
        <a:buSzPct val="110000"/>
        <a:buChar char="•"/>
        <a:defRPr>
          <a:solidFill>
            <a:schemeClr val="tx1"/>
          </a:solidFill>
          <a:latin typeface="+mn-lt"/>
          <a:cs typeface="+mn-cs"/>
        </a:defRPr>
      </a:lvl5pPr>
      <a:lvl6pPr marL="1538249" indent="-269868" algn="l" rtl="0" fontAlgn="base">
        <a:spcBef>
          <a:spcPts val="300"/>
        </a:spcBef>
        <a:spcAft>
          <a:spcPts val="600"/>
        </a:spcAft>
        <a:buClr>
          <a:schemeClr val="accent2"/>
        </a:buClr>
        <a:buSzPct val="110000"/>
        <a:buChar char="•"/>
        <a:defRPr>
          <a:solidFill>
            <a:schemeClr val="tx1"/>
          </a:solidFill>
          <a:latin typeface="+mn-lt"/>
          <a:cs typeface="+mn-cs"/>
        </a:defRPr>
      </a:lvl6pPr>
      <a:lvl7pPr marL="1995438" indent="-269868" algn="l" rtl="0" fontAlgn="base">
        <a:spcBef>
          <a:spcPts val="300"/>
        </a:spcBef>
        <a:spcAft>
          <a:spcPts val="600"/>
        </a:spcAft>
        <a:buClr>
          <a:schemeClr val="accent2"/>
        </a:buClr>
        <a:buSzPct val="110000"/>
        <a:buChar char="•"/>
        <a:defRPr>
          <a:solidFill>
            <a:schemeClr val="tx1"/>
          </a:solidFill>
          <a:latin typeface="+mn-lt"/>
          <a:cs typeface="+mn-cs"/>
        </a:defRPr>
      </a:lvl7pPr>
      <a:lvl8pPr marL="2452627" indent="-269868" algn="l" rtl="0" fontAlgn="base">
        <a:spcBef>
          <a:spcPts val="300"/>
        </a:spcBef>
        <a:spcAft>
          <a:spcPts val="600"/>
        </a:spcAft>
        <a:buClr>
          <a:schemeClr val="accent2"/>
        </a:buClr>
        <a:buSzPct val="110000"/>
        <a:buChar char="•"/>
        <a:defRPr>
          <a:solidFill>
            <a:schemeClr val="tx1"/>
          </a:solidFill>
          <a:latin typeface="+mn-lt"/>
          <a:cs typeface="+mn-cs"/>
        </a:defRPr>
      </a:lvl8pPr>
      <a:lvl9pPr marL="2909816" indent="-269868" algn="l" rtl="0" fontAlgn="base">
        <a:spcBef>
          <a:spcPts val="300"/>
        </a:spcBef>
        <a:spcAft>
          <a:spcPts val="600"/>
        </a:spcAft>
        <a:buClr>
          <a:schemeClr val="accent2"/>
        </a:buClr>
        <a:buSzPct val="110000"/>
        <a:buChar char="•"/>
        <a:defRPr>
          <a:solidFill>
            <a:schemeClr val="tx1"/>
          </a:solidFill>
          <a:latin typeface="+mn-lt"/>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0658"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gray">
          <a:xfrm>
            <a:off x="8170863" y="260350"/>
            <a:ext cx="649287" cy="649288"/>
          </a:xfrm>
          <a:prstGeom prst="rect">
            <a:avLst/>
          </a:prstGeom>
          <a:noFill/>
          <a:ln w="9525">
            <a:noFill/>
            <a:miter lim="800000"/>
            <a:headEnd/>
            <a:tailEnd/>
          </a:ln>
        </p:spPr>
      </p:pic>
      <p:sp>
        <p:nvSpPr>
          <p:cNvPr id="70659" name="Title Placeholder 1"/>
          <p:cNvSpPr>
            <a:spLocks noGrp="1"/>
          </p:cNvSpPr>
          <p:nvPr>
            <p:ph type="title"/>
          </p:nvPr>
        </p:nvSpPr>
        <p:spPr bwMode="gray">
          <a:xfrm>
            <a:off x="323850" y="260350"/>
            <a:ext cx="6335713" cy="6477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add text</a:t>
            </a:r>
          </a:p>
        </p:txBody>
      </p:sp>
      <p:sp>
        <p:nvSpPr>
          <p:cNvPr id="3" name="Text Placeholder 2"/>
          <p:cNvSpPr>
            <a:spLocks noGrp="1"/>
          </p:cNvSpPr>
          <p:nvPr>
            <p:ph type="body" idx="1"/>
            <p:custDataLst>
              <p:tags r:id="rId17"/>
            </p:custDataLst>
          </p:nvPr>
        </p:nvSpPr>
        <p:spPr bwMode="gray">
          <a:xfrm>
            <a:off x="323850" y="1052513"/>
            <a:ext cx="8496300" cy="5329237"/>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8"/>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Courier New" pitchFamily="49" charset="0"/>
              <a:buNone/>
              <a:defRPr/>
            </a:pPr>
            <a:endParaRPr lang="en-US" sz="1600" dirty="0">
              <a:solidFill>
                <a:srgbClr val="000000"/>
              </a:solidFill>
            </a:endParaRPr>
          </a:p>
        </p:txBody>
      </p:sp>
      <p:grpSp>
        <p:nvGrpSpPr>
          <p:cNvPr id="70662" name="Gruppieren 11"/>
          <p:cNvGrpSpPr>
            <a:grpSpLocks/>
          </p:cNvGrpSpPr>
          <p:nvPr/>
        </p:nvGrpSpPr>
        <p:grpSpPr bwMode="auto">
          <a:xfrm>
            <a:off x="323850" y="-315913"/>
            <a:ext cx="8496300" cy="21590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663" name="Gruppieren 37"/>
          <p:cNvGrpSpPr>
            <a:grpSpLocks/>
          </p:cNvGrpSpPr>
          <p:nvPr/>
        </p:nvGrpSpPr>
        <p:grpSpPr bwMode="auto">
          <a:xfrm>
            <a:off x="323850" y="6958013"/>
            <a:ext cx="8496300" cy="21590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287"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75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225"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694"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4749"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632"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686"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7568"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62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9093"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664" name="Gruppieren 57"/>
          <p:cNvGrpSpPr>
            <a:grpSpLocks/>
          </p:cNvGrpSpPr>
          <p:nvPr/>
        </p:nvGrpSpPr>
        <p:grpSpPr bwMode="auto">
          <a:xfrm>
            <a:off x="9251950" y="908050"/>
            <a:ext cx="217488" cy="5689600"/>
            <a:chOff x="-540710" y="908650"/>
            <a:chExt cx="432060" cy="5688790"/>
          </a:xfrm>
        </p:grpSpPr>
        <p:cxnSp>
          <p:nvCxnSpPr>
            <p:cNvPr id="59" name="Gerade Verbindung 58"/>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665" name="Gruppieren 55"/>
          <p:cNvGrpSpPr>
            <a:grpSpLocks/>
          </p:cNvGrpSpPr>
          <p:nvPr userDrawn="1"/>
        </p:nvGrpSpPr>
        <p:grpSpPr bwMode="auto">
          <a:xfrm>
            <a:off x="-323850" y="908050"/>
            <a:ext cx="215900" cy="5689600"/>
            <a:chOff x="-540710" y="908650"/>
            <a:chExt cx="432060" cy="5688790"/>
          </a:xfrm>
        </p:grpSpPr>
        <p:cxnSp>
          <p:nvCxnSpPr>
            <p:cNvPr id="57" name="Gerade Verbindung 56"/>
            <p:cNvCxnSpPr/>
            <p:nvPr userDrawn="1"/>
          </p:nvCxnSpPr>
          <p:spPr bwMode="gray">
            <a:xfrm>
              <a:off x="-540710" y="112451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299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079"/>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0638"/>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73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29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80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357"/>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5453"/>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101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571"/>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userDrawn="1"/>
        </p:nvSpPr>
        <p:spPr bwMode="gray">
          <a:xfrm>
            <a:off x="324391" y="6597440"/>
            <a:ext cx="7056000" cy="144000"/>
          </a:xfrm>
          <a:prstGeom prst="rect">
            <a:avLst/>
          </a:prstGeom>
          <a:solidFill>
            <a:schemeClr val="bg1"/>
          </a:solidFill>
          <a:ln w="9525">
            <a:noFill/>
          </a:ln>
        </p:spPr>
        <p:txBody>
          <a:bodyPr lIns="0" tIns="0" rIns="0" bIns="0" anchor="ctr"/>
          <a:lstStyle/>
          <a:p>
            <a:pPr marL="0" lvl="8">
              <a:defRPr/>
            </a:pPr>
            <a:r>
              <a:rPr lang="en-US" sz="800" dirty="0">
                <a:solidFill>
                  <a:srgbClr val="928580"/>
                </a:solidFill>
                <a:latin typeface="Arial"/>
                <a:ea typeface="+mn-ea"/>
              </a:rPr>
              <a:t>© GfK 2012 | IUC  PR Survey | April  2012</a:t>
            </a:r>
          </a:p>
        </p:txBody>
      </p:sp>
      <p:sp>
        <p:nvSpPr>
          <p:cNvPr id="75" name="Rechteck 74"/>
          <p:cNvSpPr/>
          <p:nvPr userDrawn="1"/>
        </p:nvSpPr>
        <p:spPr bwMode="gray">
          <a:xfrm>
            <a:off x="7524750" y="6597650"/>
            <a:ext cx="1295400" cy="144463"/>
          </a:xfrm>
          <a:prstGeom prst="rect">
            <a:avLst/>
          </a:prstGeom>
          <a:solidFill>
            <a:schemeClr val="bg1"/>
          </a:solidFill>
          <a:ln w="9525">
            <a:noFill/>
          </a:ln>
        </p:spPr>
        <p:txBody>
          <a:bodyPr lIns="0" tIns="0" rIns="0" bIns="0" anchor="ctr"/>
          <a:lstStyle/>
          <a:p>
            <a:pPr algn="r" fontAlgn="auto">
              <a:spcBef>
                <a:spcPts val="0"/>
              </a:spcBef>
              <a:spcAft>
                <a:spcPts val="0"/>
              </a:spcAft>
              <a:defRPr/>
            </a:pPr>
            <a:fld id="{91C42CED-AB61-4866-9F73-4C0355E839F1}" type="slidenum">
              <a:rPr lang="en-US" sz="800">
                <a:solidFill>
                  <a:srgbClr val="928580"/>
                </a:solidFill>
                <a:latin typeface="Arial"/>
                <a:ea typeface="+mn-ea"/>
              </a:rPr>
              <a:pPr algn="r" fontAlgn="auto">
                <a:spcBef>
                  <a:spcPts val="0"/>
                </a:spcBef>
                <a:spcAft>
                  <a:spcPts val="0"/>
                </a:spcAft>
                <a:defRPr/>
              </a:pPr>
              <a:t>‹#›</a:t>
            </a:fld>
            <a:endParaRPr lang="en-US" sz="800" dirty="0">
              <a:solidFill>
                <a:srgbClr val="928580"/>
              </a:solidFill>
              <a:latin typeface="Arial"/>
              <a:ea typeface="+mn-ea"/>
            </a:endParaRPr>
          </a:p>
        </p:txBody>
      </p:sp>
      <p:grpSp>
        <p:nvGrpSpPr>
          <p:cNvPr id="70668" name="Group 9"/>
          <p:cNvGrpSpPr>
            <a:grpSpLocks/>
          </p:cNvGrpSpPr>
          <p:nvPr userDrawn="1"/>
        </p:nvGrpSpPr>
        <p:grpSpPr bwMode="auto">
          <a:xfrm>
            <a:off x="7208838" y="300038"/>
            <a:ext cx="836612" cy="638175"/>
            <a:chOff x="3532" y="2185"/>
            <a:chExt cx="527" cy="402"/>
          </a:xfrm>
        </p:grpSpPr>
        <p:sp>
          <p:nvSpPr>
            <p:cNvPr id="77" name="Rectangle 10"/>
            <p:cNvSpPr>
              <a:spLocks noChangeArrowheads="1"/>
            </p:cNvSpPr>
            <p:nvPr/>
          </p:nvSpPr>
          <p:spPr bwMode="auto">
            <a:xfrm>
              <a:off x="3532" y="2266"/>
              <a:ext cx="527" cy="233"/>
            </a:xfrm>
            <a:prstGeom prst="rect">
              <a:avLst/>
            </a:prstGeom>
            <a:solidFill>
              <a:schemeClr val="bg1"/>
            </a:solidFill>
            <a:ln>
              <a:noFill/>
            </a:ln>
            <a:effectLst/>
            <a:extLst/>
          </p:spPr>
          <p:txBody>
            <a:bodyPr anchor="ctr">
              <a:spAutoFit/>
            </a:bodyPr>
            <a:lstStyle/>
            <a:p>
              <a:pPr fontAlgn="auto">
                <a:spcBef>
                  <a:spcPts val="0"/>
                </a:spcBef>
                <a:spcAft>
                  <a:spcPts val="0"/>
                </a:spcAft>
                <a:defRPr/>
              </a:pPr>
              <a:endParaRPr lang="de-DE" sz="1800" dirty="0">
                <a:solidFill>
                  <a:srgbClr val="000000"/>
                </a:solidFill>
                <a:latin typeface="Arial"/>
                <a:ea typeface="+mn-ea"/>
              </a:endParaRPr>
            </a:p>
          </p:txBody>
        </p:sp>
        <p:pic>
          <p:nvPicPr>
            <p:cNvPr id="70670" name="Picture 11" descr="bayer-kreuz"/>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88" y="2185"/>
              <a:ext cx="402" cy="40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868" r:id="rId7"/>
    <p:sldLayoutId id="2147483867" r:id="rId8"/>
    <p:sldLayoutId id="2147483866" r:id="rId9"/>
    <p:sldLayoutId id="2147483918" r:id="rId10"/>
    <p:sldLayoutId id="2147483919" r:id="rId11"/>
    <p:sldLayoutId id="2147483920" r:id="rId12"/>
    <p:sldLayoutId id="2147483865" r:id="rId13"/>
    <p:sldLayoutId id="2147483864" r:id="rId14"/>
    <p:sldLayoutId id="2147483921" r:id="rId15"/>
  </p:sldLayoutIdLst>
  <p:transition>
    <p:wipe/>
  </p:transition>
  <p:hf hdr="0" ftr="0" dt="0"/>
  <p:txStyles>
    <p:titleStyle>
      <a:lvl1pPr algn="l" rtl="0" eaLnBrk="0" fontAlgn="base" hangingPunct="0">
        <a:spcBef>
          <a:spcPct val="0"/>
        </a:spcBef>
        <a:spcAft>
          <a:spcPct val="0"/>
        </a:spcAft>
        <a:defRPr sz="2000" kern="1200">
          <a:solidFill>
            <a:schemeClr val="tx1"/>
          </a:solidFill>
          <a:latin typeface="Arial" pitchFamily="34" charset="0"/>
          <a:ea typeface="+mj-ea"/>
          <a:cs typeface="+mj-cs"/>
        </a:defRPr>
      </a:lvl1pPr>
      <a:lvl2pPr algn="l" rtl="0" eaLnBrk="0" fontAlgn="base" hangingPunct="0">
        <a:spcBef>
          <a:spcPct val="0"/>
        </a:spcBef>
        <a:spcAft>
          <a:spcPct val="0"/>
        </a:spcAft>
        <a:defRPr sz="2000">
          <a:solidFill>
            <a:schemeClr val="tx1"/>
          </a:solidFill>
          <a:latin typeface="Arial" charset="0"/>
        </a:defRPr>
      </a:lvl2pPr>
      <a:lvl3pPr algn="l" rtl="0" eaLnBrk="0" fontAlgn="base" hangingPunct="0">
        <a:spcBef>
          <a:spcPct val="0"/>
        </a:spcBef>
        <a:spcAft>
          <a:spcPct val="0"/>
        </a:spcAft>
        <a:defRPr sz="2000">
          <a:solidFill>
            <a:schemeClr val="tx1"/>
          </a:solidFill>
          <a:latin typeface="Arial" charset="0"/>
        </a:defRPr>
      </a:lvl3pPr>
      <a:lvl4pPr algn="l" rtl="0" eaLnBrk="0" fontAlgn="base" hangingPunct="0">
        <a:spcBef>
          <a:spcPct val="0"/>
        </a:spcBef>
        <a:spcAft>
          <a:spcPct val="0"/>
        </a:spcAft>
        <a:defRPr sz="2000">
          <a:solidFill>
            <a:schemeClr val="tx1"/>
          </a:solidFill>
          <a:latin typeface="Arial" charset="0"/>
        </a:defRPr>
      </a:lvl4pPr>
      <a:lvl5pPr algn="l" rtl="0" eaLnBrk="0" fontAlgn="base" hangingPunct="0">
        <a:spcBef>
          <a:spcPct val="0"/>
        </a:spcBef>
        <a:spcAft>
          <a:spcPct val="0"/>
        </a:spcAft>
        <a:defRPr sz="2000">
          <a:solidFill>
            <a:schemeClr val="tx1"/>
          </a:solidFill>
          <a:latin typeface="Arial" charset="0"/>
        </a:defRPr>
      </a:lvl5pPr>
      <a:lvl6pPr marL="457189" algn="l" rtl="0" fontAlgn="base">
        <a:spcBef>
          <a:spcPct val="0"/>
        </a:spcBef>
        <a:spcAft>
          <a:spcPct val="0"/>
        </a:spcAft>
        <a:defRPr sz="2000">
          <a:solidFill>
            <a:schemeClr val="tx1"/>
          </a:solidFill>
          <a:latin typeface="Arial" charset="0"/>
        </a:defRPr>
      </a:lvl6pPr>
      <a:lvl7pPr marL="914378" algn="l" rtl="0" fontAlgn="base">
        <a:spcBef>
          <a:spcPct val="0"/>
        </a:spcBef>
        <a:spcAft>
          <a:spcPct val="0"/>
        </a:spcAft>
        <a:defRPr sz="2000">
          <a:solidFill>
            <a:schemeClr val="tx1"/>
          </a:solidFill>
          <a:latin typeface="Arial" charset="0"/>
        </a:defRPr>
      </a:lvl7pPr>
      <a:lvl8pPr marL="1371566" algn="l" rtl="0" fontAlgn="base">
        <a:spcBef>
          <a:spcPct val="0"/>
        </a:spcBef>
        <a:spcAft>
          <a:spcPct val="0"/>
        </a:spcAft>
        <a:defRPr sz="2000">
          <a:solidFill>
            <a:schemeClr val="tx1"/>
          </a:solidFill>
          <a:latin typeface="Arial" charset="0"/>
        </a:defRPr>
      </a:lvl8pPr>
      <a:lvl9pPr marL="1828754" algn="l" rtl="0" fontAlgn="base">
        <a:spcBef>
          <a:spcPct val="0"/>
        </a:spcBef>
        <a:spcAft>
          <a:spcPct val="0"/>
        </a:spcAft>
        <a:defRPr sz="2000">
          <a:solidFill>
            <a:schemeClr val="tx1"/>
          </a:solidFill>
          <a:latin typeface="Arial" charset="0"/>
        </a:defRPr>
      </a:lvl9pPr>
    </p:titleStyle>
    <p:bodyStyle>
      <a:lvl1pPr algn="l" rtl="0" eaLnBrk="0" fontAlgn="base" hangingPunct="0">
        <a:spcBef>
          <a:spcPts val="600"/>
        </a:spcBef>
        <a:spcAft>
          <a:spcPct val="0"/>
        </a:spcAft>
        <a:buFont typeface="Arial" charset="0"/>
        <a:defRPr kern="1200">
          <a:solidFill>
            <a:schemeClr val="tx2"/>
          </a:solidFill>
          <a:latin typeface="Arial" pitchFamily="34" charset="0"/>
          <a:ea typeface="+mn-ea"/>
          <a:cs typeface="Arial" pitchFamily="34" charset="0"/>
        </a:defRPr>
      </a:lvl1pPr>
      <a:lvl2pPr algn="l" rtl="0" eaLnBrk="0" fontAlgn="base" hangingPunct="0">
        <a:spcBef>
          <a:spcPts val="600"/>
        </a:spcBef>
        <a:spcAft>
          <a:spcPct val="0"/>
        </a:spcAft>
        <a:buFont typeface="Arial" charset="0"/>
        <a:defRPr sz="1600" kern="1200">
          <a:solidFill>
            <a:schemeClr val="tx1"/>
          </a:solidFill>
          <a:latin typeface="Arial" pitchFamily="34" charset="0"/>
          <a:ea typeface="+mn-ea"/>
          <a:cs typeface="Arial" pitchFamily="34" charset="0"/>
        </a:defRPr>
      </a:lvl2pPr>
      <a:lvl3pPr marL="179388" indent="-179388" algn="l" rtl="0" eaLnBrk="0" fontAlgn="base" hangingPunct="0">
        <a:spcBef>
          <a:spcPts val="3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357188" indent="-179388" algn="l" rtl="0" eaLnBrk="0" fontAlgn="base" hangingPunct="0">
        <a:spcBef>
          <a:spcPts val="3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538163" indent="-179388" algn="l" rtl="0" eaLnBrk="0" fontAlgn="base" hangingPunct="0">
        <a:spcBef>
          <a:spcPts val="3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539987"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39987"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12"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39987" indent="-180971" algn="l" defTabSz="914378"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tiff"/></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www.your-life.com/HCP" TargetMode="External"/><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ctrTitle"/>
          </p:nvPr>
        </p:nvSpPr>
        <p:spPr>
          <a:xfrm>
            <a:off x="395536" y="1124744"/>
            <a:ext cx="8229600" cy="1608138"/>
          </a:xfrm>
        </p:spPr>
        <p:txBody>
          <a:bodyPr/>
          <a:lstStyle/>
          <a:p>
            <a:r>
              <a:rPr lang="en-GB" b="1" dirty="0"/>
              <a:t>Straight to the Point: Talking IUC</a:t>
            </a:r>
            <a:br>
              <a:rPr lang="en-GB" dirty="0"/>
            </a:br>
            <a:r>
              <a:rPr lang="en-GB" sz="2800" dirty="0"/>
              <a:t>Using evidence to dispel the myths around intrauterine contraception and pelvic inflammatory disease</a:t>
            </a:r>
            <a:br>
              <a:rPr lang="en-GB" sz="2800" dirty="0"/>
            </a:br>
            <a:br>
              <a:rPr lang="en-GB" sz="2800" dirty="0"/>
            </a:br>
            <a:r>
              <a:rPr lang="en-GB" sz="2000" dirty="0"/>
              <a:t>Updated Oct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dirty="0"/>
              <a:t>Key content</a:t>
            </a:r>
          </a:p>
        </p:txBody>
      </p:sp>
      <p:sp>
        <p:nvSpPr>
          <p:cNvPr id="3" name="Content Placeholder 2"/>
          <p:cNvSpPr>
            <a:spLocks noGrp="1"/>
          </p:cNvSpPr>
          <p:nvPr>
            <p:ph idx="1"/>
          </p:nvPr>
        </p:nvSpPr>
        <p:spPr>
          <a:xfrm>
            <a:off x="457200" y="1628775"/>
            <a:ext cx="8229600" cy="4191000"/>
          </a:xfrm>
        </p:spPr>
        <p:txBody>
          <a:bodyPr/>
          <a:lstStyle/>
          <a:p>
            <a:pPr marL="292093" indent="-292093">
              <a:defRPr/>
            </a:pPr>
            <a:r>
              <a:rPr lang="en-US" dirty="0"/>
              <a:t>Approach to this review</a:t>
            </a:r>
          </a:p>
          <a:p>
            <a:pPr marL="292093" indent="-292093">
              <a:defRPr/>
            </a:pPr>
            <a:r>
              <a:rPr lang="en-US" dirty="0"/>
              <a:t>Publications under discussion</a:t>
            </a:r>
          </a:p>
          <a:p>
            <a:pPr marL="761981" lvl="1" indent="-279393">
              <a:defRPr/>
            </a:pPr>
            <a:r>
              <a:rPr lang="en-US" dirty="0"/>
              <a:t>Review papers</a:t>
            </a:r>
          </a:p>
          <a:p>
            <a:pPr marL="761981" lvl="1" indent="-279393">
              <a:defRPr/>
            </a:pPr>
            <a:r>
              <a:rPr lang="en-US" dirty="0"/>
              <a:t>Clinical trials</a:t>
            </a:r>
          </a:p>
          <a:p>
            <a:pPr marL="292093" indent="-292093">
              <a:defRPr/>
            </a:pPr>
            <a:r>
              <a:rPr lang="en-US" dirty="0"/>
              <a:t>Key findings regarding incidence of PID</a:t>
            </a:r>
          </a:p>
          <a:p>
            <a:pPr marL="761981" lvl="1" indent="-279393">
              <a:defRPr/>
            </a:pPr>
            <a:r>
              <a:rPr lang="en-US" dirty="0"/>
              <a:t>Summary data </a:t>
            </a:r>
          </a:p>
          <a:p>
            <a:pPr marL="761981" lvl="1" indent="-279393">
              <a:defRPr/>
            </a:pPr>
            <a:r>
              <a:rPr lang="en-US" dirty="0"/>
              <a:t>Factors influencing the incidence of PID</a:t>
            </a:r>
          </a:p>
          <a:p>
            <a:pPr marL="0" indent="0">
              <a:buFont typeface="Wingdings" pitchFamily="2" charset="2"/>
              <a:buNone/>
              <a:defRPr/>
            </a:pPr>
            <a:endParaRPr lang="en-US" dirty="0"/>
          </a:p>
          <a:p>
            <a:pPr marL="292093" indent="-292093">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248725" y="5990651"/>
            <a:ext cx="1820236" cy="72008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103425" name="Title 1"/>
          <p:cNvSpPr>
            <a:spLocks noGrp="1"/>
          </p:cNvSpPr>
          <p:nvPr>
            <p:ph type="title"/>
          </p:nvPr>
        </p:nvSpPr>
        <p:spPr/>
        <p:txBody>
          <a:bodyPr/>
          <a:lstStyle/>
          <a:p>
            <a:r>
              <a:rPr lang="en-US" dirty="0"/>
              <a:t>Our approach to this Data Review</a:t>
            </a:r>
          </a:p>
        </p:txBody>
      </p:sp>
      <p:sp>
        <p:nvSpPr>
          <p:cNvPr id="103426" name="Content Placeholder 2"/>
          <p:cNvSpPr>
            <a:spLocks noGrp="1"/>
          </p:cNvSpPr>
          <p:nvPr>
            <p:ph idx="1"/>
          </p:nvPr>
        </p:nvSpPr>
        <p:spPr>
          <a:xfrm>
            <a:off x="458516" y="1700809"/>
            <a:ext cx="8562096" cy="2317220"/>
          </a:xfrm>
        </p:spPr>
        <p:txBody>
          <a:bodyPr/>
          <a:lstStyle/>
          <a:p>
            <a:r>
              <a:rPr lang="en-US" sz="2200" dirty="0"/>
              <a:t>An online search was conducted for papers published between 2010 - 2015 using the following key words:</a:t>
            </a:r>
          </a:p>
          <a:p>
            <a:pPr lvl="1"/>
            <a:r>
              <a:rPr lang="en-US" sz="1800" i="1" dirty="0"/>
              <a:t>“Long-acting reversible contraception (LARC)”</a:t>
            </a:r>
          </a:p>
          <a:p>
            <a:pPr lvl="1"/>
            <a:r>
              <a:rPr lang="en-US" sz="1800" i="1" dirty="0"/>
              <a:t>“Intrauterine contraception (IUC)”</a:t>
            </a:r>
          </a:p>
          <a:p>
            <a:pPr lvl="1"/>
            <a:r>
              <a:rPr lang="en-US" sz="1800" i="1" dirty="0"/>
              <a:t>“Pelvic inflammatory disease (PID)”</a:t>
            </a:r>
          </a:p>
          <a:p>
            <a:pPr lvl="1"/>
            <a:r>
              <a:rPr lang="en-US" sz="1800" i="1" dirty="0"/>
              <a:t>“Established generic and proprietary IUC devices”</a:t>
            </a:r>
          </a:p>
        </p:txBody>
      </p:sp>
      <p:sp>
        <p:nvSpPr>
          <p:cNvPr id="5" name="Content Placeholder 2"/>
          <p:cNvSpPr txBox="1">
            <a:spLocks/>
          </p:cNvSpPr>
          <p:nvPr/>
        </p:nvSpPr>
        <p:spPr bwMode="auto">
          <a:xfrm>
            <a:off x="457200" y="4085404"/>
            <a:ext cx="6307453" cy="2258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0513" indent="-290513" algn="l" rtl="0" fontAlgn="base">
              <a:spcBef>
                <a:spcPct val="20000"/>
              </a:spcBef>
              <a:spcAft>
                <a:spcPct val="0"/>
              </a:spcAft>
              <a:buFont typeface="Wingdings" pitchFamily="2" charset="2"/>
              <a:buChar char="§"/>
              <a:defRPr sz="2800">
                <a:solidFill>
                  <a:srgbClr val="0079AD"/>
                </a:solidFill>
                <a:latin typeface="+mn-lt"/>
                <a:ea typeface="+mn-ea"/>
                <a:cs typeface="+mn-cs"/>
              </a:defRPr>
            </a:lvl1pPr>
            <a:lvl2pPr marL="760413" indent="-277813" algn="l" rtl="0" fontAlgn="base">
              <a:spcBef>
                <a:spcPct val="20000"/>
              </a:spcBef>
              <a:spcAft>
                <a:spcPct val="0"/>
              </a:spcAft>
              <a:buFont typeface="Helvetica CE"/>
              <a:buChar char="–"/>
              <a:defRPr sz="2400">
                <a:solidFill>
                  <a:srgbClr val="74B64A"/>
                </a:solidFill>
                <a:latin typeface="+mn-lt"/>
                <a:ea typeface="+mn-ea"/>
              </a:defRPr>
            </a:lvl2pPr>
            <a:lvl3pPr marL="1141413" indent="-188913" algn="l" rtl="0" fontAlgn="base">
              <a:spcBef>
                <a:spcPct val="20000"/>
              </a:spcBef>
              <a:spcAft>
                <a:spcPct val="0"/>
              </a:spcAft>
              <a:buFont typeface="Wingdings" pitchFamily="2" charset="2"/>
              <a:buChar char="§"/>
              <a:defRPr sz="2000">
                <a:solidFill>
                  <a:srgbClr val="EC297B"/>
                </a:solidFill>
                <a:latin typeface="+mn-lt"/>
                <a:ea typeface="+mn-ea"/>
              </a:defRPr>
            </a:lvl3pPr>
            <a:lvl4pPr marL="1522413" indent="-188913" algn="l" rtl="0" fontAlgn="base">
              <a:spcBef>
                <a:spcPct val="20000"/>
              </a:spcBef>
              <a:spcAft>
                <a:spcPct val="0"/>
              </a:spcAft>
              <a:buFont typeface="Helvetica CE"/>
              <a:buChar char="–"/>
              <a:defRPr>
                <a:solidFill>
                  <a:srgbClr val="0079AD"/>
                </a:solidFill>
                <a:latin typeface="+mn-lt"/>
                <a:ea typeface="+mn-ea"/>
              </a:defRPr>
            </a:lvl4pPr>
            <a:lvl5pPr marL="1903413" indent="-188913" algn="l" rtl="0" fontAlgn="base">
              <a:spcBef>
                <a:spcPct val="20000"/>
              </a:spcBef>
              <a:spcAft>
                <a:spcPct val="0"/>
              </a:spcAft>
              <a:buFont typeface="Wingdings" pitchFamily="2" charset="2"/>
              <a:buChar char="§"/>
              <a:defRPr sz="1600">
                <a:solidFill>
                  <a:srgbClr val="74B64A"/>
                </a:solidFill>
                <a:latin typeface="+mn-lt"/>
                <a:ea typeface="+mn-ea"/>
              </a:defRPr>
            </a:lvl5pPr>
            <a:lvl6pPr marL="2362141"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6pPr>
            <a:lvl7pPr marL="2819330"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7pPr>
            <a:lvl8pPr marL="3276518"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8pPr>
            <a:lvl9pPr marL="3733707"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9pPr>
          </a:lstStyle>
          <a:p>
            <a:r>
              <a:rPr lang="en-US" sz="2200" kern="0" dirty="0"/>
              <a:t>The INTRA group was asked to propose additional papers that would inform the review</a:t>
            </a:r>
          </a:p>
          <a:p>
            <a:endParaRPr lang="en-US" sz="1100" kern="0" dirty="0"/>
          </a:p>
          <a:p>
            <a:r>
              <a:rPr lang="en-US" sz="2200" kern="0" dirty="0"/>
              <a:t>In 2017, a </a:t>
            </a:r>
            <a:r>
              <a:rPr lang="en-US" sz="2200" b="1" kern="0" dirty="0"/>
              <a:t>repeat literature search </a:t>
            </a:r>
            <a:r>
              <a:rPr lang="en-US" sz="2200" kern="0" dirty="0"/>
              <a:t>was carried out, using the same key words, to identify </a:t>
            </a:r>
            <a:r>
              <a:rPr lang="en-US" sz="2200" b="1" kern="0" dirty="0"/>
              <a:t>additional studies that would update the review </a:t>
            </a:r>
          </a:p>
        </p:txBody>
      </p:sp>
      <p:sp>
        <p:nvSpPr>
          <p:cNvPr id="3" name="TextBox 2"/>
          <p:cNvSpPr txBox="1"/>
          <p:nvPr/>
        </p:nvSpPr>
        <p:spPr>
          <a:xfrm>
            <a:off x="7088171" y="5786680"/>
            <a:ext cx="1743364" cy="738664"/>
          </a:xfrm>
          <a:prstGeom prst="rect">
            <a:avLst/>
          </a:prstGeom>
          <a:noFill/>
        </p:spPr>
        <p:txBody>
          <a:bodyPr wrap="square" rtlCol="0">
            <a:spAutoFit/>
          </a:bodyPr>
          <a:lstStyle/>
          <a:p>
            <a:pPr algn="ctr"/>
            <a:r>
              <a:rPr lang="en-GB" sz="1400" b="1" dirty="0">
                <a:solidFill>
                  <a:schemeClr val="accent4"/>
                </a:solidFill>
              </a:rPr>
              <a:t>This data review has been updated in 2017</a:t>
            </a:r>
          </a:p>
        </p:txBody>
      </p:sp>
      <p:pic>
        <p:nvPicPr>
          <p:cNvPr id="6" name="Picture 5"/>
          <p:cNvPicPr>
            <a:picLocks noChangeAspect="1"/>
          </p:cNvPicPr>
          <p:nvPr/>
        </p:nvPicPr>
        <p:blipFill>
          <a:blip r:embed="rId3">
            <a:duotone>
              <a:schemeClr val="accent4">
                <a:shade val="45000"/>
                <a:satMod val="135000"/>
              </a:schemeClr>
              <a:prstClr val="white"/>
            </a:duotone>
          </a:blip>
          <a:stretch>
            <a:fillRect/>
          </a:stretch>
        </p:blipFill>
        <p:spPr>
          <a:xfrm rot="386967">
            <a:off x="7176045" y="3900686"/>
            <a:ext cx="1019175" cy="838200"/>
          </a:xfrm>
          <a:prstGeom prst="rect">
            <a:avLst/>
          </a:prstGeom>
        </p:spPr>
      </p:pic>
      <p:pic>
        <p:nvPicPr>
          <p:cNvPr id="7" name="Picture 6"/>
          <p:cNvPicPr>
            <a:picLocks noChangeAspect="1"/>
          </p:cNvPicPr>
          <p:nvPr/>
        </p:nvPicPr>
        <p:blipFill>
          <a:blip r:embed="rId4">
            <a:duotone>
              <a:schemeClr val="accent4">
                <a:shade val="45000"/>
                <a:satMod val="135000"/>
              </a:schemeClr>
              <a:prstClr val="white"/>
            </a:duotone>
          </a:blip>
          <a:stretch>
            <a:fillRect/>
          </a:stretch>
        </p:blipFill>
        <p:spPr>
          <a:xfrm>
            <a:off x="7816111" y="5005630"/>
            <a:ext cx="1019175" cy="781050"/>
          </a:xfrm>
          <a:prstGeom prst="rect">
            <a:avLst/>
          </a:prstGeom>
        </p:spPr>
      </p:pic>
      <p:pic>
        <p:nvPicPr>
          <p:cNvPr id="9" name="Picture 8"/>
          <p:cNvPicPr>
            <a:picLocks noChangeAspect="1"/>
          </p:cNvPicPr>
          <p:nvPr/>
        </p:nvPicPr>
        <p:blipFill>
          <a:blip r:embed="rId5">
            <a:duotone>
              <a:schemeClr val="accent4">
                <a:shade val="45000"/>
                <a:satMod val="135000"/>
              </a:schemeClr>
              <a:prstClr val="white"/>
            </a:duotone>
          </a:blip>
          <a:stretch>
            <a:fillRect/>
          </a:stretch>
        </p:blipFill>
        <p:spPr>
          <a:xfrm>
            <a:off x="6902400" y="4771241"/>
            <a:ext cx="795827" cy="879423"/>
          </a:xfrm>
          <a:prstGeom prst="rect">
            <a:avLst/>
          </a:prstGeom>
        </p:spPr>
      </p:pic>
      <p:pic>
        <p:nvPicPr>
          <p:cNvPr id="10" name="Picture 9"/>
          <p:cNvPicPr>
            <a:picLocks noChangeAspect="1"/>
          </p:cNvPicPr>
          <p:nvPr/>
        </p:nvPicPr>
        <p:blipFill>
          <a:blip r:embed="rId6">
            <a:duotone>
              <a:schemeClr val="accent4">
                <a:shade val="45000"/>
                <a:satMod val="135000"/>
              </a:schemeClr>
              <a:prstClr val="white"/>
            </a:duotone>
          </a:blip>
          <a:stretch>
            <a:fillRect/>
          </a:stretch>
        </p:blipFill>
        <p:spPr>
          <a:xfrm>
            <a:off x="8246597" y="4278690"/>
            <a:ext cx="629668" cy="6728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1055376" y="5089418"/>
            <a:ext cx="7211191" cy="787854"/>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23" name="Rounded Rectangle 22"/>
          <p:cNvSpPr/>
          <p:nvPr/>
        </p:nvSpPr>
        <p:spPr bwMode="auto">
          <a:xfrm>
            <a:off x="1055377" y="3552724"/>
            <a:ext cx="7211191" cy="787854"/>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2" name="Rounded Rectangle 1"/>
          <p:cNvSpPr/>
          <p:nvPr/>
        </p:nvSpPr>
        <p:spPr bwMode="auto">
          <a:xfrm>
            <a:off x="1033218" y="2026264"/>
            <a:ext cx="7211191" cy="787854"/>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105473" name="Title 1"/>
          <p:cNvSpPr>
            <a:spLocks noGrp="1"/>
          </p:cNvSpPr>
          <p:nvPr>
            <p:ph type="title"/>
          </p:nvPr>
        </p:nvSpPr>
        <p:spPr/>
        <p:txBody>
          <a:bodyPr/>
          <a:lstStyle/>
          <a:p>
            <a:r>
              <a:rPr lang="en-US" dirty="0"/>
              <a:t>Resulting publications were screened and key studies and reviews selected</a:t>
            </a:r>
          </a:p>
        </p:txBody>
      </p:sp>
      <p:grpSp>
        <p:nvGrpSpPr>
          <p:cNvPr id="5" name="Group 4"/>
          <p:cNvGrpSpPr/>
          <p:nvPr/>
        </p:nvGrpSpPr>
        <p:grpSpPr>
          <a:xfrm>
            <a:off x="482412" y="1948616"/>
            <a:ext cx="7598941" cy="936104"/>
            <a:chOff x="2195736" y="4972968"/>
            <a:chExt cx="7598941" cy="936104"/>
          </a:xfrm>
        </p:grpSpPr>
        <p:sp>
          <p:nvSpPr>
            <p:cNvPr id="10" name="Pentagon 4"/>
            <p:cNvSpPr/>
            <p:nvPr/>
          </p:nvSpPr>
          <p:spPr>
            <a:xfrm>
              <a:off x="2953917" y="5031729"/>
              <a:ext cx="6840760" cy="82804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84750" tIns="91440" rIns="170688" bIns="91440" numCol="1" spcCol="1270" anchor="ctr" anchorCtr="0">
              <a:noAutofit/>
            </a:bodyPr>
            <a:lstStyle/>
            <a:p>
              <a:pPr lvl="0" defTabSz="1066800">
                <a:lnSpc>
                  <a:spcPct val="90000"/>
                </a:lnSpc>
                <a:spcBef>
                  <a:spcPct val="0"/>
                </a:spcBef>
                <a:spcAft>
                  <a:spcPct val="35000"/>
                </a:spcAft>
              </a:pPr>
              <a:r>
                <a:rPr lang="en-GB" kern="1200" dirty="0"/>
                <a:t>Studies with a global spread of data regarding incidence of PID </a:t>
              </a:r>
            </a:p>
          </p:txBody>
        </p:sp>
        <p:sp>
          <p:nvSpPr>
            <p:cNvPr id="7" name="Oval 6"/>
            <p:cNvSpPr/>
            <p:nvPr/>
          </p:nvSpPr>
          <p:spPr>
            <a:xfrm>
              <a:off x="2195736" y="4972968"/>
              <a:ext cx="1008112" cy="936104"/>
            </a:xfrm>
            <a:prstGeom prst="ellipse">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grpSp>
      <p:grpSp>
        <p:nvGrpSpPr>
          <p:cNvPr id="11" name="Group 10"/>
          <p:cNvGrpSpPr/>
          <p:nvPr/>
        </p:nvGrpSpPr>
        <p:grpSpPr>
          <a:xfrm>
            <a:off x="482412" y="3480891"/>
            <a:ext cx="7884918" cy="936104"/>
            <a:chOff x="2195736" y="4972968"/>
            <a:chExt cx="7884918" cy="936104"/>
          </a:xfrm>
        </p:grpSpPr>
        <p:sp>
          <p:nvSpPr>
            <p:cNvPr id="16" name="Pentagon 4"/>
            <p:cNvSpPr/>
            <p:nvPr/>
          </p:nvSpPr>
          <p:spPr>
            <a:xfrm>
              <a:off x="2953917" y="5091041"/>
              <a:ext cx="7126737" cy="74161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84750" tIns="91440" rIns="170688" bIns="91440" numCol="1" spcCol="1270" anchor="ctr" anchorCtr="0">
              <a:noAutofit/>
            </a:bodyPr>
            <a:lstStyle/>
            <a:p>
              <a:pPr lvl="0" defTabSz="1066800">
                <a:lnSpc>
                  <a:spcPct val="90000"/>
                </a:lnSpc>
                <a:spcBef>
                  <a:spcPct val="0"/>
                </a:spcBef>
                <a:spcAft>
                  <a:spcPct val="35000"/>
                </a:spcAft>
              </a:pPr>
              <a:r>
                <a:rPr lang="en-GB" kern="1200" dirty="0"/>
                <a:t>Variety of study population (age, parity, risk of STI)</a:t>
              </a:r>
            </a:p>
          </p:txBody>
        </p:sp>
        <p:sp>
          <p:nvSpPr>
            <p:cNvPr id="13" name="Oval 12"/>
            <p:cNvSpPr/>
            <p:nvPr/>
          </p:nvSpPr>
          <p:spPr>
            <a:xfrm>
              <a:off x="2195736" y="4972968"/>
              <a:ext cx="1008112" cy="936104"/>
            </a:xfrm>
            <a:prstGeom prst="ellipse">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grpSp>
      <p:grpSp>
        <p:nvGrpSpPr>
          <p:cNvPr id="17" name="Group 16"/>
          <p:cNvGrpSpPr/>
          <p:nvPr/>
        </p:nvGrpSpPr>
        <p:grpSpPr>
          <a:xfrm>
            <a:off x="482412" y="5013176"/>
            <a:ext cx="8050028" cy="936104"/>
            <a:chOff x="2195736" y="4972968"/>
            <a:chExt cx="8050028" cy="936104"/>
          </a:xfrm>
        </p:grpSpPr>
        <p:sp>
          <p:nvSpPr>
            <p:cNvPr id="22" name="Pentagon 4"/>
            <p:cNvSpPr/>
            <p:nvPr/>
          </p:nvSpPr>
          <p:spPr>
            <a:xfrm>
              <a:off x="2953917" y="5078220"/>
              <a:ext cx="7291847" cy="74161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84750" tIns="91440" rIns="170688" bIns="91440" numCol="1" spcCol="1270" anchor="ctr" anchorCtr="0">
              <a:noAutofit/>
            </a:bodyPr>
            <a:lstStyle/>
            <a:p>
              <a:pPr lvl="0" defTabSz="1066800">
                <a:lnSpc>
                  <a:spcPct val="90000"/>
                </a:lnSpc>
                <a:spcBef>
                  <a:spcPct val="0"/>
                </a:spcBef>
                <a:spcAft>
                  <a:spcPct val="35000"/>
                </a:spcAft>
              </a:pPr>
              <a:r>
                <a:rPr lang="en-GB" kern="1200" dirty="0"/>
                <a:t>Different types of study (observation, retrospective, phase </a:t>
              </a:r>
              <a:r>
                <a:rPr lang="en-GB" dirty="0"/>
                <a:t>III)</a:t>
              </a:r>
              <a:endParaRPr lang="en-GB" kern="1200" dirty="0"/>
            </a:p>
          </p:txBody>
        </p:sp>
        <p:sp>
          <p:nvSpPr>
            <p:cNvPr id="19" name="Oval 18"/>
            <p:cNvSpPr/>
            <p:nvPr/>
          </p:nvSpPr>
          <p:spPr>
            <a:xfrm>
              <a:off x="2195736" y="4972968"/>
              <a:ext cx="1008112" cy="936104"/>
            </a:xfrm>
            <a:prstGeom prst="ellipse">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pic>
          <p:nvPicPr>
            <p:cNvPr id="20" name="Picture 2"/>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082" t="-1" r="-17013" b="-10096"/>
            <a:stretch/>
          </p:blipFill>
          <p:spPr bwMode="auto">
            <a:xfrm>
              <a:off x="2303748" y="5093586"/>
              <a:ext cx="792088" cy="69485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26"/>
          <p:cNvPicPr>
            <a:picLocks noChangeAspect="1"/>
          </p:cNvPicPr>
          <p:nvPr/>
        </p:nvPicPr>
        <p:blipFill rotWithShape="1">
          <a:blip r:embed="rId5">
            <a:duotone>
              <a:schemeClr val="accent4">
                <a:shade val="45000"/>
                <a:satMod val="135000"/>
              </a:schemeClr>
              <a:prstClr val="white"/>
            </a:duotone>
          </a:blip>
          <a:srcRect t="-7382" b="-9352"/>
          <a:stretch/>
        </p:blipFill>
        <p:spPr>
          <a:xfrm>
            <a:off x="618515" y="3567330"/>
            <a:ext cx="735906" cy="758642"/>
          </a:xfrm>
          <a:prstGeom prst="ellipse">
            <a:avLst/>
          </a:prstGeom>
        </p:spPr>
      </p:pic>
      <p:pic>
        <p:nvPicPr>
          <p:cNvPr id="25" name="Picture 24"/>
          <p:cNvPicPr>
            <a:picLocks noChangeAspect="1"/>
          </p:cNvPicPr>
          <p:nvPr/>
        </p:nvPicPr>
        <p:blipFill rotWithShape="1">
          <a:blip r:embed="rId6">
            <a:duotone>
              <a:schemeClr val="accent4">
                <a:shade val="45000"/>
                <a:satMod val="135000"/>
              </a:schemeClr>
              <a:prstClr val="white"/>
            </a:duotone>
          </a:blip>
          <a:srcRect l="2899"/>
          <a:stretch/>
        </p:blipFill>
        <p:spPr>
          <a:xfrm>
            <a:off x="630054" y="2067107"/>
            <a:ext cx="752458" cy="720353"/>
          </a:xfrm>
          <a:prstGeom prst="ellipse">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67544" y="420486"/>
            <a:ext cx="8886825" cy="976342"/>
          </a:xfrm>
        </p:spPr>
        <p:txBody>
          <a:bodyPr/>
          <a:lstStyle/>
          <a:p>
            <a:r>
              <a:rPr lang="en-GB" dirty="0"/>
              <a:t>Findings of the PID Review</a:t>
            </a:r>
          </a:p>
        </p:txBody>
      </p:sp>
      <p:sp>
        <p:nvSpPr>
          <p:cNvPr id="107522" name="Rounded Rectangle 3"/>
          <p:cNvSpPr>
            <a:spLocks noChangeArrowheads="1"/>
          </p:cNvSpPr>
          <p:nvPr/>
        </p:nvSpPr>
        <p:spPr bwMode="auto">
          <a:xfrm>
            <a:off x="323850" y="1700213"/>
            <a:ext cx="3024188" cy="1223962"/>
          </a:xfrm>
          <a:prstGeom prst="roundRect">
            <a:avLst>
              <a:gd name="adj" fmla="val 16667"/>
            </a:avLst>
          </a:prstGeom>
          <a:solidFill>
            <a:schemeClr val="accent1"/>
          </a:solidFill>
          <a:ln w="9525" algn="ctr">
            <a:solidFill>
              <a:schemeClr val="accent1"/>
            </a:solidFill>
            <a:round/>
            <a:headEnd/>
            <a:tailEnd/>
          </a:ln>
        </p:spPr>
        <p:txBody>
          <a:bodyPr anchor="ctr"/>
          <a:lstStyle/>
          <a:p>
            <a:pPr algn="ctr" eaLnBrk="0" hangingPunct="0"/>
            <a:r>
              <a:rPr lang="en-US" sz="2800" dirty="0">
                <a:solidFill>
                  <a:schemeClr val="bg1"/>
                </a:solidFill>
              </a:rPr>
              <a:t>Review articles</a:t>
            </a:r>
          </a:p>
        </p:txBody>
      </p:sp>
      <p:sp>
        <p:nvSpPr>
          <p:cNvPr id="107523" name="Rounded Rectangle 4"/>
          <p:cNvSpPr>
            <a:spLocks noChangeArrowheads="1"/>
          </p:cNvSpPr>
          <p:nvPr/>
        </p:nvSpPr>
        <p:spPr bwMode="auto">
          <a:xfrm>
            <a:off x="323850" y="3141663"/>
            <a:ext cx="3024188" cy="1223962"/>
          </a:xfrm>
          <a:prstGeom prst="roundRect">
            <a:avLst>
              <a:gd name="adj" fmla="val 16667"/>
            </a:avLst>
          </a:prstGeom>
          <a:solidFill>
            <a:srgbClr val="EC297B"/>
          </a:solidFill>
          <a:ln w="9525" algn="ctr">
            <a:solidFill>
              <a:srgbClr val="EC297B"/>
            </a:solidFill>
            <a:round/>
            <a:headEnd/>
            <a:tailEnd/>
          </a:ln>
        </p:spPr>
        <p:txBody>
          <a:bodyPr anchor="ctr"/>
          <a:lstStyle/>
          <a:p>
            <a:pPr algn="ctr" eaLnBrk="0" hangingPunct="0"/>
            <a:r>
              <a:rPr lang="en-US" sz="2800" dirty="0">
                <a:solidFill>
                  <a:schemeClr val="bg1"/>
                </a:solidFill>
              </a:rPr>
              <a:t>Recent large studies</a:t>
            </a:r>
          </a:p>
        </p:txBody>
      </p:sp>
      <p:sp>
        <p:nvSpPr>
          <p:cNvPr id="107524" name="Rounded Rectangle 5"/>
          <p:cNvSpPr>
            <a:spLocks noChangeArrowheads="1"/>
          </p:cNvSpPr>
          <p:nvPr/>
        </p:nvSpPr>
        <p:spPr bwMode="auto">
          <a:xfrm>
            <a:off x="323850" y="4508500"/>
            <a:ext cx="3024188" cy="1152525"/>
          </a:xfrm>
          <a:prstGeom prst="roundRect">
            <a:avLst>
              <a:gd name="adj" fmla="val 16667"/>
            </a:avLst>
          </a:prstGeom>
          <a:solidFill>
            <a:schemeClr val="tx1"/>
          </a:solidFill>
          <a:ln w="9525" algn="ctr">
            <a:solidFill>
              <a:schemeClr val="tx1"/>
            </a:solidFill>
            <a:round/>
            <a:headEnd/>
            <a:tailEnd/>
          </a:ln>
        </p:spPr>
        <p:txBody>
          <a:bodyPr anchor="ctr"/>
          <a:lstStyle/>
          <a:p>
            <a:pPr algn="ctr" eaLnBrk="0" hangingPunct="0"/>
            <a:r>
              <a:rPr lang="en-US" sz="2800" dirty="0">
                <a:solidFill>
                  <a:schemeClr val="bg1"/>
                </a:solidFill>
              </a:rPr>
              <a:t>Recent small studies</a:t>
            </a:r>
          </a:p>
        </p:txBody>
      </p:sp>
      <p:sp>
        <p:nvSpPr>
          <p:cNvPr id="107525" name="TextBox 7"/>
          <p:cNvSpPr txBox="1">
            <a:spLocks noChangeArrowheads="1"/>
          </p:cNvSpPr>
          <p:nvPr/>
        </p:nvSpPr>
        <p:spPr bwMode="auto">
          <a:xfrm>
            <a:off x="3492500" y="1989138"/>
            <a:ext cx="5471988" cy="707886"/>
          </a:xfrm>
          <a:prstGeom prst="rect">
            <a:avLst/>
          </a:prstGeom>
          <a:noFill/>
          <a:ln w="9525">
            <a:noFill/>
            <a:miter lim="800000"/>
            <a:headEnd/>
            <a:tailEnd/>
          </a:ln>
        </p:spPr>
        <p:txBody>
          <a:bodyPr wrap="square">
            <a:spAutoFit/>
          </a:bodyPr>
          <a:lstStyle/>
          <a:p>
            <a:r>
              <a:rPr lang="en-GB" sz="2000" dirty="0"/>
              <a:t>Cite and discuss both </a:t>
            </a:r>
            <a:r>
              <a:rPr lang="en-GB" sz="2000" b="1" dirty="0"/>
              <a:t>historic</a:t>
            </a:r>
            <a:r>
              <a:rPr lang="en-GB" sz="2000" dirty="0"/>
              <a:t> and </a:t>
            </a:r>
            <a:r>
              <a:rPr lang="en-GB" sz="2000" b="1" dirty="0"/>
              <a:t>recent data</a:t>
            </a:r>
            <a:r>
              <a:rPr lang="en-GB" sz="2000" dirty="0"/>
              <a:t> showing the incidence of </a:t>
            </a:r>
            <a:r>
              <a:rPr lang="en-GB" sz="2000" b="1" dirty="0"/>
              <a:t>PID to be low</a:t>
            </a:r>
            <a:r>
              <a:rPr lang="en-GB" sz="2000" baseline="30000" dirty="0"/>
              <a:t>1-6</a:t>
            </a:r>
            <a:endParaRPr lang="en-GB" sz="2000" dirty="0"/>
          </a:p>
        </p:txBody>
      </p:sp>
      <p:sp>
        <p:nvSpPr>
          <p:cNvPr id="107526" name="TextBox 8"/>
          <p:cNvSpPr txBox="1">
            <a:spLocks noChangeArrowheads="1"/>
          </p:cNvSpPr>
          <p:nvPr/>
        </p:nvSpPr>
        <p:spPr bwMode="auto">
          <a:xfrm>
            <a:off x="3508375" y="3098692"/>
            <a:ext cx="5246439" cy="1692771"/>
          </a:xfrm>
          <a:prstGeom prst="rect">
            <a:avLst/>
          </a:prstGeom>
          <a:noFill/>
          <a:ln w="9525">
            <a:noFill/>
            <a:miter lim="800000"/>
            <a:headEnd/>
            <a:tailEnd/>
          </a:ln>
        </p:spPr>
        <p:txBody>
          <a:bodyPr wrap="square">
            <a:spAutoFit/>
          </a:bodyPr>
          <a:lstStyle/>
          <a:p>
            <a:r>
              <a:rPr lang="en-GB" sz="2000" dirty="0"/>
              <a:t>Show the </a:t>
            </a:r>
            <a:r>
              <a:rPr lang="en-GB" sz="2000" b="1" dirty="0"/>
              <a:t>incidence of PID </a:t>
            </a:r>
            <a:r>
              <a:rPr lang="en-US" sz="2000" dirty="0"/>
              <a:t>in women </a:t>
            </a:r>
            <a:r>
              <a:rPr lang="en-US" sz="2000" b="1" dirty="0"/>
              <a:t>using IUC to be low,</a:t>
            </a:r>
            <a:r>
              <a:rPr lang="en-US" sz="2000" dirty="0"/>
              <a:t> irrespective of age, parity, STI risk, and timing of STI screening and placement</a:t>
            </a:r>
            <a:r>
              <a:rPr lang="en-US" sz="2000" baseline="30000" dirty="0"/>
              <a:t>7-11</a:t>
            </a:r>
            <a:r>
              <a:rPr lang="en-US" sz="2000" dirty="0"/>
              <a:t> </a:t>
            </a:r>
            <a:endParaRPr lang="en-GB" sz="2000" dirty="0"/>
          </a:p>
          <a:p>
            <a:r>
              <a:rPr lang="en-US" dirty="0"/>
              <a:t> </a:t>
            </a:r>
          </a:p>
        </p:txBody>
      </p:sp>
      <p:sp>
        <p:nvSpPr>
          <p:cNvPr id="107527" name="TextBox 9"/>
          <p:cNvSpPr txBox="1">
            <a:spLocks noChangeArrowheads="1"/>
          </p:cNvSpPr>
          <p:nvPr/>
        </p:nvSpPr>
        <p:spPr bwMode="auto">
          <a:xfrm>
            <a:off x="3492500" y="4787087"/>
            <a:ext cx="5635625" cy="707886"/>
          </a:xfrm>
          <a:prstGeom prst="rect">
            <a:avLst/>
          </a:prstGeom>
          <a:noFill/>
          <a:ln w="9525">
            <a:noFill/>
            <a:miter lim="800000"/>
            <a:headEnd/>
            <a:tailEnd/>
          </a:ln>
        </p:spPr>
        <p:txBody>
          <a:bodyPr>
            <a:spAutoFit/>
          </a:bodyPr>
          <a:lstStyle/>
          <a:p>
            <a:r>
              <a:rPr lang="en-US" sz="2000" dirty="0"/>
              <a:t>Support the findings of large-scale studies in specific populations</a:t>
            </a:r>
            <a:r>
              <a:rPr lang="en-US" sz="2000" baseline="30000" dirty="0"/>
              <a:t>12-14</a:t>
            </a:r>
            <a:endParaRPr lang="en-US" dirty="0"/>
          </a:p>
        </p:txBody>
      </p:sp>
      <p:sp>
        <p:nvSpPr>
          <p:cNvPr id="2" name="TextBox 1">
            <a:extLst>
              <a:ext uri="{FF2B5EF4-FFF2-40B4-BE49-F238E27FC236}">
                <a16:creationId xmlns:a16="http://schemas.microsoft.com/office/drawing/2014/main" id="{93B1EA77-F04C-4375-AB5E-641CD51DEECC}"/>
              </a:ext>
            </a:extLst>
          </p:cNvPr>
          <p:cNvSpPr txBox="1"/>
          <p:nvPr/>
        </p:nvSpPr>
        <p:spPr>
          <a:xfrm>
            <a:off x="250825" y="5908225"/>
            <a:ext cx="7036938" cy="846386"/>
          </a:xfrm>
          <a:prstGeom prst="rect">
            <a:avLst/>
          </a:prstGeom>
          <a:noFill/>
        </p:spPr>
        <p:txBody>
          <a:bodyPr wrap="square" numCol="2" rtlCol="0">
            <a:spAutoFit/>
          </a:bodyPr>
          <a:lstStyle/>
          <a:p>
            <a:pPr marL="228600" indent="-228600">
              <a:buFont typeface="+mj-lt"/>
              <a:buAutoNum type="arabicPeriod"/>
            </a:pPr>
            <a:r>
              <a:rPr lang="en-GB" sz="700" dirty="0"/>
              <a:t>Meirik O. Contraception 2007;75(6 Suppl):S41-S47.</a:t>
            </a:r>
          </a:p>
          <a:p>
            <a:pPr marL="228600" indent="-228600">
              <a:buFont typeface="+mj-lt"/>
              <a:buAutoNum type="arabicPeriod"/>
            </a:pPr>
            <a:r>
              <a:rPr lang="en-GB" sz="700" dirty="0"/>
              <a:t>Lyus R, et al. Contraception 2010;81(5):367-71.</a:t>
            </a:r>
          </a:p>
          <a:p>
            <a:pPr marL="228600" indent="-228600">
              <a:buFont typeface="+mj-lt"/>
              <a:buAutoNum type="arabicPeriod"/>
            </a:pPr>
            <a:r>
              <a:rPr lang="en-GB" sz="700" dirty="0"/>
              <a:t>Blumenthal PD, et al. Hum Reprod Update 2011;17(1):121-37.</a:t>
            </a:r>
          </a:p>
          <a:p>
            <a:pPr marL="228600" indent="-228600">
              <a:buFont typeface="+mj-lt"/>
              <a:buAutoNum type="arabicPeriod"/>
            </a:pPr>
            <a:r>
              <a:rPr lang="en-GB" sz="700" dirty="0"/>
              <a:t>Carr, et al. J Adolesc Health 2013;52(4):S22-S28. </a:t>
            </a:r>
          </a:p>
          <a:p>
            <a:pPr marL="228600" indent="-228600">
              <a:buFont typeface="+mj-lt"/>
              <a:buAutoNum type="arabicPeriod"/>
            </a:pPr>
            <a:r>
              <a:rPr lang="en-GB" altLang="en-US" sz="700" dirty="0">
                <a:ea typeface="ＭＳ Ｐゴシック" pitchFamily="112" charset="-128"/>
              </a:rPr>
              <a:t>Jatlaoui TC, et al. Contraception 2016;94:701-712.</a:t>
            </a:r>
          </a:p>
          <a:p>
            <a:pPr marL="228600" indent="-228600">
              <a:buFont typeface="+mj-lt"/>
              <a:buAutoNum type="arabicPeriod"/>
            </a:pPr>
            <a:r>
              <a:rPr lang="fr-FR" sz="700" dirty="0"/>
              <a:t>Jatlaoui TC, et al. Contraception 2016;95(1):17-39.</a:t>
            </a:r>
          </a:p>
          <a:p>
            <a:pPr marL="228600" indent="-228600">
              <a:buFont typeface="+mj-lt"/>
              <a:buAutoNum type="arabicPeriod"/>
            </a:pPr>
            <a:r>
              <a:rPr lang="en-GB" sz="700" dirty="0"/>
              <a:t>Sufrin CB, et al. Obstet Gynecol 2012;120(6):1314-21.</a:t>
            </a:r>
          </a:p>
          <a:p>
            <a:pPr marL="228600" indent="-228600">
              <a:buFont typeface="+mj-lt"/>
              <a:buAutoNum type="arabicPeriod"/>
            </a:pPr>
            <a:r>
              <a:rPr lang="en-GB" sz="700" dirty="0"/>
              <a:t>Birgisson NE. et al. J Womens Health (Larchmt)</a:t>
            </a:r>
            <a:r>
              <a:rPr lang="en-GB" sz="700" i="1" dirty="0"/>
              <a:t> </a:t>
            </a:r>
            <a:r>
              <a:rPr lang="en-GB" sz="700" dirty="0"/>
              <a:t>2015;24(5):354-9</a:t>
            </a:r>
            <a:r>
              <a:rPr lang="en-US" altLang="en-US" sz="700" dirty="0"/>
              <a:t>. </a:t>
            </a:r>
          </a:p>
          <a:p>
            <a:pPr marL="228600" indent="-228600">
              <a:buFont typeface="+mj-lt"/>
              <a:buAutoNum type="arabicPeriod"/>
            </a:pPr>
            <a:r>
              <a:rPr lang="en-GB" sz="700" dirty="0"/>
              <a:t>Gemzell-Danielsson K. et al. PLoS ONE 2015.</a:t>
            </a:r>
          </a:p>
          <a:p>
            <a:pPr marL="228600" indent="-228600">
              <a:buFont typeface="+mj-lt"/>
              <a:buAutoNum type="arabicPeriod"/>
            </a:pPr>
            <a:r>
              <a:rPr lang="en-GB" sz="700" dirty="0">
                <a:ea typeface="ＭＳ Ｐゴシック" pitchFamily="112" charset="-128"/>
              </a:rPr>
              <a:t>Turok D, et al. Am J Obstet Gynecol 2016;215:599.</a:t>
            </a:r>
          </a:p>
          <a:p>
            <a:pPr marL="228600" indent="-228600">
              <a:buFont typeface="+mj-lt"/>
              <a:buAutoNum type="arabicPeriod"/>
            </a:pPr>
            <a:r>
              <a:rPr lang="en-GB" sz="700" dirty="0">
                <a:ea typeface="ＭＳ Ｐゴシック" pitchFamily="112" charset="-128"/>
              </a:rPr>
              <a:t>Gemzell-Danielsson K, et al. Eur J Obstet Gynecol RB 2017;210:22-28.</a:t>
            </a:r>
          </a:p>
          <a:p>
            <a:pPr marL="228600" indent="-228600">
              <a:buFont typeface="+mj-lt"/>
              <a:buAutoNum type="arabicPeriod"/>
            </a:pPr>
            <a:r>
              <a:rPr lang="en-GB" sz="700" dirty="0"/>
              <a:t>Bayer LL, et al. Contraception 2012;86(5):443-451.</a:t>
            </a:r>
          </a:p>
          <a:p>
            <a:pPr marL="228600" indent="-228600">
              <a:buFont typeface="+mj-lt"/>
              <a:buAutoNum type="arabicPeriod"/>
            </a:pPr>
            <a:r>
              <a:rPr lang="en-US" altLang="en-US" sz="700" dirty="0"/>
              <a:t>Papic M, et al. Womens Health Issues 2015;25(1):22-7. </a:t>
            </a:r>
            <a:endParaRPr lang="en-GB" sz="700" dirty="0">
              <a:ea typeface="ＭＳ Ｐゴシック" pitchFamily="112" charset="-128"/>
            </a:endParaRPr>
          </a:p>
          <a:p>
            <a:pPr marL="228600" indent="-228600">
              <a:buFont typeface="+mj-lt"/>
              <a:buAutoNum type="arabicPeriod"/>
            </a:pPr>
            <a:r>
              <a:rPr lang="en-GB" sz="700" dirty="0">
                <a:ea typeface="ＭＳ Ｐゴシック" pitchFamily="112" charset="-128"/>
              </a:rPr>
              <a:t>Gemzell-Danielsson K, et al. </a:t>
            </a:r>
            <a:r>
              <a:rPr lang="en-US" sz="700" dirty="0">
                <a:ea typeface="ＭＳ Ｐゴシック" pitchFamily="112" charset="-128"/>
              </a:rPr>
              <a:t>Contraception 2016;93(6):507-12.</a:t>
            </a:r>
            <a:endParaRPr lang="en-GB" sz="700" dirty="0">
              <a:ea typeface="ＭＳ Ｐゴシック" pitchFamily="112"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236296" y="6021288"/>
            <a:ext cx="1656184" cy="77907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a:xfrm>
            <a:off x="5848071" y="1051778"/>
            <a:ext cx="3188425" cy="5359049"/>
          </a:xfrm>
          <a:solidFill>
            <a:schemeClr val="bg1"/>
          </a:solidFill>
        </p:spPr>
        <p:txBody>
          <a:bodyPr/>
          <a:lstStyle/>
          <a:p>
            <a:pPr marL="292093" indent="-292093">
              <a:defRPr/>
            </a:pPr>
            <a:r>
              <a:rPr lang="en-GB" sz="1900" b="1" dirty="0">
                <a:latin typeface="Arial" panose="020B0604020202020204" pitchFamily="34" charset="0"/>
                <a:cs typeface="Arial" panose="020B0604020202020204" pitchFamily="34" charset="0"/>
              </a:rPr>
              <a:t>Meirik O</a:t>
            </a:r>
            <a:r>
              <a:rPr lang="en-GB" sz="1900" dirty="0">
                <a:latin typeface="Arial" panose="020B0604020202020204" pitchFamily="34" charset="0"/>
                <a:cs typeface="Arial" panose="020B0604020202020204" pitchFamily="34" charset="0"/>
              </a:rPr>
              <a:t>. Contraception 2007;75(6 Suppl):S41-S47</a:t>
            </a:r>
          </a:p>
          <a:p>
            <a:pPr marL="292093" indent="-292093">
              <a:defRPr/>
            </a:pPr>
            <a:r>
              <a:rPr lang="en-GB" sz="1900" b="1" dirty="0">
                <a:latin typeface="Arial" panose="020B0604020202020204" pitchFamily="34" charset="0"/>
                <a:cs typeface="Arial" panose="020B0604020202020204" pitchFamily="34" charset="0"/>
              </a:rPr>
              <a:t>Lyus R, et al. </a:t>
            </a:r>
            <a:r>
              <a:rPr lang="en-GB" sz="1900" dirty="0">
                <a:latin typeface="Arial" panose="020B0604020202020204" pitchFamily="34" charset="0"/>
                <a:cs typeface="Arial" panose="020B0604020202020204" pitchFamily="34" charset="0"/>
              </a:rPr>
              <a:t>Contraception 2010;81(5):367-71</a:t>
            </a:r>
          </a:p>
          <a:p>
            <a:pPr marL="292093" indent="-292093">
              <a:defRPr/>
            </a:pPr>
            <a:r>
              <a:rPr lang="en-GB" sz="1900" b="1" dirty="0">
                <a:latin typeface="Arial" panose="020B0604020202020204" pitchFamily="34" charset="0"/>
                <a:cs typeface="Arial" panose="020B0604020202020204" pitchFamily="34" charset="0"/>
              </a:rPr>
              <a:t>Blumenthal PD, et al. </a:t>
            </a:r>
            <a:r>
              <a:rPr lang="en-GB" sz="1900" dirty="0">
                <a:latin typeface="Arial" panose="020B0604020202020204" pitchFamily="34" charset="0"/>
                <a:cs typeface="Arial" panose="020B0604020202020204" pitchFamily="34" charset="0"/>
              </a:rPr>
              <a:t>Hum Reprod Update 2011;17(1):121-37</a:t>
            </a:r>
          </a:p>
          <a:p>
            <a:pPr marL="292093" indent="-292093">
              <a:defRPr/>
            </a:pPr>
            <a:r>
              <a:rPr lang="en-GB" sz="1900" b="1" dirty="0">
                <a:latin typeface="Arial" panose="020B0604020202020204" pitchFamily="34" charset="0"/>
                <a:cs typeface="Arial" panose="020B0604020202020204" pitchFamily="34" charset="0"/>
              </a:rPr>
              <a:t>Carr S, et al. </a:t>
            </a:r>
            <a:r>
              <a:rPr lang="en-GB" sz="1900" dirty="0">
                <a:latin typeface="Arial" panose="020B0604020202020204" pitchFamily="34" charset="0"/>
                <a:cs typeface="Arial" panose="020B0604020202020204" pitchFamily="34" charset="0"/>
              </a:rPr>
              <a:t>J Adolesc Health 2013;52(4):S22-S28</a:t>
            </a:r>
          </a:p>
          <a:p>
            <a:pPr eaLnBrk="0" hangingPunct="0">
              <a:spcBef>
                <a:spcPct val="30000"/>
              </a:spcBef>
              <a:defRPr/>
            </a:pPr>
            <a:r>
              <a:rPr lang="en-GB" altLang="en-US" sz="1900" b="1" kern="1200" dirty="0">
                <a:solidFill>
                  <a:schemeClr val="tx1"/>
                </a:solidFill>
                <a:latin typeface="Arial" panose="020B0604020202020204" pitchFamily="34" charset="0"/>
                <a:ea typeface="ＭＳ Ｐゴシック" pitchFamily="112" charset="-128"/>
                <a:cs typeface="Arial" panose="020B0604020202020204" pitchFamily="34" charset="0"/>
              </a:rPr>
              <a:t>Jatlaoui TC, et al. </a:t>
            </a:r>
            <a:r>
              <a:rPr lang="en-GB" altLang="en-US" sz="1900" kern="1200" dirty="0">
                <a:solidFill>
                  <a:schemeClr val="tx1"/>
                </a:solidFill>
                <a:latin typeface="Arial" panose="020B0604020202020204" pitchFamily="34" charset="0"/>
                <a:ea typeface="ＭＳ Ｐゴシック" pitchFamily="112" charset="-128"/>
                <a:cs typeface="Arial" panose="020B0604020202020204" pitchFamily="34" charset="0"/>
              </a:rPr>
              <a:t>Contraception 2016;94:701-712.</a:t>
            </a:r>
          </a:p>
          <a:p>
            <a:r>
              <a:rPr lang="en-GB" sz="1900" b="1" dirty="0">
                <a:solidFill>
                  <a:schemeClr val="tx1"/>
                </a:solidFill>
                <a:latin typeface="Arial" panose="020B0604020202020204" pitchFamily="34" charset="0"/>
                <a:ea typeface="ＭＳ Ｐゴシック" pitchFamily="34" charset="-128"/>
                <a:cs typeface="Arial" panose="020B0604020202020204" pitchFamily="34" charset="0"/>
              </a:rPr>
              <a:t>Jatlaoui TC, et al. </a:t>
            </a:r>
            <a:r>
              <a:rPr lang="en-GB" sz="1900" dirty="0">
                <a:solidFill>
                  <a:schemeClr val="tx1"/>
                </a:solidFill>
                <a:latin typeface="Arial" panose="020B0604020202020204" pitchFamily="34" charset="0"/>
                <a:ea typeface="ＭＳ Ｐゴシック" pitchFamily="34" charset="-128"/>
                <a:cs typeface="Arial" panose="020B0604020202020204" pitchFamily="34" charset="0"/>
              </a:rPr>
              <a:t>Contraception 2016;</a:t>
            </a:r>
            <a:r>
              <a:rPr lang="en-GB" sz="1900" kern="1200" dirty="0">
                <a:solidFill>
                  <a:schemeClr val="tx1"/>
                </a:solidFill>
                <a:latin typeface="Arial" panose="020B0604020202020204" pitchFamily="34" charset="0"/>
                <a:ea typeface="ＭＳ Ｐゴシック" pitchFamily="112" charset="-128"/>
                <a:cs typeface="Arial" panose="020B0604020202020204" pitchFamily="34" charset="0"/>
              </a:rPr>
              <a:t>95(1):17-39</a:t>
            </a:r>
            <a:r>
              <a:rPr lang="en-GB" sz="1900" dirty="0">
                <a:solidFill>
                  <a:schemeClr val="tx1"/>
                </a:solidFill>
                <a:latin typeface="Arial" panose="020B0604020202020204" pitchFamily="34" charset="0"/>
                <a:ea typeface="ＭＳ Ｐゴシック" pitchFamily="34" charset="-128"/>
                <a:cs typeface="Arial" panose="020B0604020202020204" pitchFamily="34" charset="0"/>
              </a:rPr>
              <a:t>.</a:t>
            </a:r>
            <a:endParaRPr lang="en-GB" sz="1900" dirty="0">
              <a:latin typeface="Arial" panose="020B0604020202020204" pitchFamily="34" charset="0"/>
              <a:cs typeface="Arial" panose="020B0604020202020204" pitchFamily="34" charset="0"/>
            </a:endParaRPr>
          </a:p>
          <a:p>
            <a:pPr marL="292093" indent="-292093">
              <a:defRPr/>
            </a:pPr>
            <a:endParaRPr lang="en-GB" sz="1400" dirty="0"/>
          </a:p>
          <a:p>
            <a:pPr marL="292093" indent="-292093">
              <a:buFont typeface="+mj-lt"/>
              <a:buAutoNum type="arabicPeriod" startAt="6"/>
              <a:defRPr/>
            </a:pPr>
            <a:endParaRPr lang="en-GB" sz="1200" dirty="0"/>
          </a:p>
        </p:txBody>
      </p:sp>
      <p:pic>
        <p:nvPicPr>
          <p:cNvPr id="10956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47596">
            <a:off x="338407" y="1443168"/>
            <a:ext cx="2506662" cy="3414713"/>
          </a:xfrm>
          <a:prstGeom prst="rect">
            <a:avLst/>
          </a:prstGeom>
          <a:ln>
            <a:noFill/>
          </a:ln>
          <a:effectLst>
            <a:outerShdw blurRad="292100" dist="139700" dir="2700000" algn="tl" rotWithShape="0">
              <a:srgbClr val="333333">
                <a:alpha val="65000"/>
              </a:srgbClr>
            </a:outerShdw>
          </a:effectLst>
        </p:spPr>
      </p:pic>
      <p:pic>
        <p:nvPicPr>
          <p:cNvPr id="109570"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65275">
            <a:off x="2124457" y="1603139"/>
            <a:ext cx="2568575" cy="3427412"/>
          </a:xfrm>
          <a:prstGeom prst="rect">
            <a:avLst/>
          </a:prstGeom>
          <a:ln>
            <a:noFill/>
          </a:ln>
          <a:effectLst>
            <a:outerShdw blurRad="292100" dist="139700" dir="2700000" algn="tl" rotWithShape="0">
              <a:srgbClr val="333333">
                <a:alpha val="65000"/>
              </a:srgbClr>
            </a:outerShdw>
          </a:effectLst>
        </p:spPr>
      </p:pic>
      <p:sp>
        <p:nvSpPr>
          <p:cNvPr id="109572" name="Rounded Rectangle 6"/>
          <p:cNvSpPr>
            <a:spLocks noChangeArrowheads="1"/>
          </p:cNvSpPr>
          <p:nvPr/>
        </p:nvSpPr>
        <p:spPr bwMode="auto">
          <a:xfrm>
            <a:off x="539750" y="333375"/>
            <a:ext cx="2952750" cy="1223963"/>
          </a:xfrm>
          <a:prstGeom prst="roundRect">
            <a:avLst>
              <a:gd name="adj" fmla="val 16667"/>
            </a:avLst>
          </a:prstGeom>
          <a:solidFill>
            <a:schemeClr val="accent1"/>
          </a:solidFill>
          <a:ln w="9525" algn="ctr">
            <a:solidFill>
              <a:schemeClr val="accent1"/>
            </a:solidFill>
            <a:round/>
            <a:headEnd/>
            <a:tailEnd/>
          </a:ln>
        </p:spPr>
        <p:txBody>
          <a:bodyPr/>
          <a:lstStyle/>
          <a:p>
            <a:pPr algn="ctr" eaLnBrk="0" hangingPunct="0"/>
            <a:endParaRPr lang="en-US" dirty="0"/>
          </a:p>
          <a:p>
            <a:pPr algn="ctr" eaLnBrk="0" hangingPunct="0"/>
            <a:r>
              <a:rPr lang="en-US" dirty="0">
                <a:solidFill>
                  <a:schemeClr val="bg1"/>
                </a:solidFill>
              </a:rPr>
              <a:t>Review articles</a:t>
            </a:r>
          </a:p>
        </p:txBody>
      </p:sp>
      <p:pic>
        <p:nvPicPr>
          <p:cNvPr id="10957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17352">
            <a:off x="393970" y="2480588"/>
            <a:ext cx="2395538" cy="3141663"/>
          </a:xfrm>
          <a:prstGeom prst="rect">
            <a:avLst/>
          </a:prstGeom>
          <a:noFill/>
          <a:ln w="9525">
            <a:noFill/>
            <a:miter lim="800000"/>
            <a:headEnd/>
            <a:tailEnd/>
          </a:ln>
        </p:spPr>
      </p:pic>
      <p:pic>
        <p:nvPicPr>
          <p:cNvPr id="10957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89108">
            <a:off x="2647430" y="2721242"/>
            <a:ext cx="2663825" cy="357822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2A31289B-AB3A-4B60-92A5-A8C781D86F4C}"/>
              </a:ext>
            </a:extLst>
          </p:cNvPr>
          <p:cNvPicPr>
            <a:picLocks noChangeAspect="1"/>
          </p:cNvPicPr>
          <p:nvPr/>
        </p:nvPicPr>
        <p:blipFill rotWithShape="1">
          <a:blip r:embed="rId7"/>
          <a:srcRect t="2540" b="5563"/>
          <a:stretch/>
        </p:blipFill>
        <p:spPr>
          <a:xfrm rot="329960">
            <a:off x="2475366" y="3683322"/>
            <a:ext cx="2446950" cy="301788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B3240912-3F67-474C-8AED-E88BB061DFB3}"/>
              </a:ext>
            </a:extLst>
          </p:cNvPr>
          <p:cNvPicPr>
            <a:picLocks noChangeAspect="1"/>
          </p:cNvPicPr>
          <p:nvPr/>
        </p:nvPicPr>
        <p:blipFill rotWithShape="1">
          <a:blip r:embed="rId8"/>
          <a:srcRect t="4357" b="6546"/>
          <a:stretch/>
        </p:blipFill>
        <p:spPr>
          <a:xfrm rot="21256250">
            <a:off x="174455" y="3551901"/>
            <a:ext cx="2618720" cy="312644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a:endCxn id="9" idx="0"/>
          </p:cNvCxnSpPr>
          <p:nvPr/>
        </p:nvCxnSpPr>
        <p:spPr bwMode="auto">
          <a:xfrm flipH="1">
            <a:off x="1563316" y="2852936"/>
            <a:ext cx="905758" cy="756084"/>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111617" name="Title 1"/>
          <p:cNvSpPr>
            <a:spLocks noGrp="1"/>
          </p:cNvSpPr>
          <p:nvPr>
            <p:ph type="title"/>
          </p:nvPr>
        </p:nvSpPr>
        <p:spPr/>
        <p:txBody>
          <a:bodyPr/>
          <a:lstStyle/>
          <a:p>
            <a:r>
              <a:rPr lang="en-US" dirty="0"/>
              <a:t>All review articles state the incidence of PID to be low</a:t>
            </a:r>
            <a:r>
              <a:rPr lang="en-US" baseline="30000" dirty="0"/>
              <a:t>1-6</a:t>
            </a:r>
            <a:endParaRPr lang="en-US" dirty="0"/>
          </a:p>
        </p:txBody>
      </p:sp>
      <p:sp>
        <p:nvSpPr>
          <p:cNvPr id="4" name="Content Placeholder 2"/>
          <p:cNvSpPr txBox="1">
            <a:spLocks/>
          </p:cNvSpPr>
          <p:nvPr/>
        </p:nvSpPr>
        <p:spPr bwMode="auto">
          <a:xfrm>
            <a:off x="457200" y="6237312"/>
            <a:ext cx="2746648" cy="50405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90513" indent="-290513" algn="l" rtl="0" fontAlgn="base">
              <a:spcBef>
                <a:spcPct val="20000"/>
              </a:spcBef>
              <a:spcAft>
                <a:spcPct val="0"/>
              </a:spcAft>
              <a:buFont typeface="Wingdings" pitchFamily="2" charset="2"/>
              <a:buChar char="§"/>
              <a:defRPr sz="2800">
                <a:solidFill>
                  <a:srgbClr val="0079AD"/>
                </a:solidFill>
                <a:latin typeface="+mn-lt"/>
                <a:ea typeface="+mn-ea"/>
                <a:cs typeface="+mn-cs"/>
              </a:defRPr>
            </a:lvl1pPr>
            <a:lvl2pPr marL="760413" indent="-277813" algn="l" rtl="0" fontAlgn="base">
              <a:spcBef>
                <a:spcPct val="20000"/>
              </a:spcBef>
              <a:spcAft>
                <a:spcPct val="0"/>
              </a:spcAft>
              <a:buFont typeface="Helvetica CE"/>
              <a:buChar char="–"/>
              <a:defRPr sz="2400">
                <a:solidFill>
                  <a:srgbClr val="74B64A"/>
                </a:solidFill>
                <a:latin typeface="+mn-lt"/>
                <a:ea typeface="+mn-ea"/>
              </a:defRPr>
            </a:lvl2pPr>
            <a:lvl3pPr marL="1141413" indent="-188913" algn="l" rtl="0" fontAlgn="base">
              <a:spcBef>
                <a:spcPct val="20000"/>
              </a:spcBef>
              <a:spcAft>
                <a:spcPct val="0"/>
              </a:spcAft>
              <a:buFont typeface="Wingdings" pitchFamily="2" charset="2"/>
              <a:buChar char="§"/>
              <a:defRPr sz="2000">
                <a:solidFill>
                  <a:srgbClr val="EC297B"/>
                </a:solidFill>
                <a:latin typeface="+mn-lt"/>
                <a:ea typeface="+mn-ea"/>
              </a:defRPr>
            </a:lvl3pPr>
            <a:lvl4pPr marL="1522413" indent="-188913" algn="l" rtl="0" fontAlgn="base">
              <a:spcBef>
                <a:spcPct val="20000"/>
              </a:spcBef>
              <a:spcAft>
                <a:spcPct val="0"/>
              </a:spcAft>
              <a:buFont typeface="Helvetica CE"/>
              <a:buChar char="–"/>
              <a:defRPr>
                <a:solidFill>
                  <a:srgbClr val="0079AD"/>
                </a:solidFill>
                <a:latin typeface="+mn-lt"/>
                <a:ea typeface="+mn-ea"/>
              </a:defRPr>
            </a:lvl4pPr>
            <a:lvl5pPr marL="1903413" indent="-188913" algn="l" rtl="0" fontAlgn="base">
              <a:spcBef>
                <a:spcPct val="20000"/>
              </a:spcBef>
              <a:spcAft>
                <a:spcPct val="0"/>
              </a:spcAft>
              <a:buFont typeface="Wingdings" pitchFamily="2" charset="2"/>
              <a:buChar char="§"/>
              <a:defRPr sz="1600">
                <a:solidFill>
                  <a:srgbClr val="74B64A"/>
                </a:solidFill>
                <a:latin typeface="+mn-lt"/>
                <a:ea typeface="+mn-ea"/>
              </a:defRPr>
            </a:lvl5pPr>
            <a:lvl6pPr marL="2362141"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6pPr>
            <a:lvl7pPr marL="2819330"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7pPr>
            <a:lvl8pPr marL="3276518"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8pPr>
            <a:lvl9pPr marL="3733707"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9pPr>
          </a:lstStyle>
          <a:p>
            <a:pPr marL="0" indent="0">
              <a:buNone/>
              <a:defRPr/>
            </a:pPr>
            <a:r>
              <a:rPr lang="en-GB" sz="700" dirty="0">
                <a:latin typeface="Arial" panose="020B0604020202020204" pitchFamily="34" charset="0"/>
                <a:cs typeface="Arial" panose="020B0604020202020204" pitchFamily="34" charset="0"/>
              </a:rPr>
              <a:t>1. Meirik O. Contraception 2007;75(6 Suppl):S41-S47</a:t>
            </a:r>
          </a:p>
          <a:p>
            <a:pPr marL="0" indent="0">
              <a:buNone/>
              <a:defRPr/>
            </a:pPr>
            <a:r>
              <a:rPr lang="en-GB" sz="700" dirty="0">
                <a:latin typeface="Arial" panose="020B0604020202020204" pitchFamily="34" charset="0"/>
                <a:cs typeface="Arial" panose="020B0604020202020204" pitchFamily="34" charset="0"/>
              </a:rPr>
              <a:t>2. Lyus R, et al. Contraception 2010;81(5):367-71</a:t>
            </a:r>
          </a:p>
          <a:p>
            <a:pPr marL="0" indent="0">
              <a:buNone/>
              <a:defRPr/>
            </a:pPr>
            <a:r>
              <a:rPr lang="en-GB" sz="700" dirty="0">
                <a:latin typeface="Arial" panose="020B0604020202020204" pitchFamily="34" charset="0"/>
                <a:cs typeface="Arial" panose="020B0604020202020204" pitchFamily="34" charset="0"/>
              </a:rPr>
              <a:t>3. Blumenthal PD, et al. Hum Reprod Update 2011;17(1):121-37</a:t>
            </a:r>
          </a:p>
        </p:txBody>
      </p:sp>
      <p:sp>
        <p:nvSpPr>
          <p:cNvPr id="8" name="Content Placeholder 2"/>
          <p:cNvSpPr txBox="1">
            <a:spLocks/>
          </p:cNvSpPr>
          <p:nvPr/>
        </p:nvSpPr>
        <p:spPr bwMode="auto">
          <a:xfrm>
            <a:off x="3203848" y="6237312"/>
            <a:ext cx="2304256" cy="50405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290513" indent="-290513" algn="l" rtl="0" fontAlgn="base">
              <a:spcBef>
                <a:spcPct val="20000"/>
              </a:spcBef>
              <a:spcAft>
                <a:spcPct val="0"/>
              </a:spcAft>
              <a:buFont typeface="Wingdings" pitchFamily="2" charset="2"/>
              <a:buChar char="§"/>
              <a:defRPr sz="2800">
                <a:solidFill>
                  <a:srgbClr val="0079AD"/>
                </a:solidFill>
                <a:latin typeface="+mn-lt"/>
                <a:ea typeface="+mn-ea"/>
                <a:cs typeface="+mn-cs"/>
              </a:defRPr>
            </a:lvl1pPr>
            <a:lvl2pPr marL="760413" indent="-277813" algn="l" rtl="0" fontAlgn="base">
              <a:spcBef>
                <a:spcPct val="20000"/>
              </a:spcBef>
              <a:spcAft>
                <a:spcPct val="0"/>
              </a:spcAft>
              <a:buFont typeface="Helvetica CE"/>
              <a:buChar char="–"/>
              <a:defRPr sz="2400">
                <a:solidFill>
                  <a:srgbClr val="74B64A"/>
                </a:solidFill>
                <a:latin typeface="+mn-lt"/>
                <a:ea typeface="+mn-ea"/>
              </a:defRPr>
            </a:lvl2pPr>
            <a:lvl3pPr marL="1141413" indent="-188913" algn="l" rtl="0" fontAlgn="base">
              <a:spcBef>
                <a:spcPct val="20000"/>
              </a:spcBef>
              <a:spcAft>
                <a:spcPct val="0"/>
              </a:spcAft>
              <a:buFont typeface="Wingdings" pitchFamily="2" charset="2"/>
              <a:buChar char="§"/>
              <a:defRPr sz="2000">
                <a:solidFill>
                  <a:srgbClr val="EC297B"/>
                </a:solidFill>
                <a:latin typeface="+mn-lt"/>
                <a:ea typeface="+mn-ea"/>
              </a:defRPr>
            </a:lvl3pPr>
            <a:lvl4pPr marL="1522413" indent="-188913" algn="l" rtl="0" fontAlgn="base">
              <a:spcBef>
                <a:spcPct val="20000"/>
              </a:spcBef>
              <a:spcAft>
                <a:spcPct val="0"/>
              </a:spcAft>
              <a:buFont typeface="Helvetica CE"/>
              <a:buChar char="–"/>
              <a:defRPr>
                <a:solidFill>
                  <a:srgbClr val="0079AD"/>
                </a:solidFill>
                <a:latin typeface="+mn-lt"/>
                <a:ea typeface="+mn-ea"/>
              </a:defRPr>
            </a:lvl4pPr>
            <a:lvl5pPr marL="1903413" indent="-188913" algn="l" rtl="0" fontAlgn="base">
              <a:spcBef>
                <a:spcPct val="20000"/>
              </a:spcBef>
              <a:spcAft>
                <a:spcPct val="0"/>
              </a:spcAft>
              <a:buFont typeface="Wingdings" pitchFamily="2" charset="2"/>
              <a:buChar char="§"/>
              <a:defRPr sz="1600">
                <a:solidFill>
                  <a:srgbClr val="74B64A"/>
                </a:solidFill>
                <a:latin typeface="+mn-lt"/>
                <a:ea typeface="+mn-ea"/>
              </a:defRPr>
            </a:lvl5pPr>
            <a:lvl6pPr marL="2362141"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6pPr>
            <a:lvl7pPr marL="2819330"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7pPr>
            <a:lvl8pPr marL="3276518"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8pPr>
            <a:lvl9pPr marL="3733707"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9pPr>
          </a:lstStyle>
          <a:p>
            <a:pPr marL="0" indent="0">
              <a:buNone/>
              <a:defRPr/>
            </a:pPr>
            <a:r>
              <a:rPr lang="en-GB" sz="700" dirty="0">
                <a:latin typeface="Arial" panose="020B0604020202020204" pitchFamily="34" charset="0"/>
                <a:cs typeface="Arial" panose="020B0604020202020204" pitchFamily="34" charset="0"/>
              </a:rPr>
              <a:t>4. Carr S, et al. J Adolesc Health 2013;52(4):S22-S28 </a:t>
            </a:r>
          </a:p>
          <a:p>
            <a:pPr marL="0" indent="0">
              <a:buNone/>
              <a:defRPr/>
            </a:pPr>
            <a:r>
              <a:rPr lang="en-GB" sz="700" dirty="0">
                <a:latin typeface="Arial" panose="020B0604020202020204" pitchFamily="34" charset="0"/>
                <a:cs typeface="Arial" panose="020B0604020202020204" pitchFamily="34" charset="0"/>
              </a:rPr>
              <a:t>5. Jatlaoui TC, et al. Contraception 2016;94:701-712.</a:t>
            </a:r>
          </a:p>
          <a:p>
            <a:pPr marL="0" indent="0">
              <a:buNone/>
              <a:defRPr/>
            </a:pPr>
            <a:r>
              <a:rPr lang="en-GB" sz="700" dirty="0">
                <a:latin typeface="Arial" panose="020B0604020202020204" pitchFamily="34" charset="0"/>
                <a:cs typeface="Arial" panose="020B0604020202020204" pitchFamily="34" charset="0"/>
              </a:rPr>
              <a:t>6. Jatlaoui TC, et al. Contraception 2016;95(1):17-39.</a:t>
            </a:r>
          </a:p>
        </p:txBody>
      </p:sp>
      <p:sp>
        <p:nvSpPr>
          <p:cNvPr id="2" name="Rounded Rectangle 1"/>
          <p:cNvSpPr/>
          <p:nvPr/>
        </p:nvSpPr>
        <p:spPr bwMode="auto">
          <a:xfrm>
            <a:off x="5272501" y="1844824"/>
            <a:ext cx="3619980" cy="410445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indent="0" algn="ctr">
              <a:buNone/>
            </a:pPr>
            <a:r>
              <a:rPr lang="en-GB" sz="2000" dirty="0">
                <a:solidFill>
                  <a:schemeClr val="bg1"/>
                </a:solidFill>
              </a:rPr>
              <a:t>A recent review also highlighted </a:t>
            </a:r>
            <a:r>
              <a:rPr lang="en-GB" sz="2800" b="1" dirty="0">
                <a:solidFill>
                  <a:schemeClr val="bg1"/>
                </a:solidFill>
              </a:rPr>
              <a:t>no difference </a:t>
            </a:r>
            <a:r>
              <a:rPr lang="en-GB" sz="2000" dirty="0">
                <a:solidFill>
                  <a:schemeClr val="bg1"/>
                </a:solidFill>
              </a:rPr>
              <a:t>in </a:t>
            </a:r>
            <a:r>
              <a:rPr lang="en-GB" sz="2800" b="1" dirty="0">
                <a:solidFill>
                  <a:schemeClr val="bg1"/>
                </a:solidFill>
              </a:rPr>
              <a:t>PID </a:t>
            </a:r>
            <a:r>
              <a:rPr lang="en-GB" sz="2000" dirty="0">
                <a:solidFill>
                  <a:schemeClr val="bg1"/>
                </a:solidFill>
              </a:rPr>
              <a:t>risk </a:t>
            </a:r>
            <a:r>
              <a:rPr lang="en-GB" sz="2800" b="1" dirty="0">
                <a:solidFill>
                  <a:schemeClr val="bg1"/>
                </a:solidFill>
              </a:rPr>
              <a:t>in IUC </a:t>
            </a:r>
            <a:r>
              <a:rPr lang="en-GB" sz="2000" dirty="0">
                <a:solidFill>
                  <a:schemeClr val="bg1"/>
                </a:solidFill>
              </a:rPr>
              <a:t>(LNG-IUS) users when </a:t>
            </a:r>
            <a:r>
              <a:rPr lang="en-GB" sz="2800" b="1" dirty="0">
                <a:solidFill>
                  <a:schemeClr val="bg1"/>
                </a:solidFill>
              </a:rPr>
              <a:t>compared</a:t>
            </a:r>
            <a:r>
              <a:rPr lang="en-GB" sz="2000" dirty="0">
                <a:solidFill>
                  <a:schemeClr val="bg1"/>
                </a:solidFill>
              </a:rPr>
              <a:t> </a:t>
            </a:r>
            <a:r>
              <a:rPr lang="en-GB" sz="2800" b="1" dirty="0">
                <a:solidFill>
                  <a:schemeClr val="bg1"/>
                </a:solidFill>
              </a:rPr>
              <a:t>with </a:t>
            </a:r>
            <a:r>
              <a:rPr lang="en-GB" sz="2000" dirty="0">
                <a:solidFill>
                  <a:schemeClr val="bg1"/>
                </a:solidFill>
              </a:rPr>
              <a:t>those using </a:t>
            </a:r>
            <a:r>
              <a:rPr lang="en-GB" sz="2800" b="1" dirty="0">
                <a:solidFill>
                  <a:schemeClr val="bg1"/>
                </a:solidFill>
              </a:rPr>
              <a:t>combined oral contraception </a:t>
            </a:r>
            <a:r>
              <a:rPr lang="en-GB" sz="2000" dirty="0">
                <a:solidFill>
                  <a:schemeClr val="bg1"/>
                </a:solidFill>
              </a:rPr>
              <a:t>(COC) or an </a:t>
            </a:r>
            <a:r>
              <a:rPr lang="en-GB" sz="2800" b="1" dirty="0">
                <a:solidFill>
                  <a:schemeClr val="bg1"/>
                </a:solidFill>
              </a:rPr>
              <a:t>implant </a:t>
            </a:r>
            <a:r>
              <a:rPr lang="en-GB" sz="2000" dirty="0">
                <a:solidFill>
                  <a:schemeClr val="bg1"/>
                </a:solidFill>
              </a:rPr>
              <a:t>(ENG)</a:t>
            </a:r>
            <a:r>
              <a:rPr lang="en-GB" sz="2000" baseline="30000" dirty="0">
                <a:solidFill>
                  <a:schemeClr val="bg1"/>
                </a:solidFill>
              </a:rPr>
              <a:t>6</a:t>
            </a:r>
            <a:endParaRPr lang="en-US" sz="2000" dirty="0">
              <a:solidFill>
                <a:schemeClr val="bg1"/>
              </a:solidFill>
            </a:endParaRPr>
          </a:p>
        </p:txBody>
      </p:sp>
      <p:sp>
        <p:nvSpPr>
          <p:cNvPr id="7" name="Rounded Rectangle 6"/>
          <p:cNvSpPr/>
          <p:nvPr/>
        </p:nvSpPr>
        <p:spPr bwMode="auto">
          <a:xfrm>
            <a:off x="495134" y="1844824"/>
            <a:ext cx="4542213" cy="1188132"/>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sz="2000" dirty="0">
                <a:solidFill>
                  <a:schemeClr val="bg1"/>
                </a:solidFill>
              </a:rPr>
              <a:t>The authors conclude that there is</a:t>
            </a:r>
            <a:r>
              <a:rPr lang="en-US" sz="2000" dirty="0">
                <a:solidFill>
                  <a:schemeClr val="bg1"/>
                </a:solidFill>
              </a:rPr>
              <a:t> </a:t>
            </a:r>
            <a:r>
              <a:rPr lang="en-US" sz="2800" b="1" dirty="0">
                <a:solidFill>
                  <a:schemeClr val="bg1"/>
                </a:solidFill>
              </a:rPr>
              <a:t>no evidence </a:t>
            </a:r>
            <a:r>
              <a:rPr lang="en-US" sz="2000" dirty="0">
                <a:solidFill>
                  <a:schemeClr val="bg1"/>
                </a:solidFill>
              </a:rPr>
              <a:t>to support beliefs that…</a:t>
            </a:r>
            <a:r>
              <a:rPr lang="en-US" sz="2000" baseline="30000" dirty="0">
                <a:solidFill>
                  <a:schemeClr val="bg1"/>
                </a:solidFill>
              </a:rPr>
              <a:t>1-4</a:t>
            </a:r>
            <a:endParaRPr lang="en-US" sz="2000" dirty="0">
              <a:solidFill>
                <a:schemeClr val="bg1"/>
              </a:solidFill>
            </a:endParaRPr>
          </a:p>
        </p:txBody>
      </p:sp>
      <p:sp>
        <p:nvSpPr>
          <p:cNvPr id="9" name="Rounded Rectangle 8"/>
          <p:cNvSpPr/>
          <p:nvPr/>
        </p:nvSpPr>
        <p:spPr bwMode="auto">
          <a:xfrm>
            <a:off x="495135" y="3609020"/>
            <a:ext cx="2136361" cy="234026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dirty="0">
                <a:solidFill>
                  <a:schemeClr val="bg1"/>
                </a:solidFill>
              </a:rPr>
              <a:t>Nulliparous women are at greater risk of PID with IUC than parous women</a:t>
            </a:r>
            <a:r>
              <a:rPr lang="en-US" sz="2000" baseline="30000" dirty="0">
                <a:solidFill>
                  <a:schemeClr val="bg1"/>
                </a:solidFill>
              </a:rPr>
              <a:t>2</a:t>
            </a:r>
            <a:endParaRPr lang="en-US" sz="2000" dirty="0">
              <a:solidFill>
                <a:schemeClr val="bg1"/>
              </a:solidFill>
            </a:endParaRPr>
          </a:p>
        </p:txBody>
      </p:sp>
      <p:sp>
        <p:nvSpPr>
          <p:cNvPr id="13" name="Rounded Rectangle 12"/>
          <p:cNvSpPr/>
          <p:nvPr/>
        </p:nvSpPr>
        <p:spPr bwMode="auto">
          <a:xfrm>
            <a:off x="2847520" y="3609020"/>
            <a:ext cx="2136361" cy="234026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solidFill>
                  <a:schemeClr val="bg1"/>
                </a:solidFill>
              </a:rPr>
              <a:t>IUC increases the risk of </a:t>
            </a:r>
            <a:r>
              <a:rPr lang="en-GB" sz="1800" dirty="0">
                <a:solidFill>
                  <a:schemeClr val="bg1"/>
                </a:solidFill>
              </a:rPr>
              <a:t>more severe PID or greater likelihood of long-term sequelae, such as infertility</a:t>
            </a:r>
            <a:r>
              <a:rPr lang="en-GB" sz="1800" baseline="30000" dirty="0">
                <a:solidFill>
                  <a:schemeClr val="bg1"/>
                </a:solidFill>
              </a:rPr>
              <a:t>2,4</a:t>
            </a:r>
          </a:p>
        </p:txBody>
      </p:sp>
      <p:pic>
        <p:nvPicPr>
          <p:cNvPr id="5" name="Picture 4"/>
          <p:cNvPicPr>
            <a:picLocks noChangeAspect="1"/>
          </p:cNvPicPr>
          <p:nvPr/>
        </p:nvPicPr>
        <p:blipFill rotWithShape="1">
          <a:blip r:embed="rId3"/>
          <a:srcRect l="9651" t="10510" r="11325" b="7252"/>
          <a:stretch/>
        </p:blipFill>
        <p:spPr>
          <a:xfrm>
            <a:off x="62922" y="3124858"/>
            <a:ext cx="919277" cy="880206"/>
          </a:xfrm>
          <a:prstGeom prst="ellipse">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3"/>
          <a:srcRect l="9651" t="10510" r="11325" b="7252"/>
          <a:stretch/>
        </p:blipFill>
        <p:spPr>
          <a:xfrm>
            <a:off x="2343464" y="3124858"/>
            <a:ext cx="919277" cy="880206"/>
          </a:xfrm>
          <a:prstGeom prst="ellipse">
            <a:avLst/>
          </a:prstGeom>
          <a:ln>
            <a:noFill/>
          </a:ln>
          <a:effectLst>
            <a:outerShdw blurRad="292100" dist="139700" dir="2700000" algn="tl" rotWithShape="0">
              <a:srgbClr val="333333">
                <a:alpha val="65000"/>
              </a:srgbClr>
            </a:outerShdw>
          </a:effectLst>
        </p:spPr>
      </p:pic>
      <p:cxnSp>
        <p:nvCxnSpPr>
          <p:cNvPr id="24" name="Straight Arrow Connector 23"/>
          <p:cNvCxnSpPr>
            <a:endCxn id="13" idx="0"/>
          </p:cNvCxnSpPr>
          <p:nvPr/>
        </p:nvCxnSpPr>
        <p:spPr bwMode="auto">
          <a:xfrm>
            <a:off x="3136139" y="2942946"/>
            <a:ext cx="779562" cy="666074"/>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F49FD4E-758D-4ADE-8F95-D5AA1687A3F2}"/>
              </a:ext>
            </a:extLst>
          </p:cNvPr>
          <p:cNvSpPr>
            <a:spLocks noGrp="1"/>
          </p:cNvSpPr>
          <p:nvPr>
            <p:ph idx="1"/>
          </p:nvPr>
        </p:nvSpPr>
        <p:spPr>
          <a:xfrm>
            <a:off x="5796136" y="806547"/>
            <a:ext cx="3188425" cy="4969510"/>
          </a:xfrm>
          <a:solidFill>
            <a:schemeClr val="bg1"/>
          </a:solidFill>
        </p:spPr>
        <p:txBody>
          <a:bodyPr/>
          <a:lstStyle/>
          <a:p>
            <a:pPr marL="292093" indent="-292093">
              <a:defRPr/>
            </a:pPr>
            <a:r>
              <a:rPr lang="en-GB" sz="1900" b="1" dirty="0">
                <a:latin typeface="Arial" panose="020B0604020202020204" pitchFamily="34" charset="0"/>
                <a:cs typeface="Arial" panose="020B0604020202020204" pitchFamily="34" charset="0"/>
              </a:rPr>
              <a:t>Sufrin CB, et al. </a:t>
            </a:r>
            <a:r>
              <a:rPr lang="en-GB" sz="1900" dirty="0">
                <a:latin typeface="Arial" panose="020B0604020202020204" pitchFamily="34" charset="0"/>
                <a:cs typeface="Arial" panose="020B0604020202020204" pitchFamily="34" charset="0"/>
              </a:rPr>
              <a:t>Obstet Gynecol 2012;120(6):1314-21.</a:t>
            </a:r>
          </a:p>
          <a:p>
            <a:pPr marL="292093" indent="-292093">
              <a:defRPr/>
            </a:pPr>
            <a:r>
              <a:rPr lang="en-GB" sz="1900" b="1" dirty="0" err="1">
                <a:latin typeface="Arial" panose="020B0604020202020204" pitchFamily="34" charset="0"/>
                <a:cs typeface="Arial" panose="020B0604020202020204" pitchFamily="34" charset="0"/>
              </a:rPr>
              <a:t>Birgisson</a:t>
            </a:r>
            <a:r>
              <a:rPr lang="en-GB" sz="1900" b="1" dirty="0">
                <a:latin typeface="Arial" panose="020B0604020202020204" pitchFamily="34" charset="0"/>
                <a:cs typeface="Arial" panose="020B0604020202020204" pitchFamily="34" charset="0"/>
              </a:rPr>
              <a:t> NE, et al. </a:t>
            </a:r>
            <a:r>
              <a:rPr lang="en-GB" sz="1900" dirty="0">
                <a:latin typeface="Arial" panose="020B0604020202020204" pitchFamily="34" charset="0"/>
                <a:cs typeface="Arial" panose="020B0604020202020204" pitchFamily="34" charset="0"/>
              </a:rPr>
              <a:t>J </a:t>
            </a:r>
            <a:r>
              <a:rPr lang="en-GB" sz="1900" dirty="0" err="1">
                <a:latin typeface="Arial" panose="020B0604020202020204" pitchFamily="34" charset="0"/>
                <a:cs typeface="Arial" panose="020B0604020202020204" pitchFamily="34" charset="0"/>
              </a:rPr>
              <a:t>Womens</a:t>
            </a:r>
            <a:r>
              <a:rPr lang="en-GB" sz="1900" dirty="0">
                <a:latin typeface="Arial" panose="020B0604020202020204" pitchFamily="34" charset="0"/>
                <a:cs typeface="Arial" panose="020B0604020202020204" pitchFamily="34" charset="0"/>
              </a:rPr>
              <a:t> Health (</a:t>
            </a:r>
            <a:r>
              <a:rPr lang="en-GB" sz="1900" dirty="0" err="1">
                <a:latin typeface="Arial" panose="020B0604020202020204" pitchFamily="34" charset="0"/>
                <a:cs typeface="Arial" panose="020B0604020202020204" pitchFamily="34" charset="0"/>
              </a:rPr>
              <a:t>Larchmt</a:t>
            </a:r>
            <a:r>
              <a:rPr lang="en-GB" sz="1900" dirty="0">
                <a:latin typeface="Arial" panose="020B0604020202020204" pitchFamily="34" charset="0"/>
                <a:cs typeface="Arial" panose="020B0604020202020204" pitchFamily="34" charset="0"/>
              </a:rPr>
              <a:t>) 2015;24(5):354-9.</a:t>
            </a:r>
          </a:p>
          <a:p>
            <a:pPr marL="292093" indent="-292093">
              <a:defRPr/>
            </a:pPr>
            <a:r>
              <a:rPr lang="en-GB" sz="1900" b="1" dirty="0" err="1">
                <a:latin typeface="Arial" panose="020B0604020202020204" pitchFamily="34" charset="0"/>
                <a:cs typeface="Arial" panose="020B0604020202020204" pitchFamily="34" charset="0"/>
              </a:rPr>
              <a:t>Gemzell-Danielsson</a:t>
            </a:r>
            <a:r>
              <a:rPr lang="en-GB" sz="1900" b="1" dirty="0">
                <a:latin typeface="Arial" panose="020B0604020202020204" pitchFamily="34" charset="0"/>
                <a:cs typeface="Arial" panose="020B0604020202020204" pitchFamily="34" charset="0"/>
              </a:rPr>
              <a:t> K, et al. </a:t>
            </a:r>
            <a:r>
              <a:rPr lang="en-GB" sz="1900" dirty="0" err="1">
                <a:latin typeface="Arial" panose="020B0604020202020204" pitchFamily="34" charset="0"/>
                <a:cs typeface="Arial" panose="020B0604020202020204" pitchFamily="34" charset="0"/>
              </a:rPr>
              <a:t>PLoS</a:t>
            </a:r>
            <a:r>
              <a:rPr lang="en-GB" sz="1900" dirty="0">
                <a:latin typeface="Arial" panose="020B0604020202020204" pitchFamily="34" charset="0"/>
                <a:cs typeface="Arial" panose="020B0604020202020204" pitchFamily="34" charset="0"/>
              </a:rPr>
              <a:t> ONE 2015.</a:t>
            </a:r>
          </a:p>
          <a:p>
            <a:pPr marL="292093" indent="-292093">
              <a:defRPr/>
            </a:pPr>
            <a:r>
              <a:rPr lang="en-GB" sz="1900" b="1" dirty="0" err="1">
                <a:latin typeface="Arial" panose="020B0604020202020204" pitchFamily="34" charset="0"/>
                <a:cs typeface="Arial" panose="020B0604020202020204" pitchFamily="34" charset="0"/>
              </a:rPr>
              <a:t>Turok</a:t>
            </a:r>
            <a:r>
              <a:rPr lang="en-GB" sz="1900" b="1" dirty="0">
                <a:latin typeface="Arial" panose="020B0604020202020204" pitchFamily="34" charset="0"/>
                <a:cs typeface="Arial" panose="020B0604020202020204" pitchFamily="34" charset="0"/>
              </a:rPr>
              <a:t> D, et al. </a:t>
            </a:r>
            <a:r>
              <a:rPr lang="en-GB" sz="1900" dirty="0">
                <a:latin typeface="Arial" panose="020B0604020202020204" pitchFamily="34" charset="0"/>
                <a:cs typeface="Arial" panose="020B0604020202020204" pitchFamily="34" charset="0"/>
              </a:rPr>
              <a:t>Am J </a:t>
            </a:r>
            <a:r>
              <a:rPr lang="en-GB" sz="1900" dirty="0" err="1">
                <a:latin typeface="Arial" panose="020B0604020202020204" pitchFamily="34" charset="0"/>
                <a:cs typeface="Arial" panose="020B0604020202020204" pitchFamily="34" charset="0"/>
              </a:rPr>
              <a:t>Obstet</a:t>
            </a:r>
            <a:r>
              <a:rPr lang="en-GB" sz="1900" dirty="0">
                <a:latin typeface="Arial" panose="020B0604020202020204" pitchFamily="34" charset="0"/>
                <a:cs typeface="Arial" panose="020B0604020202020204" pitchFamily="34" charset="0"/>
              </a:rPr>
              <a:t> </a:t>
            </a:r>
            <a:r>
              <a:rPr lang="en-GB" sz="1900" dirty="0" err="1">
                <a:latin typeface="Arial" panose="020B0604020202020204" pitchFamily="34" charset="0"/>
                <a:cs typeface="Arial" panose="020B0604020202020204" pitchFamily="34" charset="0"/>
              </a:rPr>
              <a:t>Gynecol</a:t>
            </a:r>
            <a:r>
              <a:rPr lang="en-GB" sz="1900" dirty="0">
                <a:latin typeface="Arial" panose="020B0604020202020204" pitchFamily="34" charset="0"/>
                <a:cs typeface="Arial" panose="020B0604020202020204" pitchFamily="34" charset="0"/>
              </a:rPr>
              <a:t> 2016;215:599</a:t>
            </a:r>
          </a:p>
          <a:p>
            <a:pPr marL="292093" indent="-292093">
              <a:defRPr/>
            </a:pPr>
            <a:r>
              <a:rPr lang="en-GB" altLang="en-US" sz="1900" b="1" kern="1200" dirty="0" err="1">
                <a:solidFill>
                  <a:schemeClr val="tx1"/>
                </a:solidFill>
                <a:latin typeface="Arial" panose="020B0604020202020204" pitchFamily="34" charset="0"/>
                <a:ea typeface="ＭＳ Ｐゴシック" pitchFamily="112" charset="-128"/>
                <a:cs typeface="Arial" panose="020B0604020202020204" pitchFamily="34" charset="0"/>
              </a:rPr>
              <a:t>Gemzell-Danielsson</a:t>
            </a:r>
            <a:r>
              <a:rPr lang="en-GB" altLang="en-US" sz="1900" b="1" kern="1200" dirty="0">
                <a:solidFill>
                  <a:schemeClr val="tx1"/>
                </a:solidFill>
                <a:latin typeface="Arial" panose="020B0604020202020204" pitchFamily="34" charset="0"/>
                <a:ea typeface="ＭＳ Ｐゴシック" pitchFamily="112" charset="-128"/>
                <a:cs typeface="Arial" panose="020B0604020202020204" pitchFamily="34" charset="0"/>
              </a:rPr>
              <a:t> K, et al. </a:t>
            </a:r>
            <a:r>
              <a:rPr lang="en-GB" altLang="en-US" sz="1900" kern="1200" dirty="0" err="1">
                <a:solidFill>
                  <a:schemeClr val="tx1"/>
                </a:solidFill>
                <a:latin typeface="Arial" panose="020B0604020202020204" pitchFamily="34" charset="0"/>
                <a:ea typeface="ＭＳ Ｐゴシック" pitchFamily="112" charset="-128"/>
                <a:cs typeface="Arial" panose="020B0604020202020204" pitchFamily="34" charset="0"/>
              </a:rPr>
              <a:t>Eur</a:t>
            </a:r>
            <a:r>
              <a:rPr lang="en-GB" altLang="en-US" sz="1900" kern="1200" dirty="0">
                <a:solidFill>
                  <a:schemeClr val="tx1"/>
                </a:solidFill>
                <a:latin typeface="Arial" panose="020B0604020202020204" pitchFamily="34" charset="0"/>
                <a:ea typeface="ＭＳ Ｐゴシック" pitchFamily="112" charset="-128"/>
                <a:cs typeface="Arial" panose="020B0604020202020204" pitchFamily="34" charset="0"/>
              </a:rPr>
              <a:t> J </a:t>
            </a:r>
            <a:r>
              <a:rPr lang="en-GB" altLang="en-US" sz="1900" kern="1200" dirty="0" err="1">
                <a:solidFill>
                  <a:schemeClr val="tx1"/>
                </a:solidFill>
                <a:latin typeface="Arial" panose="020B0604020202020204" pitchFamily="34" charset="0"/>
                <a:ea typeface="ＭＳ Ｐゴシック" pitchFamily="112" charset="-128"/>
                <a:cs typeface="Arial" panose="020B0604020202020204" pitchFamily="34" charset="0"/>
              </a:rPr>
              <a:t>Obstet</a:t>
            </a:r>
            <a:r>
              <a:rPr lang="en-GB" altLang="en-US" sz="1900" kern="1200" dirty="0">
                <a:solidFill>
                  <a:schemeClr val="tx1"/>
                </a:solidFill>
                <a:latin typeface="Arial" panose="020B0604020202020204" pitchFamily="34" charset="0"/>
                <a:ea typeface="ＭＳ Ｐゴシック" pitchFamily="112" charset="-128"/>
                <a:cs typeface="Arial" panose="020B0604020202020204" pitchFamily="34" charset="0"/>
              </a:rPr>
              <a:t> </a:t>
            </a:r>
            <a:r>
              <a:rPr lang="en-GB" altLang="en-US" sz="1900" kern="1200" dirty="0" err="1">
                <a:solidFill>
                  <a:schemeClr val="tx1"/>
                </a:solidFill>
                <a:latin typeface="Arial" panose="020B0604020202020204" pitchFamily="34" charset="0"/>
                <a:ea typeface="ＭＳ Ｐゴシック" pitchFamily="112" charset="-128"/>
                <a:cs typeface="Arial" panose="020B0604020202020204" pitchFamily="34" charset="0"/>
              </a:rPr>
              <a:t>Gynecol</a:t>
            </a:r>
            <a:r>
              <a:rPr lang="en-GB" altLang="en-US" sz="1900" kern="1200" dirty="0">
                <a:solidFill>
                  <a:schemeClr val="tx1"/>
                </a:solidFill>
                <a:latin typeface="Arial" panose="020B0604020202020204" pitchFamily="34" charset="0"/>
                <a:ea typeface="ＭＳ Ｐゴシック" pitchFamily="112" charset="-128"/>
                <a:cs typeface="Arial" panose="020B0604020202020204" pitchFamily="34" charset="0"/>
              </a:rPr>
              <a:t> RB 2017;210:22-28.</a:t>
            </a:r>
            <a:endParaRPr lang="en-GB" sz="1200" dirty="0"/>
          </a:p>
        </p:txBody>
      </p:sp>
      <p:pic>
        <p:nvPicPr>
          <p:cNvPr id="11366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845" y="1453536"/>
            <a:ext cx="2430655" cy="3181548"/>
          </a:xfrm>
          <a:prstGeom prst="rect">
            <a:avLst/>
          </a:prstGeom>
          <a:ln>
            <a:noFill/>
          </a:ln>
          <a:effectLst>
            <a:outerShdw blurRad="292100" dist="139700" dir="2700000" algn="tl" rotWithShape="0">
              <a:srgbClr val="333333">
                <a:alpha val="65000"/>
              </a:srgbClr>
            </a:outerShdw>
          </a:effectLst>
        </p:spPr>
      </p:pic>
      <p:pic>
        <p:nvPicPr>
          <p:cNvPr id="11366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9230">
            <a:off x="216955" y="2211163"/>
            <a:ext cx="2083519" cy="2842191"/>
          </a:xfrm>
          <a:prstGeom prst="rect">
            <a:avLst/>
          </a:prstGeom>
          <a:ln>
            <a:noFill/>
          </a:ln>
          <a:effectLst>
            <a:outerShdw blurRad="292100" dist="139700" dir="2700000" algn="tl" rotWithShape="0">
              <a:srgbClr val="333333">
                <a:alpha val="65000"/>
              </a:srgbClr>
            </a:outerShdw>
          </a:effectLst>
        </p:spPr>
      </p:pic>
      <p:sp>
        <p:nvSpPr>
          <p:cNvPr id="113667" name="Rounded Rectangle 3"/>
          <p:cNvSpPr>
            <a:spLocks noChangeArrowheads="1"/>
          </p:cNvSpPr>
          <p:nvPr/>
        </p:nvSpPr>
        <p:spPr bwMode="auto">
          <a:xfrm>
            <a:off x="468313" y="188913"/>
            <a:ext cx="3024187" cy="1223962"/>
          </a:xfrm>
          <a:prstGeom prst="roundRect">
            <a:avLst>
              <a:gd name="adj" fmla="val 16667"/>
            </a:avLst>
          </a:prstGeom>
          <a:solidFill>
            <a:srgbClr val="EC297B"/>
          </a:solidFill>
          <a:ln w="9525" algn="ctr">
            <a:solidFill>
              <a:srgbClr val="EC297B"/>
            </a:solidFill>
            <a:round/>
            <a:headEnd/>
            <a:tailEnd/>
          </a:ln>
        </p:spPr>
        <p:txBody>
          <a:bodyPr anchor="ctr"/>
          <a:lstStyle/>
          <a:p>
            <a:pPr algn="ctr" eaLnBrk="0" hangingPunct="0"/>
            <a:r>
              <a:rPr lang="en-US" dirty="0">
                <a:solidFill>
                  <a:schemeClr val="bg1"/>
                </a:solidFill>
              </a:rPr>
              <a:t>Recent large studies</a:t>
            </a:r>
          </a:p>
        </p:txBody>
      </p:sp>
      <p:pic>
        <p:nvPicPr>
          <p:cNvPr id="113669"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164494">
            <a:off x="577818" y="3596774"/>
            <a:ext cx="2151662" cy="281178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5EAB0449-0702-44C0-84C0-8734841DC7C4}"/>
              </a:ext>
            </a:extLst>
          </p:cNvPr>
          <p:cNvPicPr>
            <a:picLocks noChangeAspect="1"/>
          </p:cNvPicPr>
          <p:nvPr/>
        </p:nvPicPr>
        <p:blipFill>
          <a:blip r:embed="rId6"/>
          <a:stretch>
            <a:fillRect/>
          </a:stretch>
        </p:blipFill>
        <p:spPr>
          <a:xfrm rot="921922">
            <a:off x="2735796" y="1946940"/>
            <a:ext cx="2520280" cy="337063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3503D186-4F8D-4F8D-A910-5028F42CB5ED}"/>
              </a:ext>
            </a:extLst>
          </p:cNvPr>
          <p:cNvPicPr>
            <a:picLocks noChangeAspect="1"/>
          </p:cNvPicPr>
          <p:nvPr/>
        </p:nvPicPr>
        <p:blipFill rotWithShape="1">
          <a:blip r:embed="rId7"/>
          <a:srcRect t="2" r="1320" b="705"/>
          <a:stretch/>
        </p:blipFill>
        <p:spPr>
          <a:xfrm rot="530914">
            <a:off x="2016376" y="3110067"/>
            <a:ext cx="2609011" cy="348951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02282" y="188639"/>
            <a:ext cx="8712200" cy="1348155"/>
          </a:xfrm>
        </p:spPr>
        <p:txBody>
          <a:bodyPr/>
          <a:lstStyle/>
          <a:p>
            <a:r>
              <a:rPr lang="en-US" sz="3200" dirty="0"/>
              <a:t>Five recent studies show the incidence of PID with IUC to be &lt;1%</a:t>
            </a:r>
            <a:r>
              <a:rPr lang="en-US" sz="3200" baseline="30000" dirty="0"/>
              <a:t>1-5</a:t>
            </a:r>
            <a:endParaRPr lang="en-US" sz="3200" dirty="0"/>
          </a:p>
        </p:txBody>
      </p:sp>
      <p:sp>
        <p:nvSpPr>
          <p:cNvPr id="10" name="Rectangle 3"/>
          <p:cNvSpPr>
            <a:spLocks noChangeArrowheads="1"/>
          </p:cNvSpPr>
          <p:nvPr/>
        </p:nvSpPr>
        <p:spPr bwMode="auto">
          <a:xfrm>
            <a:off x="161856" y="6430147"/>
            <a:ext cx="7187447" cy="630942"/>
          </a:xfrm>
          <a:prstGeom prst="rect">
            <a:avLst/>
          </a:prstGeom>
          <a:noFill/>
          <a:ln w="9525">
            <a:noFill/>
            <a:miter lim="800000"/>
            <a:headEnd/>
            <a:tailEnd/>
          </a:ln>
        </p:spPr>
        <p:txBody>
          <a:bodyPr wrap="square" numCol="2">
            <a:spAutoFit/>
          </a:bodyPr>
          <a:lstStyle/>
          <a:p>
            <a:r>
              <a:rPr lang="en-GB" altLang="en-US" sz="700" dirty="0"/>
              <a:t>1. Sufrin CB, et al.</a:t>
            </a:r>
            <a:r>
              <a:rPr lang="en-US" sz="700" dirty="0"/>
              <a:t> </a:t>
            </a:r>
            <a:r>
              <a:rPr lang="en-GB" sz="700" dirty="0"/>
              <a:t>Obstet Gynecol 2012;120(6):1314-21. </a:t>
            </a:r>
          </a:p>
          <a:p>
            <a:r>
              <a:rPr lang="en-GB" sz="700" dirty="0"/>
              <a:t>2. Birgisson NE, et al. J Womens Health (Larchmt)</a:t>
            </a:r>
            <a:r>
              <a:rPr lang="en-GB" sz="700" i="1" dirty="0"/>
              <a:t> </a:t>
            </a:r>
            <a:r>
              <a:rPr lang="en-GB" sz="700" dirty="0"/>
              <a:t>2015;24(5):354-9</a:t>
            </a:r>
            <a:endParaRPr lang="en-US" sz="700" dirty="0"/>
          </a:p>
          <a:p>
            <a:r>
              <a:rPr lang="en-US" sz="700" dirty="0"/>
              <a:t>3. </a:t>
            </a:r>
            <a:r>
              <a:rPr lang="en-GB" sz="700" dirty="0"/>
              <a:t>Gemzell-Danielsson K, et al. PLoS ONE 2015.</a:t>
            </a:r>
          </a:p>
          <a:p>
            <a:endParaRPr lang="en-GB" sz="700" dirty="0"/>
          </a:p>
          <a:p>
            <a:endParaRPr lang="en-GB" sz="700" dirty="0"/>
          </a:p>
          <a:p>
            <a:r>
              <a:rPr lang="en-GB" sz="700" dirty="0"/>
              <a:t>4. Turok D, et al. Am J Obstet Gynecol 2016;215:599</a:t>
            </a:r>
          </a:p>
          <a:p>
            <a:r>
              <a:rPr lang="en-GB" sz="700" dirty="0"/>
              <a:t>5. Gemzell-Danielsson K, et al. Eur J Obstet Gynecol RB 2017;210:22-28.</a:t>
            </a:r>
          </a:p>
        </p:txBody>
      </p:sp>
      <p:grpSp>
        <p:nvGrpSpPr>
          <p:cNvPr id="5" name="Group 4"/>
          <p:cNvGrpSpPr/>
          <p:nvPr/>
        </p:nvGrpSpPr>
        <p:grpSpPr>
          <a:xfrm>
            <a:off x="42562" y="1844824"/>
            <a:ext cx="6743249" cy="4392488"/>
            <a:chOff x="196388" y="1893891"/>
            <a:chExt cx="7133411" cy="4381066"/>
          </a:xfrm>
        </p:grpSpPr>
        <p:sp>
          <p:nvSpPr>
            <p:cNvPr id="29" name="Rectangle 230"/>
            <p:cNvSpPr>
              <a:spLocks noChangeArrowheads="1"/>
            </p:cNvSpPr>
            <p:nvPr/>
          </p:nvSpPr>
          <p:spPr bwMode="auto">
            <a:xfrm>
              <a:off x="3241700" y="6097860"/>
              <a:ext cx="1644531" cy="1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cs typeface="Arial" charset="0"/>
                </a:rPr>
                <a:t>Study author and year</a:t>
              </a:r>
            </a:p>
          </p:txBody>
        </p:sp>
        <p:grpSp>
          <p:nvGrpSpPr>
            <p:cNvPr id="4" name="Group 3"/>
            <p:cNvGrpSpPr/>
            <p:nvPr/>
          </p:nvGrpSpPr>
          <p:grpSpPr>
            <a:xfrm>
              <a:off x="196388" y="1893891"/>
              <a:ext cx="7133411" cy="4089660"/>
              <a:chOff x="196388" y="1893891"/>
              <a:chExt cx="7133411" cy="4089660"/>
            </a:xfrm>
          </p:grpSpPr>
          <p:sp>
            <p:nvSpPr>
              <p:cNvPr id="50" name="Rechteck 79"/>
              <p:cNvSpPr/>
              <p:nvPr/>
            </p:nvSpPr>
            <p:spPr>
              <a:xfrm>
                <a:off x="6292495" y="5148263"/>
                <a:ext cx="799270" cy="394812"/>
              </a:xfrm>
              <a:prstGeom prst="rect">
                <a:avLst/>
              </a:prstGeom>
              <a:solidFill>
                <a:srgbClr val="FDB7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srgbClr val="FFFFFF"/>
                    </a:solidFill>
                    <a:latin typeface="+mj-lt"/>
                  </a:rPr>
                  <a:t> </a:t>
                </a:r>
              </a:p>
            </p:txBody>
          </p:sp>
          <p:sp>
            <p:nvSpPr>
              <p:cNvPr id="45" name="Rechteck 79"/>
              <p:cNvSpPr/>
              <p:nvPr/>
            </p:nvSpPr>
            <p:spPr>
              <a:xfrm>
                <a:off x="5004172" y="5210175"/>
                <a:ext cx="799270" cy="332900"/>
              </a:xfrm>
              <a:prstGeom prst="rect">
                <a:avLst/>
              </a:prstGeom>
              <a:solidFill>
                <a:srgbClr val="19BD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12" name="TextBox 4"/>
              <p:cNvSpPr txBox="1">
                <a:spLocks noChangeArrowheads="1"/>
              </p:cNvSpPr>
              <p:nvPr/>
            </p:nvSpPr>
            <p:spPr bwMode="auto">
              <a:xfrm>
                <a:off x="968527" y="4544215"/>
                <a:ext cx="1181896" cy="739775"/>
              </a:xfrm>
              <a:prstGeom prst="rect">
                <a:avLst/>
              </a:prstGeom>
              <a:noFill/>
              <a:ln w="9525">
                <a:noFill/>
                <a:miter lim="800000"/>
                <a:headEnd/>
                <a:tailEnd/>
              </a:ln>
            </p:spPr>
            <p:txBody>
              <a:bodyPr wrap="square">
                <a:spAutoFit/>
              </a:bodyPr>
              <a:lstStyle/>
              <a:p>
                <a:pPr algn="ctr"/>
                <a:r>
                  <a:rPr lang="en-US" sz="1400" dirty="0"/>
                  <a:t>0.54%</a:t>
                </a:r>
              </a:p>
              <a:p>
                <a:pPr algn="ctr"/>
                <a:r>
                  <a:rPr lang="en-US" sz="1400" dirty="0"/>
                  <a:t>(n=57,728)</a:t>
                </a:r>
              </a:p>
              <a:p>
                <a:pPr algn="ctr"/>
                <a:r>
                  <a:rPr lang="en-US" sz="1400" dirty="0"/>
                  <a:t> </a:t>
                </a:r>
              </a:p>
            </p:txBody>
          </p:sp>
          <p:sp>
            <p:nvSpPr>
              <p:cNvPr id="13" name="TextBox 5"/>
              <p:cNvSpPr txBox="1">
                <a:spLocks noChangeArrowheads="1"/>
              </p:cNvSpPr>
              <p:nvPr/>
            </p:nvSpPr>
            <p:spPr bwMode="auto">
              <a:xfrm>
                <a:off x="2313782" y="4536772"/>
                <a:ext cx="1007690" cy="523875"/>
              </a:xfrm>
              <a:prstGeom prst="rect">
                <a:avLst/>
              </a:prstGeom>
              <a:noFill/>
              <a:ln w="9525">
                <a:noFill/>
                <a:miter lim="800000"/>
                <a:headEnd/>
                <a:tailEnd/>
              </a:ln>
            </p:spPr>
            <p:txBody>
              <a:bodyPr wrap="square">
                <a:spAutoFit/>
              </a:bodyPr>
              <a:lstStyle/>
              <a:p>
                <a:pPr algn="ctr"/>
                <a:r>
                  <a:rPr lang="en-US" sz="1400" dirty="0"/>
                  <a:t>0.46% (n=4,371)</a:t>
                </a:r>
              </a:p>
            </p:txBody>
          </p:sp>
          <p:sp>
            <p:nvSpPr>
              <p:cNvPr id="17" name="TextBox 6"/>
              <p:cNvSpPr txBox="1">
                <a:spLocks noChangeArrowheads="1"/>
              </p:cNvSpPr>
              <p:nvPr/>
            </p:nvSpPr>
            <p:spPr bwMode="auto">
              <a:xfrm rot="16200000">
                <a:off x="-966387" y="3649826"/>
                <a:ext cx="2618576" cy="293026"/>
              </a:xfrm>
              <a:prstGeom prst="rect">
                <a:avLst/>
              </a:prstGeom>
              <a:noFill/>
              <a:ln w="9525">
                <a:noFill/>
                <a:miter lim="800000"/>
                <a:headEnd/>
                <a:tailEnd/>
              </a:ln>
            </p:spPr>
            <p:txBody>
              <a:bodyPr>
                <a:spAutoFit/>
              </a:bodyPr>
              <a:lstStyle/>
              <a:p>
                <a:pPr algn="ctr"/>
                <a:r>
                  <a:rPr lang="en-US" sz="1200" b="1" dirty="0"/>
                  <a:t>Incidence of PID</a:t>
                </a:r>
              </a:p>
            </p:txBody>
          </p:sp>
          <p:cxnSp>
            <p:nvCxnSpPr>
              <p:cNvPr id="19" name="Gerade Verbindung 53"/>
              <p:cNvCxnSpPr/>
              <p:nvPr/>
            </p:nvCxnSpPr>
            <p:spPr>
              <a:xfrm>
                <a:off x="789447" y="2193059"/>
                <a:ext cx="0" cy="3346585"/>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0" name="Gerade Verbindung 55"/>
              <p:cNvCxnSpPr/>
              <p:nvPr/>
            </p:nvCxnSpPr>
            <p:spPr>
              <a:xfrm>
                <a:off x="683568" y="2193059"/>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1" name="Gerade Verbindung 56"/>
              <p:cNvCxnSpPr/>
              <p:nvPr/>
            </p:nvCxnSpPr>
            <p:spPr>
              <a:xfrm>
                <a:off x="683568" y="2883622"/>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2" name="Gerade Verbindung 57"/>
              <p:cNvCxnSpPr/>
              <p:nvPr/>
            </p:nvCxnSpPr>
            <p:spPr>
              <a:xfrm>
                <a:off x="683568" y="4195693"/>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3" name="Gerade Verbindung 58"/>
              <p:cNvCxnSpPr/>
              <p:nvPr/>
            </p:nvCxnSpPr>
            <p:spPr>
              <a:xfrm>
                <a:off x="683568" y="4886256"/>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24" name="Text Box 47"/>
              <p:cNvSpPr txBox="1">
                <a:spLocks noChangeArrowheads="1"/>
              </p:cNvSpPr>
              <p:nvPr/>
            </p:nvSpPr>
            <p:spPr bwMode="auto">
              <a:xfrm>
                <a:off x="535959" y="4084320"/>
                <a:ext cx="151878" cy="2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sp>
            <p:nvSpPr>
              <p:cNvPr id="25" name="Text Box 47"/>
              <p:cNvSpPr txBox="1">
                <a:spLocks noChangeArrowheads="1"/>
              </p:cNvSpPr>
              <p:nvPr/>
            </p:nvSpPr>
            <p:spPr bwMode="auto">
              <a:xfrm>
                <a:off x="535960" y="5436993"/>
                <a:ext cx="151878" cy="2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26" name="Text Box 47"/>
              <p:cNvSpPr txBox="1">
                <a:spLocks noChangeArrowheads="1"/>
              </p:cNvSpPr>
              <p:nvPr/>
            </p:nvSpPr>
            <p:spPr bwMode="auto">
              <a:xfrm>
                <a:off x="535959" y="3436073"/>
                <a:ext cx="151878" cy="2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3</a:t>
                </a:r>
              </a:p>
            </p:txBody>
          </p:sp>
          <p:sp>
            <p:nvSpPr>
              <p:cNvPr id="27" name="Text Box 47"/>
              <p:cNvSpPr txBox="1">
                <a:spLocks noChangeArrowheads="1"/>
              </p:cNvSpPr>
              <p:nvPr/>
            </p:nvSpPr>
            <p:spPr bwMode="auto">
              <a:xfrm>
                <a:off x="535959" y="2745510"/>
                <a:ext cx="151878" cy="2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8" name="Text Box 47"/>
              <p:cNvSpPr txBox="1">
                <a:spLocks noChangeArrowheads="1"/>
              </p:cNvSpPr>
              <p:nvPr/>
            </p:nvSpPr>
            <p:spPr bwMode="auto">
              <a:xfrm>
                <a:off x="535959" y="2054946"/>
                <a:ext cx="151878" cy="2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5</a:t>
                </a:r>
              </a:p>
            </p:txBody>
          </p:sp>
          <p:sp>
            <p:nvSpPr>
              <p:cNvPr id="30" name="Rechteck 78"/>
              <p:cNvSpPr/>
              <p:nvPr/>
            </p:nvSpPr>
            <p:spPr>
              <a:xfrm>
                <a:off x="1115219" y="5193930"/>
                <a:ext cx="801622" cy="349096"/>
              </a:xfrm>
              <a:prstGeom prst="rect">
                <a:avLst/>
              </a:prstGeom>
              <a:solidFill>
                <a:srgbClr val="007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31" name="Rechteck 79"/>
              <p:cNvSpPr/>
              <p:nvPr/>
            </p:nvSpPr>
            <p:spPr>
              <a:xfrm>
                <a:off x="2417991" y="5242649"/>
                <a:ext cx="799270" cy="300426"/>
              </a:xfrm>
              <a:prstGeom prst="rect">
                <a:avLst/>
              </a:prstGeom>
              <a:solidFill>
                <a:srgbClr val="EC29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32" name="Rectangle 230"/>
              <p:cNvSpPr>
                <a:spLocks noChangeArrowheads="1"/>
              </p:cNvSpPr>
              <p:nvPr/>
            </p:nvSpPr>
            <p:spPr bwMode="auto">
              <a:xfrm>
                <a:off x="1156137" y="5645877"/>
                <a:ext cx="793612" cy="33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100" dirty="0">
                    <a:solidFill>
                      <a:srgbClr val="0079AD"/>
                    </a:solidFill>
                    <a:latin typeface="+mj-lt"/>
                    <a:cs typeface="Arial" charset="0"/>
                  </a:rPr>
                  <a:t>Sufrin et al, </a:t>
                </a:r>
                <a:br>
                  <a:rPr lang="en-US" altLang="en-US" sz="1100" dirty="0">
                    <a:solidFill>
                      <a:srgbClr val="0079AD"/>
                    </a:solidFill>
                    <a:latin typeface="+mj-lt"/>
                    <a:cs typeface="Arial" charset="0"/>
                  </a:rPr>
                </a:br>
                <a:r>
                  <a:rPr lang="en-US" altLang="en-US" sz="1100" dirty="0">
                    <a:solidFill>
                      <a:srgbClr val="0079AD"/>
                    </a:solidFill>
                    <a:latin typeface="+mj-lt"/>
                    <a:cs typeface="Arial" charset="0"/>
                  </a:rPr>
                  <a:t>2012</a:t>
                </a:r>
                <a:r>
                  <a:rPr lang="en-US" altLang="en-US" sz="1100" baseline="30000" dirty="0">
                    <a:solidFill>
                      <a:srgbClr val="0079AD"/>
                    </a:solidFill>
                    <a:latin typeface="+mj-lt"/>
                    <a:cs typeface="Arial" charset="0"/>
                  </a:rPr>
                  <a:t>1</a:t>
                </a:r>
              </a:p>
            </p:txBody>
          </p:sp>
          <p:sp>
            <p:nvSpPr>
              <p:cNvPr id="33" name="Text Box 47"/>
              <p:cNvSpPr txBox="1">
                <a:spLocks noChangeArrowheads="1"/>
              </p:cNvSpPr>
              <p:nvPr/>
            </p:nvSpPr>
            <p:spPr bwMode="auto">
              <a:xfrm>
                <a:off x="535959" y="4774487"/>
                <a:ext cx="151878" cy="2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a:t>
                </a:r>
              </a:p>
            </p:txBody>
          </p:sp>
          <p:cxnSp>
            <p:nvCxnSpPr>
              <p:cNvPr id="34" name="Gerade Verbindung 57"/>
              <p:cNvCxnSpPr/>
              <p:nvPr/>
            </p:nvCxnSpPr>
            <p:spPr>
              <a:xfrm>
                <a:off x="683568" y="3534255"/>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5" name="Rectangle 230"/>
              <p:cNvSpPr>
                <a:spLocks noChangeArrowheads="1"/>
              </p:cNvSpPr>
              <p:nvPr/>
            </p:nvSpPr>
            <p:spPr bwMode="auto">
              <a:xfrm>
                <a:off x="2262816" y="5645877"/>
                <a:ext cx="1019147" cy="33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100" dirty="0">
                    <a:solidFill>
                      <a:srgbClr val="0079AD"/>
                    </a:solidFill>
                    <a:latin typeface="+mj-lt"/>
                  </a:rPr>
                  <a:t>Birgisson et al, </a:t>
                </a:r>
                <a:br>
                  <a:rPr lang="en-US" altLang="en-US" sz="1100" dirty="0">
                    <a:solidFill>
                      <a:srgbClr val="0079AD"/>
                    </a:solidFill>
                    <a:latin typeface="+mj-lt"/>
                  </a:rPr>
                </a:br>
                <a:r>
                  <a:rPr lang="en-US" altLang="en-US" sz="1100" dirty="0">
                    <a:solidFill>
                      <a:srgbClr val="0079AD"/>
                    </a:solidFill>
                    <a:latin typeface="+mj-lt"/>
                  </a:rPr>
                  <a:t>2015</a:t>
                </a:r>
                <a:r>
                  <a:rPr lang="en-US" altLang="en-US" sz="1100" baseline="30000" dirty="0">
                    <a:solidFill>
                      <a:srgbClr val="0079AD"/>
                    </a:solidFill>
                    <a:latin typeface="+mj-lt"/>
                  </a:rPr>
                  <a:t>2</a:t>
                </a:r>
              </a:p>
            </p:txBody>
          </p:sp>
          <p:sp>
            <p:nvSpPr>
              <p:cNvPr id="36" name="Rectangle 230"/>
              <p:cNvSpPr>
                <a:spLocks noChangeArrowheads="1"/>
              </p:cNvSpPr>
              <p:nvPr/>
            </p:nvSpPr>
            <p:spPr bwMode="auto">
              <a:xfrm>
                <a:off x="3451875" y="5645877"/>
                <a:ext cx="1337949" cy="33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100" dirty="0" err="1">
                    <a:solidFill>
                      <a:srgbClr val="0079AD"/>
                    </a:solidFill>
                    <a:latin typeface="+mj-lt"/>
                  </a:rPr>
                  <a:t>Genzell-Danielsson</a:t>
                </a:r>
                <a:r>
                  <a:rPr lang="en-US" altLang="en-US" sz="1100" dirty="0">
                    <a:solidFill>
                      <a:srgbClr val="0079AD"/>
                    </a:solidFill>
                    <a:latin typeface="+mj-lt"/>
                  </a:rPr>
                  <a:t> </a:t>
                </a:r>
                <a:br>
                  <a:rPr lang="en-US" altLang="en-US" sz="1100" dirty="0">
                    <a:solidFill>
                      <a:srgbClr val="0079AD"/>
                    </a:solidFill>
                    <a:latin typeface="+mj-lt"/>
                  </a:rPr>
                </a:br>
                <a:r>
                  <a:rPr lang="en-US" altLang="en-US" sz="1100" dirty="0">
                    <a:solidFill>
                      <a:srgbClr val="0079AD"/>
                    </a:solidFill>
                    <a:latin typeface="+mj-lt"/>
                  </a:rPr>
                  <a:t>et al, 2015</a:t>
                </a:r>
                <a:r>
                  <a:rPr lang="en-US" altLang="en-US" sz="1100" baseline="30000" dirty="0">
                    <a:solidFill>
                      <a:srgbClr val="0079AD"/>
                    </a:solidFill>
                    <a:latin typeface="+mj-lt"/>
                  </a:rPr>
                  <a:t>3</a:t>
                </a:r>
              </a:p>
            </p:txBody>
          </p:sp>
          <p:sp>
            <p:nvSpPr>
              <p:cNvPr id="37" name="Rechteck 79"/>
              <p:cNvSpPr/>
              <p:nvPr/>
            </p:nvSpPr>
            <p:spPr>
              <a:xfrm>
                <a:off x="3707904" y="5283246"/>
                <a:ext cx="799270" cy="259829"/>
              </a:xfrm>
              <a:prstGeom prst="rect">
                <a:avLst/>
              </a:prstGeom>
              <a:solidFill>
                <a:srgbClr val="74B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cxnSp>
            <p:nvCxnSpPr>
              <p:cNvPr id="38" name="Gerade Verbindung 58"/>
              <p:cNvCxnSpPr/>
              <p:nvPr/>
            </p:nvCxnSpPr>
            <p:spPr>
              <a:xfrm flipV="1">
                <a:off x="2123728" y="5538252"/>
                <a:ext cx="0" cy="63689"/>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9" name="Gerade Verbindung 58"/>
              <p:cNvCxnSpPr/>
              <p:nvPr/>
            </p:nvCxnSpPr>
            <p:spPr>
              <a:xfrm flipV="1">
                <a:off x="3419872" y="5538252"/>
                <a:ext cx="0" cy="63689"/>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40" name="Gerade Verbindung 58"/>
              <p:cNvCxnSpPr/>
              <p:nvPr/>
            </p:nvCxnSpPr>
            <p:spPr>
              <a:xfrm flipV="1">
                <a:off x="6087391" y="5538252"/>
                <a:ext cx="0" cy="63689"/>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41" name="Rectangle 230"/>
              <p:cNvSpPr>
                <a:spLocks noChangeArrowheads="1"/>
              </p:cNvSpPr>
              <p:nvPr/>
            </p:nvSpPr>
            <p:spPr bwMode="auto">
              <a:xfrm>
                <a:off x="3746397" y="4562793"/>
                <a:ext cx="773549" cy="4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0.42%</a:t>
                </a:r>
              </a:p>
              <a:p>
                <a:pPr algn="ctr" fontAlgn="base">
                  <a:spcBef>
                    <a:spcPct val="0"/>
                  </a:spcBef>
                  <a:spcAft>
                    <a:spcPct val="0"/>
                  </a:spcAft>
                  <a:buFont typeface="Arial" pitchFamily="34" charset="0"/>
                  <a:buNone/>
                </a:pPr>
                <a:r>
                  <a:rPr lang="en-US" altLang="en-US" sz="1400" dirty="0">
                    <a:solidFill>
                      <a:srgbClr val="0079AD"/>
                    </a:solidFill>
                    <a:latin typeface="+mj-lt"/>
                  </a:rPr>
                  <a:t>(n=2,884)</a:t>
                </a:r>
              </a:p>
            </p:txBody>
          </p:sp>
          <p:sp>
            <p:nvSpPr>
              <p:cNvPr id="42" name="Rectangle 230"/>
              <p:cNvSpPr>
                <a:spLocks noChangeArrowheads="1"/>
              </p:cNvSpPr>
              <p:nvPr/>
            </p:nvSpPr>
            <p:spPr bwMode="auto">
              <a:xfrm>
                <a:off x="2398095" y="1893891"/>
                <a:ext cx="3242278" cy="27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800" b="1" dirty="0">
                    <a:solidFill>
                      <a:srgbClr val="0079AD"/>
                    </a:solidFill>
                    <a:latin typeface="+mj-lt"/>
                    <a:cs typeface="Arial" charset="0"/>
                  </a:rPr>
                  <a:t>Overall incidence of PID (%)</a:t>
                </a:r>
              </a:p>
            </p:txBody>
          </p:sp>
          <p:cxnSp>
            <p:nvCxnSpPr>
              <p:cNvPr id="16" name="Straight Connector 15"/>
              <p:cNvCxnSpPr/>
              <p:nvPr/>
            </p:nvCxnSpPr>
            <p:spPr bwMode="auto">
              <a:xfrm>
                <a:off x="683568" y="5540242"/>
                <a:ext cx="6624736" cy="0"/>
              </a:xfrm>
              <a:prstGeom prst="line">
                <a:avLst/>
              </a:prstGeom>
              <a:solidFill>
                <a:schemeClr val="accent1"/>
              </a:solidFill>
              <a:ln w="12700" cap="flat" cmpd="sng" algn="ctr">
                <a:solidFill>
                  <a:srgbClr val="676767"/>
                </a:solidFill>
                <a:prstDash val="solid"/>
                <a:round/>
                <a:headEnd type="none" w="med" len="med"/>
                <a:tailEnd type="none" w="med" len="med"/>
              </a:ln>
              <a:effectLst/>
            </p:spPr>
          </p:cxnSp>
          <p:sp>
            <p:nvSpPr>
              <p:cNvPr id="44" name="TextBox 5"/>
              <p:cNvSpPr txBox="1">
                <a:spLocks noChangeArrowheads="1"/>
              </p:cNvSpPr>
              <p:nvPr/>
            </p:nvSpPr>
            <p:spPr bwMode="auto">
              <a:xfrm>
                <a:off x="4938693" y="4508500"/>
                <a:ext cx="1007690" cy="523220"/>
              </a:xfrm>
              <a:prstGeom prst="rect">
                <a:avLst/>
              </a:prstGeom>
              <a:noFill/>
              <a:ln w="9525">
                <a:noFill/>
                <a:miter lim="800000"/>
                <a:headEnd/>
                <a:tailEnd/>
              </a:ln>
            </p:spPr>
            <p:txBody>
              <a:bodyPr wrap="square">
                <a:spAutoFit/>
              </a:bodyPr>
              <a:lstStyle/>
              <a:p>
                <a:pPr algn="ctr"/>
                <a:r>
                  <a:rPr lang="en-US" sz="1400" dirty="0"/>
                  <a:t>0.5% (n=1,751)</a:t>
                </a:r>
              </a:p>
            </p:txBody>
          </p:sp>
          <p:sp>
            <p:nvSpPr>
              <p:cNvPr id="46" name="Rectangle 230"/>
              <p:cNvSpPr>
                <a:spLocks noChangeArrowheads="1"/>
              </p:cNvSpPr>
              <p:nvPr/>
            </p:nvSpPr>
            <p:spPr bwMode="auto">
              <a:xfrm>
                <a:off x="5044119" y="5645877"/>
                <a:ext cx="785134" cy="33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100" dirty="0" err="1">
                    <a:solidFill>
                      <a:srgbClr val="0079AD"/>
                    </a:solidFill>
                    <a:latin typeface="+mj-lt"/>
                  </a:rPr>
                  <a:t>Turok</a:t>
                </a:r>
                <a:r>
                  <a:rPr lang="en-US" altLang="en-US" sz="1100" dirty="0">
                    <a:solidFill>
                      <a:srgbClr val="0079AD"/>
                    </a:solidFill>
                    <a:latin typeface="+mj-lt"/>
                  </a:rPr>
                  <a:t> et al, </a:t>
                </a:r>
                <a:br>
                  <a:rPr lang="en-US" altLang="en-US" sz="1100" dirty="0">
                    <a:solidFill>
                      <a:srgbClr val="0079AD"/>
                    </a:solidFill>
                    <a:latin typeface="+mj-lt"/>
                  </a:rPr>
                </a:br>
                <a:r>
                  <a:rPr lang="en-US" altLang="en-US" sz="1100" dirty="0">
                    <a:solidFill>
                      <a:srgbClr val="0079AD"/>
                    </a:solidFill>
                    <a:latin typeface="+mj-lt"/>
                  </a:rPr>
                  <a:t>2016</a:t>
                </a:r>
                <a:endParaRPr lang="en-US" altLang="en-US" sz="1100" baseline="30000" dirty="0">
                  <a:solidFill>
                    <a:srgbClr val="0079AD"/>
                  </a:solidFill>
                  <a:latin typeface="+mj-lt"/>
                </a:endParaRPr>
              </a:p>
            </p:txBody>
          </p:sp>
          <p:cxnSp>
            <p:nvCxnSpPr>
              <p:cNvPr id="47" name="Gerade Verbindung 58"/>
              <p:cNvCxnSpPr/>
              <p:nvPr/>
            </p:nvCxnSpPr>
            <p:spPr>
              <a:xfrm flipV="1">
                <a:off x="4709909" y="5538252"/>
                <a:ext cx="0" cy="63689"/>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49" name="TextBox 5"/>
              <p:cNvSpPr txBox="1">
                <a:spLocks noChangeArrowheads="1"/>
              </p:cNvSpPr>
              <p:nvPr/>
            </p:nvSpPr>
            <p:spPr bwMode="auto">
              <a:xfrm>
                <a:off x="6156176" y="4508500"/>
                <a:ext cx="1007690" cy="523875"/>
              </a:xfrm>
              <a:prstGeom prst="rect">
                <a:avLst/>
              </a:prstGeom>
              <a:noFill/>
              <a:ln w="9525">
                <a:noFill/>
                <a:miter lim="800000"/>
                <a:headEnd/>
                <a:tailEnd/>
              </a:ln>
            </p:spPr>
            <p:txBody>
              <a:bodyPr wrap="square">
                <a:spAutoFit/>
              </a:bodyPr>
              <a:lstStyle/>
              <a:p>
                <a:pPr algn="ctr"/>
                <a:r>
                  <a:rPr lang="en-US" sz="1400" dirty="0"/>
                  <a:t>0.6% (n=1,452) </a:t>
                </a:r>
              </a:p>
            </p:txBody>
          </p:sp>
          <p:sp>
            <p:nvSpPr>
              <p:cNvPr id="51" name="Rectangle 230"/>
              <p:cNvSpPr>
                <a:spLocks noChangeArrowheads="1"/>
              </p:cNvSpPr>
              <p:nvPr/>
            </p:nvSpPr>
            <p:spPr bwMode="auto">
              <a:xfrm>
                <a:off x="5991851" y="5645877"/>
                <a:ext cx="1337948" cy="33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100" dirty="0" err="1">
                    <a:solidFill>
                      <a:srgbClr val="0079AD"/>
                    </a:solidFill>
                    <a:latin typeface="+mj-lt"/>
                    <a:cs typeface="Arial" charset="0"/>
                  </a:rPr>
                  <a:t>Gemzell-Danielsson</a:t>
                </a:r>
                <a:br>
                  <a:rPr lang="en-US" altLang="en-US" sz="1100" dirty="0">
                    <a:solidFill>
                      <a:srgbClr val="0079AD"/>
                    </a:solidFill>
                    <a:latin typeface="+mj-lt"/>
                    <a:cs typeface="Arial" charset="0"/>
                  </a:rPr>
                </a:br>
                <a:r>
                  <a:rPr lang="en-US" altLang="en-US" sz="1100" dirty="0">
                    <a:solidFill>
                      <a:srgbClr val="0079AD"/>
                    </a:solidFill>
                    <a:latin typeface="+mj-lt"/>
                    <a:cs typeface="Arial" charset="0"/>
                  </a:rPr>
                  <a:t> et al, 2017</a:t>
                </a:r>
                <a:endParaRPr lang="en-US" altLang="en-US" sz="1100" baseline="30000" dirty="0">
                  <a:solidFill>
                    <a:srgbClr val="0079AD"/>
                  </a:solidFill>
                  <a:latin typeface="+mj-lt"/>
                  <a:cs typeface="Arial" charset="0"/>
                </a:endParaRPr>
              </a:p>
            </p:txBody>
          </p:sp>
          <p:cxnSp>
            <p:nvCxnSpPr>
              <p:cNvPr id="54" name="Gerade Verbindung 58"/>
              <p:cNvCxnSpPr/>
              <p:nvPr/>
            </p:nvCxnSpPr>
            <p:spPr>
              <a:xfrm flipV="1">
                <a:off x="7308304" y="5533248"/>
                <a:ext cx="0" cy="63689"/>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grpSp>
      </p:grpSp>
      <p:sp>
        <p:nvSpPr>
          <p:cNvPr id="2" name="Rounded Rectangle 1"/>
          <p:cNvSpPr/>
          <p:nvPr/>
        </p:nvSpPr>
        <p:spPr bwMode="auto">
          <a:xfrm>
            <a:off x="6919022" y="1978589"/>
            <a:ext cx="2110036" cy="184383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dirty="0">
                <a:solidFill>
                  <a:schemeClr val="bg1"/>
                </a:solidFill>
              </a:rPr>
              <a:t>All five studies evaluated PID events in </a:t>
            </a:r>
            <a:r>
              <a:rPr lang="en-US" sz="1800" b="1" dirty="0">
                <a:solidFill>
                  <a:schemeClr val="bg1"/>
                </a:solidFill>
              </a:rPr>
              <a:t>large study populations </a:t>
            </a:r>
            <a:r>
              <a:rPr lang="en-US" sz="1400" dirty="0">
                <a:solidFill>
                  <a:schemeClr val="bg1"/>
                </a:solidFill>
              </a:rPr>
              <a:t>and involved </a:t>
            </a:r>
            <a:r>
              <a:rPr lang="en-US" sz="1800" b="1" dirty="0">
                <a:solidFill>
                  <a:schemeClr val="bg1"/>
                </a:solidFill>
              </a:rPr>
              <a:t>comprehensive</a:t>
            </a:r>
          </a:p>
          <a:p>
            <a:pPr algn="ctr"/>
            <a:r>
              <a:rPr lang="en-US" sz="1800" b="1" dirty="0">
                <a:solidFill>
                  <a:schemeClr val="bg1"/>
                </a:solidFill>
              </a:rPr>
              <a:t>follow-up</a:t>
            </a:r>
            <a:r>
              <a:rPr lang="en-US" sz="1800" baseline="30000" dirty="0">
                <a:solidFill>
                  <a:schemeClr val="bg1"/>
                </a:solidFill>
              </a:rPr>
              <a:t>1-5</a:t>
            </a:r>
            <a:r>
              <a:rPr lang="en-US" sz="1800" dirty="0">
                <a:solidFill>
                  <a:schemeClr val="bg1"/>
                </a:solidFill>
              </a:rPr>
              <a:t> </a:t>
            </a:r>
          </a:p>
        </p:txBody>
      </p:sp>
      <p:sp>
        <p:nvSpPr>
          <p:cNvPr id="48" name="Rounded Rectangle 47"/>
          <p:cNvSpPr/>
          <p:nvPr/>
        </p:nvSpPr>
        <p:spPr bwMode="auto">
          <a:xfrm>
            <a:off x="6919021" y="4011718"/>
            <a:ext cx="2110037" cy="100358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dirty="0">
                <a:solidFill>
                  <a:schemeClr val="bg1"/>
                </a:solidFill>
              </a:rPr>
              <a:t>PID was a </a:t>
            </a:r>
            <a:r>
              <a:rPr lang="en-US" sz="1800" b="1" dirty="0">
                <a:solidFill>
                  <a:schemeClr val="bg1"/>
                </a:solidFill>
              </a:rPr>
              <a:t>primary endpoint</a:t>
            </a:r>
            <a:r>
              <a:rPr lang="en-US" sz="1400" dirty="0">
                <a:solidFill>
                  <a:schemeClr val="bg1"/>
                </a:solidFill>
              </a:rPr>
              <a:t> in </a:t>
            </a:r>
            <a:r>
              <a:rPr lang="en-US" sz="1800" b="1" dirty="0">
                <a:solidFill>
                  <a:schemeClr val="bg1"/>
                </a:solidFill>
              </a:rPr>
              <a:t>3</a:t>
            </a:r>
            <a:r>
              <a:rPr lang="en-US" sz="1400" b="1" dirty="0">
                <a:solidFill>
                  <a:schemeClr val="bg1"/>
                </a:solidFill>
              </a:rPr>
              <a:t> </a:t>
            </a:r>
            <a:r>
              <a:rPr lang="en-US" sz="1400" dirty="0">
                <a:solidFill>
                  <a:schemeClr val="bg1"/>
                </a:solidFill>
              </a:rPr>
              <a:t>out of</a:t>
            </a:r>
            <a:r>
              <a:rPr lang="en-US" sz="1400" b="1" dirty="0">
                <a:solidFill>
                  <a:schemeClr val="bg1"/>
                </a:solidFill>
              </a:rPr>
              <a:t> </a:t>
            </a:r>
            <a:r>
              <a:rPr lang="en-US" sz="1800" b="1" dirty="0">
                <a:solidFill>
                  <a:schemeClr val="bg1"/>
                </a:solidFill>
              </a:rPr>
              <a:t>5</a:t>
            </a:r>
            <a:r>
              <a:rPr lang="en-US" sz="1400" b="1" dirty="0">
                <a:solidFill>
                  <a:schemeClr val="bg1"/>
                </a:solidFill>
              </a:rPr>
              <a:t> </a:t>
            </a:r>
            <a:r>
              <a:rPr lang="en-US" sz="1400" dirty="0">
                <a:solidFill>
                  <a:schemeClr val="bg1"/>
                </a:solidFill>
              </a:rPr>
              <a:t>studies</a:t>
            </a:r>
            <a:r>
              <a:rPr lang="en-US" sz="1400" baseline="30000" dirty="0">
                <a:solidFill>
                  <a:schemeClr val="bg1"/>
                </a:solidFill>
              </a:rPr>
              <a:t>1,2,5</a:t>
            </a:r>
            <a:endParaRPr lang="en-US" sz="1400" dirty="0">
              <a:solidFill>
                <a:schemeClr val="bg1"/>
              </a:solidFill>
            </a:endParaRPr>
          </a:p>
        </p:txBody>
      </p:sp>
    </p:spTree>
    <p:extLst>
      <p:ext uri="{BB962C8B-B14F-4D97-AF65-F5344CB8AC3E}">
        <p14:creationId xmlns:p14="http://schemas.microsoft.com/office/powerpoint/2010/main" val="127499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eck 79"/>
          <p:cNvSpPr/>
          <p:nvPr/>
        </p:nvSpPr>
        <p:spPr>
          <a:xfrm>
            <a:off x="6559441" y="5114442"/>
            <a:ext cx="799270" cy="332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55" name="Rechteck 79"/>
          <p:cNvSpPr/>
          <p:nvPr/>
        </p:nvSpPr>
        <p:spPr>
          <a:xfrm>
            <a:off x="7880607" y="5052530"/>
            <a:ext cx="799270" cy="394812"/>
          </a:xfrm>
          <a:prstGeom prst="rect">
            <a:avLst/>
          </a:prstGeom>
          <a:solidFill>
            <a:srgbClr val="FDB7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srgbClr val="FFFFFF"/>
                </a:solidFill>
                <a:latin typeface="+mj-lt"/>
              </a:rPr>
              <a:t> </a:t>
            </a:r>
          </a:p>
        </p:txBody>
      </p:sp>
      <p:sp>
        <p:nvSpPr>
          <p:cNvPr id="128001" name="Title 1"/>
          <p:cNvSpPr>
            <a:spLocks noGrp="1"/>
          </p:cNvSpPr>
          <p:nvPr>
            <p:ph type="title"/>
          </p:nvPr>
        </p:nvSpPr>
        <p:spPr>
          <a:xfrm>
            <a:off x="323528" y="257549"/>
            <a:ext cx="8712200" cy="1219200"/>
          </a:xfrm>
        </p:spPr>
        <p:txBody>
          <a:bodyPr/>
          <a:lstStyle/>
          <a:p>
            <a:r>
              <a:rPr lang="en-US" sz="3200" dirty="0"/>
              <a:t>These studies confirm the previously established low incidence of PID with IUC use</a:t>
            </a:r>
            <a:r>
              <a:rPr lang="en-US" sz="3200" baseline="30000" dirty="0"/>
              <a:t>1</a:t>
            </a:r>
            <a:endParaRPr lang="en-US" sz="3200" dirty="0"/>
          </a:p>
        </p:txBody>
      </p:sp>
      <p:sp>
        <p:nvSpPr>
          <p:cNvPr id="15" name="TextBox 6"/>
          <p:cNvSpPr txBox="1">
            <a:spLocks noChangeArrowheads="1"/>
          </p:cNvSpPr>
          <p:nvPr/>
        </p:nvSpPr>
        <p:spPr bwMode="auto">
          <a:xfrm rot="16200000">
            <a:off x="-1047932" y="3482047"/>
            <a:ext cx="2730500" cy="276999"/>
          </a:xfrm>
          <a:prstGeom prst="rect">
            <a:avLst/>
          </a:prstGeom>
          <a:noFill/>
          <a:ln w="9525">
            <a:noFill/>
            <a:miter lim="800000"/>
            <a:headEnd/>
            <a:tailEnd/>
          </a:ln>
        </p:spPr>
        <p:txBody>
          <a:bodyPr>
            <a:spAutoFit/>
          </a:bodyPr>
          <a:lstStyle/>
          <a:p>
            <a:pPr algn="ctr"/>
            <a:r>
              <a:rPr lang="en-US" sz="1200" b="1" dirty="0"/>
              <a:t>Incidence of PID</a:t>
            </a:r>
          </a:p>
        </p:txBody>
      </p:sp>
      <p:cxnSp>
        <p:nvCxnSpPr>
          <p:cNvPr id="17" name="Gerade Verbindung 53"/>
          <p:cNvCxnSpPr/>
          <p:nvPr/>
        </p:nvCxnSpPr>
        <p:spPr>
          <a:xfrm>
            <a:off x="763864" y="1948737"/>
            <a:ext cx="0" cy="3489626"/>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8" name="Gerade Verbindung 55"/>
          <p:cNvCxnSpPr/>
          <p:nvPr/>
        </p:nvCxnSpPr>
        <p:spPr>
          <a:xfrm>
            <a:off x="657985" y="1948737"/>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9" name="Gerade Verbindung 56"/>
          <p:cNvCxnSpPr/>
          <p:nvPr/>
        </p:nvCxnSpPr>
        <p:spPr>
          <a:xfrm>
            <a:off x="657985" y="2668816"/>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0" name="Gerade Verbindung 57"/>
          <p:cNvCxnSpPr/>
          <p:nvPr/>
        </p:nvCxnSpPr>
        <p:spPr>
          <a:xfrm>
            <a:off x="657985" y="4036969"/>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1" name="Gerade Verbindung 58"/>
          <p:cNvCxnSpPr/>
          <p:nvPr/>
        </p:nvCxnSpPr>
        <p:spPr>
          <a:xfrm>
            <a:off x="657985" y="4757049"/>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22" name="Text Box 47"/>
          <p:cNvSpPr txBox="1">
            <a:spLocks noChangeArrowheads="1"/>
          </p:cNvSpPr>
          <p:nvPr/>
        </p:nvSpPr>
        <p:spPr bwMode="auto">
          <a:xfrm>
            <a:off x="510376" y="3920836"/>
            <a:ext cx="151878" cy="2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sp>
        <p:nvSpPr>
          <p:cNvPr id="23" name="Text Box 47"/>
          <p:cNvSpPr txBox="1">
            <a:spLocks noChangeArrowheads="1"/>
          </p:cNvSpPr>
          <p:nvPr/>
        </p:nvSpPr>
        <p:spPr bwMode="auto">
          <a:xfrm>
            <a:off x="510377" y="5331325"/>
            <a:ext cx="151878" cy="2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24" name="Text Box 47"/>
          <p:cNvSpPr txBox="1">
            <a:spLocks noChangeArrowheads="1"/>
          </p:cNvSpPr>
          <p:nvPr/>
        </p:nvSpPr>
        <p:spPr bwMode="auto">
          <a:xfrm>
            <a:off x="510376" y="3244880"/>
            <a:ext cx="151878" cy="2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3</a:t>
            </a:r>
          </a:p>
        </p:txBody>
      </p:sp>
      <p:sp>
        <p:nvSpPr>
          <p:cNvPr id="25" name="Text Box 47"/>
          <p:cNvSpPr txBox="1">
            <a:spLocks noChangeArrowheads="1"/>
          </p:cNvSpPr>
          <p:nvPr/>
        </p:nvSpPr>
        <p:spPr bwMode="auto">
          <a:xfrm>
            <a:off x="510376" y="2524801"/>
            <a:ext cx="151878" cy="2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6" name="Text Box 47"/>
          <p:cNvSpPr txBox="1">
            <a:spLocks noChangeArrowheads="1"/>
          </p:cNvSpPr>
          <p:nvPr/>
        </p:nvSpPr>
        <p:spPr bwMode="auto">
          <a:xfrm>
            <a:off x="510376" y="1804722"/>
            <a:ext cx="151878" cy="2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5</a:t>
            </a:r>
          </a:p>
        </p:txBody>
      </p:sp>
      <p:sp>
        <p:nvSpPr>
          <p:cNvPr id="27" name="Rectangle 230"/>
          <p:cNvSpPr>
            <a:spLocks noChangeArrowheads="1"/>
          </p:cNvSpPr>
          <p:nvPr/>
        </p:nvSpPr>
        <p:spPr bwMode="auto">
          <a:xfrm>
            <a:off x="3583247" y="6052826"/>
            <a:ext cx="1644531" cy="18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cs typeface="Arial" charset="0"/>
              </a:rPr>
              <a:t>Study Author and year</a:t>
            </a:r>
          </a:p>
        </p:txBody>
      </p:sp>
      <p:sp>
        <p:nvSpPr>
          <p:cNvPr id="28" name="Rechteck 78"/>
          <p:cNvSpPr/>
          <p:nvPr/>
        </p:nvSpPr>
        <p:spPr>
          <a:xfrm>
            <a:off x="2564600" y="5077873"/>
            <a:ext cx="801622" cy="364017"/>
          </a:xfrm>
          <a:prstGeom prst="rect">
            <a:avLst/>
          </a:prstGeom>
          <a:solidFill>
            <a:srgbClr val="007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29" name="Rechteck 79"/>
          <p:cNvSpPr/>
          <p:nvPr/>
        </p:nvSpPr>
        <p:spPr>
          <a:xfrm>
            <a:off x="3902268" y="5128674"/>
            <a:ext cx="799271" cy="313267"/>
          </a:xfrm>
          <a:prstGeom prst="rect">
            <a:avLst/>
          </a:prstGeom>
          <a:solidFill>
            <a:srgbClr val="EC29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30" name="Rectangle 230"/>
          <p:cNvSpPr>
            <a:spLocks noChangeArrowheads="1"/>
          </p:cNvSpPr>
          <p:nvPr/>
        </p:nvSpPr>
        <p:spPr bwMode="auto">
          <a:xfrm>
            <a:off x="2584673" y="5549137"/>
            <a:ext cx="761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err="1">
                <a:solidFill>
                  <a:srgbClr val="0079AD"/>
                </a:solidFill>
                <a:latin typeface="+mj-lt"/>
                <a:cs typeface="Arial" charset="0"/>
              </a:rPr>
              <a:t>Sufrin</a:t>
            </a:r>
            <a:br>
              <a:rPr lang="en-US" altLang="en-US" sz="1200" dirty="0">
                <a:solidFill>
                  <a:srgbClr val="0079AD"/>
                </a:solidFill>
                <a:latin typeface="+mj-lt"/>
                <a:cs typeface="Arial" charset="0"/>
              </a:rPr>
            </a:br>
            <a:r>
              <a:rPr lang="en-US" altLang="en-US" sz="1200" dirty="0">
                <a:solidFill>
                  <a:srgbClr val="0079AD"/>
                </a:solidFill>
                <a:latin typeface="+mj-lt"/>
                <a:cs typeface="Arial" charset="0"/>
              </a:rPr>
              <a:t> et al, 2012</a:t>
            </a:r>
            <a:endParaRPr lang="en-US" altLang="en-US" sz="1200" baseline="30000" dirty="0">
              <a:solidFill>
                <a:srgbClr val="0079AD"/>
              </a:solidFill>
              <a:latin typeface="+mj-lt"/>
              <a:cs typeface="Arial" charset="0"/>
            </a:endParaRPr>
          </a:p>
        </p:txBody>
      </p:sp>
      <p:sp>
        <p:nvSpPr>
          <p:cNvPr id="31" name="Text Box 47"/>
          <p:cNvSpPr txBox="1">
            <a:spLocks noChangeArrowheads="1"/>
          </p:cNvSpPr>
          <p:nvPr/>
        </p:nvSpPr>
        <p:spPr bwMode="auto">
          <a:xfrm>
            <a:off x="510376" y="4640502"/>
            <a:ext cx="151878" cy="2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a:t>
            </a:r>
          </a:p>
        </p:txBody>
      </p:sp>
      <p:cxnSp>
        <p:nvCxnSpPr>
          <p:cNvPr id="32" name="Gerade Verbindung 57"/>
          <p:cNvCxnSpPr/>
          <p:nvPr/>
        </p:nvCxnSpPr>
        <p:spPr>
          <a:xfrm>
            <a:off x="657985" y="3347260"/>
            <a:ext cx="10800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3" name="Rectangle 230"/>
          <p:cNvSpPr>
            <a:spLocks noChangeArrowheads="1"/>
          </p:cNvSpPr>
          <p:nvPr/>
        </p:nvSpPr>
        <p:spPr bwMode="auto">
          <a:xfrm>
            <a:off x="3989148" y="5549137"/>
            <a:ext cx="7187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err="1">
                <a:solidFill>
                  <a:srgbClr val="0079AD"/>
                </a:solidFill>
                <a:latin typeface="+mj-lt"/>
                <a:cs typeface="Arial" charset="0"/>
              </a:rPr>
              <a:t>Birgisson</a:t>
            </a:r>
            <a:r>
              <a:rPr lang="en-US" altLang="en-US" sz="1200" dirty="0">
                <a:solidFill>
                  <a:srgbClr val="0079AD"/>
                </a:solidFill>
                <a:latin typeface="+mj-lt"/>
                <a:cs typeface="Arial" charset="0"/>
              </a:rPr>
              <a:t> </a:t>
            </a:r>
            <a:br>
              <a:rPr lang="en-US" altLang="en-US" sz="1200" dirty="0">
                <a:solidFill>
                  <a:srgbClr val="0079AD"/>
                </a:solidFill>
                <a:latin typeface="+mj-lt"/>
                <a:cs typeface="Arial" charset="0"/>
              </a:rPr>
            </a:br>
            <a:r>
              <a:rPr lang="en-US" altLang="en-US" sz="1200" dirty="0">
                <a:solidFill>
                  <a:srgbClr val="0079AD"/>
                </a:solidFill>
                <a:latin typeface="+mj-lt"/>
                <a:cs typeface="Arial" charset="0"/>
              </a:rPr>
              <a:t>et al, 2015</a:t>
            </a:r>
            <a:endParaRPr lang="en-US" altLang="en-US" sz="1200" baseline="30000" dirty="0">
              <a:solidFill>
                <a:srgbClr val="0079AD"/>
              </a:solidFill>
              <a:latin typeface="+mj-lt"/>
              <a:cs typeface="Arial" charset="0"/>
            </a:endParaRPr>
          </a:p>
        </p:txBody>
      </p:sp>
      <p:sp>
        <p:nvSpPr>
          <p:cNvPr id="34" name="Rectangle 230"/>
          <p:cNvSpPr>
            <a:spLocks noChangeArrowheads="1"/>
          </p:cNvSpPr>
          <p:nvPr/>
        </p:nvSpPr>
        <p:spPr bwMode="auto">
          <a:xfrm>
            <a:off x="4948377" y="5549137"/>
            <a:ext cx="133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err="1">
                <a:solidFill>
                  <a:srgbClr val="0079AD"/>
                </a:solidFill>
                <a:latin typeface="+mj-lt"/>
                <a:cs typeface="Arial" charset="0"/>
              </a:rPr>
              <a:t>Genzell-Danielsson</a:t>
            </a:r>
            <a:r>
              <a:rPr lang="en-US" altLang="en-US" sz="1200" dirty="0">
                <a:solidFill>
                  <a:srgbClr val="0079AD"/>
                </a:solidFill>
                <a:latin typeface="+mj-lt"/>
                <a:cs typeface="Arial" charset="0"/>
              </a:rPr>
              <a:t> </a:t>
            </a:r>
            <a:br>
              <a:rPr lang="en-US" altLang="en-US" sz="1200" dirty="0">
                <a:solidFill>
                  <a:srgbClr val="0079AD"/>
                </a:solidFill>
                <a:latin typeface="+mj-lt"/>
                <a:cs typeface="Arial" charset="0"/>
              </a:rPr>
            </a:br>
            <a:r>
              <a:rPr lang="en-US" altLang="en-US" sz="1200" dirty="0">
                <a:solidFill>
                  <a:srgbClr val="0079AD"/>
                </a:solidFill>
                <a:latin typeface="+mj-lt"/>
                <a:cs typeface="Arial" charset="0"/>
              </a:rPr>
              <a:t>et al, 2015</a:t>
            </a:r>
            <a:endParaRPr lang="en-US" altLang="en-US" sz="1200" baseline="30000" dirty="0">
              <a:solidFill>
                <a:srgbClr val="0079AD"/>
              </a:solidFill>
              <a:latin typeface="+mj-lt"/>
              <a:cs typeface="Arial" charset="0"/>
            </a:endParaRPr>
          </a:p>
        </p:txBody>
      </p:sp>
      <p:sp>
        <p:nvSpPr>
          <p:cNvPr id="35" name="Rechteck 79"/>
          <p:cNvSpPr/>
          <p:nvPr/>
        </p:nvSpPr>
        <p:spPr>
          <a:xfrm>
            <a:off x="5231299" y="5171006"/>
            <a:ext cx="799271" cy="270935"/>
          </a:xfrm>
          <a:prstGeom prst="rect">
            <a:avLst/>
          </a:prstGeom>
          <a:solidFill>
            <a:srgbClr val="74B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cxnSp>
        <p:nvCxnSpPr>
          <p:cNvPr id="36" name="Gerade Verbindung 58"/>
          <p:cNvCxnSpPr/>
          <p:nvPr/>
        </p:nvCxnSpPr>
        <p:spPr>
          <a:xfrm flipV="1">
            <a:off x="2285097" y="5436912"/>
            <a:ext cx="0" cy="66412"/>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7" name="Gerade Verbindung 58"/>
          <p:cNvCxnSpPr/>
          <p:nvPr/>
        </p:nvCxnSpPr>
        <p:spPr>
          <a:xfrm flipV="1">
            <a:off x="3620578" y="5436912"/>
            <a:ext cx="0" cy="66412"/>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8" name="Gerade Verbindung 58"/>
          <p:cNvCxnSpPr/>
          <p:nvPr/>
        </p:nvCxnSpPr>
        <p:spPr>
          <a:xfrm flipV="1">
            <a:off x="4967009" y="5436912"/>
            <a:ext cx="0" cy="66412"/>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9" name="Rectangle 230"/>
          <p:cNvSpPr>
            <a:spLocks noChangeArrowheads="1"/>
          </p:cNvSpPr>
          <p:nvPr/>
        </p:nvSpPr>
        <p:spPr bwMode="auto">
          <a:xfrm>
            <a:off x="2523803" y="4366267"/>
            <a:ext cx="883217"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0.54%</a:t>
            </a:r>
          </a:p>
          <a:p>
            <a:pPr algn="ctr" fontAlgn="base">
              <a:spcBef>
                <a:spcPct val="0"/>
              </a:spcBef>
              <a:spcAft>
                <a:spcPct val="0"/>
              </a:spcAft>
              <a:buFont typeface="Arial" pitchFamily="34" charset="0"/>
              <a:buNone/>
            </a:pPr>
            <a:r>
              <a:rPr lang="en-US" altLang="en-US" sz="1400" dirty="0">
                <a:solidFill>
                  <a:srgbClr val="0079AD"/>
                </a:solidFill>
                <a:latin typeface="+mj-lt"/>
              </a:rPr>
              <a:t>(n=57,728)</a:t>
            </a:r>
          </a:p>
        </p:txBody>
      </p:sp>
      <p:sp>
        <p:nvSpPr>
          <p:cNvPr id="40" name="Rectangle 230"/>
          <p:cNvSpPr>
            <a:spLocks noChangeArrowheads="1"/>
          </p:cNvSpPr>
          <p:nvPr/>
        </p:nvSpPr>
        <p:spPr bwMode="auto">
          <a:xfrm>
            <a:off x="3910220" y="4357898"/>
            <a:ext cx="783367"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0.46%</a:t>
            </a:r>
          </a:p>
          <a:p>
            <a:pPr algn="ctr" fontAlgn="base">
              <a:spcBef>
                <a:spcPct val="0"/>
              </a:spcBef>
              <a:spcAft>
                <a:spcPct val="0"/>
              </a:spcAft>
              <a:buFont typeface="Arial" pitchFamily="34" charset="0"/>
              <a:buNone/>
            </a:pPr>
            <a:r>
              <a:rPr lang="en-US" altLang="en-US" sz="1400" dirty="0">
                <a:solidFill>
                  <a:srgbClr val="0079AD"/>
                </a:solidFill>
                <a:latin typeface="+mj-lt"/>
              </a:rPr>
              <a:t>(n=4,371)</a:t>
            </a:r>
          </a:p>
        </p:txBody>
      </p:sp>
      <p:sp>
        <p:nvSpPr>
          <p:cNvPr id="41" name="Rectangle 230"/>
          <p:cNvSpPr>
            <a:spLocks noChangeArrowheads="1"/>
          </p:cNvSpPr>
          <p:nvPr/>
        </p:nvSpPr>
        <p:spPr bwMode="auto">
          <a:xfrm>
            <a:off x="5240220" y="4365105"/>
            <a:ext cx="773549"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0.42%</a:t>
            </a:r>
          </a:p>
          <a:p>
            <a:pPr algn="ctr" fontAlgn="base">
              <a:spcBef>
                <a:spcPct val="0"/>
              </a:spcBef>
              <a:spcAft>
                <a:spcPct val="0"/>
              </a:spcAft>
              <a:buFont typeface="Arial" pitchFamily="34" charset="0"/>
              <a:buNone/>
            </a:pPr>
            <a:r>
              <a:rPr lang="en-US" altLang="en-US" sz="1400" dirty="0">
                <a:solidFill>
                  <a:srgbClr val="0079AD"/>
                </a:solidFill>
                <a:latin typeface="+mj-lt"/>
              </a:rPr>
              <a:t>(n=2,884)</a:t>
            </a:r>
          </a:p>
        </p:txBody>
      </p:sp>
      <p:sp>
        <p:nvSpPr>
          <p:cNvPr id="42" name="Rectangle 230"/>
          <p:cNvSpPr>
            <a:spLocks noChangeArrowheads="1"/>
          </p:cNvSpPr>
          <p:nvPr/>
        </p:nvSpPr>
        <p:spPr bwMode="auto">
          <a:xfrm>
            <a:off x="3275856" y="1567825"/>
            <a:ext cx="3064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800" b="1" dirty="0">
                <a:solidFill>
                  <a:srgbClr val="0079AD"/>
                </a:solidFill>
                <a:latin typeface="+mj-lt"/>
                <a:cs typeface="Arial" charset="0"/>
              </a:rPr>
              <a:t>Overall incidence of PID (%)</a:t>
            </a:r>
          </a:p>
        </p:txBody>
      </p:sp>
      <p:sp>
        <p:nvSpPr>
          <p:cNvPr id="43" name="Rectangle 230"/>
          <p:cNvSpPr>
            <a:spLocks noChangeArrowheads="1"/>
          </p:cNvSpPr>
          <p:nvPr/>
        </p:nvSpPr>
        <p:spPr bwMode="auto">
          <a:xfrm>
            <a:off x="1210986" y="5549137"/>
            <a:ext cx="803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cs typeface="Arial" charset="0"/>
              </a:rPr>
              <a:t>Farley et al,</a:t>
            </a:r>
            <a:br>
              <a:rPr lang="en-US" altLang="en-US" sz="1200" dirty="0">
                <a:solidFill>
                  <a:srgbClr val="0079AD"/>
                </a:solidFill>
                <a:latin typeface="+mj-lt"/>
                <a:cs typeface="Arial" charset="0"/>
              </a:rPr>
            </a:br>
            <a:r>
              <a:rPr lang="en-US" altLang="en-US" sz="1200" dirty="0">
                <a:solidFill>
                  <a:srgbClr val="0079AD"/>
                </a:solidFill>
                <a:latin typeface="+mj-lt"/>
                <a:cs typeface="Arial" charset="0"/>
              </a:rPr>
              <a:t>1992</a:t>
            </a:r>
            <a:endParaRPr lang="en-US" altLang="en-US" sz="1200" baseline="30000" dirty="0">
              <a:solidFill>
                <a:srgbClr val="0079AD"/>
              </a:solidFill>
              <a:latin typeface="+mj-lt"/>
              <a:cs typeface="Arial" charset="0"/>
            </a:endParaRPr>
          </a:p>
        </p:txBody>
      </p:sp>
      <p:sp>
        <p:nvSpPr>
          <p:cNvPr id="44" name="Rechteck 78"/>
          <p:cNvSpPr/>
          <p:nvPr/>
        </p:nvSpPr>
        <p:spPr>
          <a:xfrm>
            <a:off x="1234049" y="5077873"/>
            <a:ext cx="801622" cy="3640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45" name="Rectangle 230"/>
          <p:cNvSpPr>
            <a:spLocks noChangeArrowheads="1"/>
          </p:cNvSpPr>
          <p:nvPr/>
        </p:nvSpPr>
        <p:spPr bwMode="auto">
          <a:xfrm>
            <a:off x="1234049" y="4366267"/>
            <a:ext cx="873399"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0.36%</a:t>
            </a:r>
          </a:p>
          <a:p>
            <a:pPr algn="ctr" fontAlgn="base">
              <a:spcBef>
                <a:spcPct val="0"/>
              </a:spcBef>
              <a:spcAft>
                <a:spcPct val="0"/>
              </a:spcAft>
              <a:buFont typeface="Arial" pitchFamily="34" charset="0"/>
              <a:buNone/>
            </a:pPr>
            <a:r>
              <a:rPr lang="en-US" altLang="en-US" sz="1400" dirty="0">
                <a:solidFill>
                  <a:srgbClr val="0079AD"/>
                </a:solidFill>
                <a:latin typeface="+mj-lt"/>
              </a:rPr>
              <a:t>(n=22,908)</a:t>
            </a:r>
          </a:p>
        </p:txBody>
      </p:sp>
      <p:sp>
        <p:nvSpPr>
          <p:cNvPr id="46" name="Rectangle 230"/>
          <p:cNvSpPr>
            <a:spLocks noChangeArrowheads="1"/>
          </p:cNvSpPr>
          <p:nvPr/>
        </p:nvSpPr>
        <p:spPr bwMode="auto">
          <a:xfrm>
            <a:off x="2656290" y="3111694"/>
            <a:ext cx="2268000" cy="184666"/>
          </a:xfrm>
          <a:prstGeom prst="rect">
            <a:avLst/>
          </a:prstGeom>
          <a:ln>
            <a:noFill/>
            <a:headEnd/>
            <a:tailEnd/>
          </a:ln>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txBody>
          <a:bodyPr wrap="square" lIns="0" tIns="0" rIns="0" bIns="0" anchor="ctr">
            <a:spAutoFit/>
          </a:bodyPr>
          <a:lstStyle/>
          <a:p>
            <a:pPr algn="ctr" fontAlgn="base">
              <a:spcBef>
                <a:spcPct val="0"/>
              </a:spcBef>
              <a:spcAft>
                <a:spcPct val="0"/>
              </a:spcAft>
              <a:buFont typeface="Arial" pitchFamily="34" charset="0"/>
              <a:buNone/>
            </a:pPr>
            <a:r>
              <a:rPr lang="en-US" altLang="en-US" sz="1200" b="1" dirty="0">
                <a:solidFill>
                  <a:schemeClr val="tx2"/>
                </a:solidFill>
                <a:latin typeface="+mj-lt"/>
                <a:cs typeface="Arial" charset="0"/>
              </a:rPr>
              <a:t>Data from Farley et al (1992)</a:t>
            </a:r>
            <a:endParaRPr lang="en-US" altLang="en-US" sz="1200" b="1" baseline="30000" dirty="0">
              <a:solidFill>
                <a:schemeClr val="tx2"/>
              </a:solidFill>
              <a:latin typeface="+mj-lt"/>
              <a:cs typeface="Arial" charset="0"/>
            </a:endParaRPr>
          </a:p>
        </p:txBody>
      </p:sp>
      <p:cxnSp>
        <p:nvCxnSpPr>
          <p:cNvPr id="47" name="Gerade Verbindung 58"/>
          <p:cNvCxnSpPr/>
          <p:nvPr/>
        </p:nvCxnSpPr>
        <p:spPr>
          <a:xfrm flipV="1">
            <a:off x="7654522" y="5436912"/>
            <a:ext cx="0" cy="66412"/>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657985" y="5438988"/>
            <a:ext cx="8150213" cy="0"/>
          </a:xfrm>
          <a:prstGeom prst="line">
            <a:avLst/>
          </a:prstGeom>
          <a:solidFill>
            <a:schemeClr val="accent1"/>
          </a:solidFill>
          <a:ln w="12700" cap="flat" cmpd="sng" algn="ctr">
            <a:solidFill>
              <a:srgbClr val="676767"/>
            </a:solidFill>
            <a:prstDash val="solid"/>
            <a:round/>
            <a:headEnd type="none" w="med" len="med"/>
            <a:tailEnd type="none" w="med" len="med"/>
          </a:ln>
          <a:effectLst/>
        </p:spPr>
      </p:cxnSp>
      <p:sp>
        <p:nvSpPr>
          <p:cNvPr id="48" name="Oval 2"/>
          <p:cNvSpPr>
            <a:spLocks noChangeArrowheads="1"/>
          </p:cNvSpPr>
          <p:nvPr/>
        </p:nvSpPr>
        <p:spPr bwMode="auto">
          <a:xfrm>
            <a:off x="759295" y="4198792"/>
            <a:ext cx="1741268" cy="1805234"/>
          </a:xfrm>
          <a:prstGeom prst="ellipse">
            <a:avLst/>
          </a:prstGeom>
          <a:noFill/>
          <a:ln w="28575" algn="ctr">
            <a:solidFill>
              <a:schemeClr val="tx2"/>
            </a:solidFill>
            <a:round/>
            <a:headEnd/>
            <a:tailEnd/>
          </a:ln>
        </p:spPr>
        <p:txBody>
          <a:bodyPr/>
          <a:lstStyle/>
          <a:p>
            <a:pPr eaLnBrk="0" hangingPunct="0"/>
            <a:endParaRPr lang="en-US" dirty="0"/>
          </a:p>
        </p:txBody>
      </p:sp>
      <p:cxnSp>
        <p:nvCxnSpPr>
          <p:cNvPr id="49" name="Straight Arrow Connector 10"/>
          <p:cNvCxnSpPr>
            <a:cxnSpLocks noChangeShapeType="1"/>
          </p:cNvCxnSpPr>
          <p:nvPr/>
        </p:nvCxnSpPr>
        <p:spPr bwMode="auto">
          <a:xfrm flipH="1">
            <a:off x="1935564" y="3358625"/>
            <a:ext cx="720725" cy="863600"/>
          </a:xfrm>
          <a:prstGeom prst="straightConnector1">
            <a:avLst/>
          </a:prstGeom>
          <a:noFill/>
          <a:ln w="22225" algn="ctr">
            <a:solidFill>
              <a:srgbClr val="00274C"/>
            </a:solidFill>
            <a:round/>
            <a:headEnd/>
            <a:tailEnd type="arrow" w="med" len="med"/>
          </a:ln>
        </p:spPr>
      </p:cxnSp>
      <p:sp>
        <p:nvSpPr>
          <p:cNvPr id="51" name="TextBox 5"/>
          <p:cNvSpPr txBox="1">
            <a:spLocks noChangeArrowheads="1"/>
          </p:cNvSpPr>
          <p:nvPr/>
        </p:nvSpPr>
        <p:spPr bwMode="auto">
          <a:xfrm>
            <a:off x="6493962" y="4306934"/>
            <a:ext cx="1007690" cy="523220"/>
          </a:xfrm>
          <a:prstGeom prst="rect">
            <a:avLst/>
          </a:prstGeom>
          <a:noFill/>
          <a:ln w="9525">
            <a:noFill/>
            <a:miter lim="800000"/>
            <a:headEnd/>
            <a:tailEnd/>
          </a:ln>
        </p:spPr>
        <p:txBody>
          <a:bodyPr wrap="square">
            <a:spAutoFit/>
          </a:bodyPr>
          <a:lstStyle/>
          <a:p>
            <a:pPr algn="ctr"/>
            <a:r>
              <a:rPr lang="en-US" sz="1400" dirty="0"/>
              <a:t>0.5% (n=1,751)</a:t>
            </a:r>
          </a:p>
        </p:txBody>
      </p:sp>
      <p:sp>
        <p:nvSpPr>
          <p:cNvPr id="53" name="Rectangle 230"/>
          <p:cNvSpPr>
            <a:spLocks noChangeArrowheads="1"/>
          </p:cNvSpPr>
          <p:nvPr/>
        </p:nvSpPr>
        <p:spPr bwMode="auto">
          <a:xfrm>
            <a:off x="6588447" y="5550144"/>
            <a:ext cx="807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err="1">
                <a:solidFill>
                  <a:srgbClr val="0079AD"/>
                </a:solidFill>
                <a:latin typeface="+mj-lt"/>
              </a:rPr>
              <a:t>Turok</a:t>
            </a:r>
            <a:r>
              <a:rPr lang="en-US" altLang="en-US" sz="1200" dirty="0">
                <a:solidFill>
                  <a:srgbClr val="0079AD"/>
                </a:solidFill>
                <a:latin typeface="+mj-lt"/>
                <a:cs typeface="Arial" charset="0"/>
              </a:rPr>
              <a:t> et al, </a:t>
            </a:r>
            <a:br>
              <a:rPr lang="en-US" altLang="en-US" sz="1200" dirty="0">
                <a:solidFill>
                  <a:srgbClr val="0079AD"/>
                </a:solidFill>
                <a:latin typeface="+mj-lt"/>
                <a:cs typeface="Arial" charset="0"/>
              </a:rPr>
            </a:br>
            <a:r>
              <a:rPr lang="en-US" altLang="en-US" sz="1200" dirty="0">
                <a:solidFill>
                  <a:srgbClr val="0079AD"/>
                </a:solidFill>
                <a:latin typeface="+mj-lt"/>
                <a:cs typeface="Arial" charset="0"/>
              </a:rPr>
              <a:t>2016</a:t>
            </a:r>
            <a:endParaRPr lang="en-US" altLang="en-US" sz="1200" baseline="30000" dirty="0">
              <a:solidFill>
                <a:srgbClr val="0079AD"/>
              </a:solidFill>
              <a:latin typeface="+mj-lt"/>
              <a:cs typeface="Arial" charset="0"/>
            </a:endParaRPr>
          </a:p>
        </p:txBody>
      </p:sp>
      <p:sp>
        <p:nvSpPr>
          <p:cNvPr id="54" name="TextBox 5"/>
          <p:cNvSpPr txBox="1">
            <a:spLocks noChangeArrowheads="1"/>
          </p:cNvSpPr>
          <p:nvPr/>
        </p:nvSpPr>
        <p:spPr bwMode="auto">
          <a:xfrm>
            <a:off x="7744288" y="4306934"/>
            <a:ext cx="1007690" cy="523875"/>
          </a:xfrm>
          <a:prstGeom prst="rect">
            <a:avLst/>
          </a:prstGeom>
          <a:noFill/>
          <a:ln w="9525">
            <a:noFill/>
            <a:miter lim="800000"/>
            <a:headEnd/>
            <a:tailEnd/>
          </a:ln>
        </p:spPr>
        <p:txBody>
          <a:bodyPr wrap="square">
            <a:spAutoFit/>
          </a:bodyPr>
          <a:lstStyle/>
          <a:p>
            <a:pPr algn="ctr"/>
            <a:r>
              <a:rPr lang="en-US" sz="1400" dirty="0"/>
              <a:t>0. 6% (n=1,452) </a:t>
            </a:r>
          </a:p>
        </p:txBody>
      </p:sp>
      <p:sp>
        <p:nvSpPr>
          <p:cNvPr id="56" name="Rectangle 230"/>
          <p:cNvSpPr>
            <a:spLocks noChangeArrowheads="1"/>
          </p:cNvSpPr>
          <p:nvPr/>
        </p:nvSpPr>
        <p:spPr bwMode="auto">
          <a:xfrm>
            <a:off x="7560460" y="5550144"/>
            <a:ext cx="13769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err="1">
                <a:solidFill>
                  <a:srgbClr val="0079AD"/>
                </a:solidFill>
                <a:latin typeface="+mj-lt"/>
                <a:cs typeface="Arial" charset="0"/>
              </a:rPr>
              <a:t>Gemzell-Danielsson</a:t>
            </a:r>
            <a:br>
              <a:rPr lang="en-US" altLang="en-US" sz="1200" dirty="0">
                <a:solidFill>
                  <a:srgbClr val="0079AD"/>
                </a:solidFill>
                <a:latin typeface="+mj-lt"/>
                <a:cs typeface="Arial" charset="0"/>
              </a:rPr>
            </a:br>
            <a:r>
              <a:rPr lang="en-US" altLang="en-US" sz="1200" dirty="0">
                <a:solidFill>
                  <a:srgbClr val="0079AD"/>
                </a:solidFill>
                <a:latin typeface="+mj-lt"/>
                <a:cs typeface="Arial" charset="0"/>
              </a:rPr>
              <a:t> et al, 2017</a:t>
            </a:r>
            <a:endParaRPr lang="en-US" altLang="en-US" sz="1200" baseline="30000" dirty="0">
              <a:solidFill>
                <a:srgbClr val="0079AD"/>
              </a:solidFill>
              <a:latin typeface="+mj-lt"/>
              <a:cs typeface="Arial" charset="0"/>
            </a:endParaRPr>
          </a:p>
        </p:txBody>
      </p:sp>
      <p:cxnSp>
        <p:nvCxnSpPr>
          <p:cNvPr id="59" name="Gerade Verbindung 58"/>
          <p:cNvCxnSpPr/>
          <p:nvPr/>
        </p:nvCxnSpPr>
        <p:spPr>
          <a:xfrm flipV="1">
            <a:off x="6291713" y="5442774"/>
            <a:ext cx="0" cy="66412"/>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57" name="Rectangle 3"/>
          <p:cNvSpPr>
            <a:spLocks noChangeArrowheads="1"/>
          </p:cNvSpPr>
          <p:nvPr/>
        </p:nvSpPr>
        <p:spPr bwMode="auto">
          <a:xfrm>
            <a:off x="180850" y="6398458"/>
            <a:ext cx="7187447" cy="630942"/>
          </a:xfrm>
          <a:prstGeom prst="rect">
            <a:avLst/>
          </a:prstGeom>
          <a:noFill/>
          <a:ln w="9525">
            <a:noFill/>
            <a:miter lim="800000"/>
            <a:headEnd/>
            <a:tailEnd/>
          </a:ln>
        </p:spPr>
        <p:txBody>
          <a:bodyPr wrap="square" numCol="2">
            <a:spAutoFit/>
          </a:bodyPr>
          <a:lstStyle/>
          <a:p>
            <a:r>
              <a:rPr lang="en-GB" altLang="en-US" sz="700" dirty="0"/>
              <a:t>1. Farley TMM, Rosenberg MJ, Rowe PJ, et al. </a:t>
            </a:r>
            <a:r>
              <a:rPr lang="en-GB" sz="700" dirty="0"/>
              <a:t>Lancet 1992;339:785-8.</a:t>
            </a:r>
            <a:endParaRPr lang="en-GB" altLang="en-US" sz="700" dirty="0"/>
          </a:p>
          <a:p>
            <a:r>
              <a:rPr lang="en-GB" altLang="en-US" sz="700" dirty="0"/>
              <a:t>2. Sufrin CB, et al.</a:t>
            </a:r>
            <a:r>
              <a:rPr lang="en-US" sz="700" dirty="0"/>
              <a:t> </a:t>
            </a:r>
            <a:r>
              <a:rPr lang="en-GB" sz="700" dirty="0"/>
              <a:t>Obstet Gynecol 2012;120(6):1314-21. </a:t>
            </a:r>
          </a:p>
          <a:p>
            <a:r>
              <a:rPr lang="en-GB" sz="700" dirty="0"/>
              <a:t>3. Birgisson NE, et al. J Womens Health (Larchmt)</a:t>
            </a:r>
            <a:r>
              <a:rPr lang="en-GB" sz="700" i="1" dirty="0"/>
              <a:t> </a:t>
            </a:r>
            <a:r>
              <a:rPr lang="en-GB" sz="700" dirty="0"/>
              <a:t>2015;24(5):354-9</a:t>
            </a:r>
            <a:endParaRPr lang="en-US" sz="700" dirty="0"/>
          </a:p>
          <a:p>
            <a:endParaRPr lang="en-US" sz="700" dirty="0"/>
          </a:p>
          <a:p>
            <a:endParaRPr lang="en-US" sz="700" dirty="0"/>
          </a:p>
          <a:p>
            <a:r>
              <a:rPr lang="en-US" sz="700" dirty="0"/>
              <a:t>4. </a:t>
            </a:r>
            <a:r>
              <a:rPr lang="en-GB" sz="700" dirty="0"/>
              <a:t>Gemzell-Danielsson K, et al. PLoS ONE 2015.</a:t>
            </a:r>
          </a:p>
          <a:p>
            <a:r>
              <a:rPr lang="en-GB" sz="700" dirty="0"/>
              <a:t>5. Turok D, et al. Am J Obstet Gynecol 2016;215:599</a:t>
            </a:r>
          </a:p>
          <a:p>
            <a:r>
              <a:rPr lang="en-GB" sz="700" dirty="0"/>
              <a:t>6. Gemzell-Danielsson K, et al. Eur J Obstet Gynecol RB 2017;210:22-28.</a:t>
            </a:r>
          </a:p>
        </p:txBody>
      </p:sp>
      <p:sp>
        <p:nvSpPr>
          <p:cNvPr id="2" name="Rounded Rectangle 1"/>
          <p:cNvSpPr/>
          <p:nvPr/>
        </p:nvSpPr>
        <p:spPr bwMode="auto">
          <a:xfrm>
            <a:off x="2656289" y="3016892"/>
            <a:ext cx="2310720" cy="341733"/>
          </a:xfrm>
          <a:prstGeom prst="round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49348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37335" y="92224"/>
            <a:ext cx="8795320" cy="1584176"/>
          </a:xfrm>
        </p:spPr>
        <p:txBody>
          <a:bodyPr/>
          <a:lstStyle/>
          <a:p>
            <a:pPr lvl="1">
              <a:defRPr/>
            </a:pPr>
            <a:r>
              <a:rPr lang="en-US" sz="2800" dirty="0">
                <a:solidFill>
                  <a:schemeClr val="tx2"/>
                </a:solidFill>
              </a:rPr>
              <a:t>Risk </a:t>
            </a:r>
            <a:r>
              <a:rPr lang="en-US" sz="2800" b="1" dirty="0">
                <a:solidFill>
                  <a:schemeClr val="tx2"/>
                </a:solidFill>
              </a:rPr>
              <a:t>of PID with IUC is low</a:t>
            </a:r>
            <a:r>
              <a:rPr lang="en-US" sz="2800" dirty="0">
                <a:solidFill>
                  <a:schemeClr val="tx2"/>
                </a:solidFill>
              </a:rPr>
              <a:t>, irrespective of age, parity, STI risk, timing of STI screening and placement</a:t>
            </a:r>
            <a:r>
              <a:rPr lang="en-US" sz="2800" baseline="30000" dirty="0">
                <a:solidFill>
                  <a:schemeClr val="tx2"/>
                </a:solidFill>
              </a:rPr>
              <a:t>1-5</a:t>
            </a:r>
          </a:p>
        </p:txBody>
      </p:sp>
      <p:sp>
        <p:nvSpPr>
          <p:cNvPr id="3" name="Content Placeholder 2"/>
          <p:cNvSpPr>
            <a:spLocks noGrp="1"/>
          </p:cNvSpPr>
          <p:nvPr>
            <p:ph idx="1"/>
          </p:nvPr>
        </p:nvSpPr>
        <p:spPr>
          <a:xfrm>
            <a:off x="457200" y="1676400"/>
            <a:ext cx="8229600" cy="4560888"/>
          </a:xfrm>
        </p:spPr>
        <p:txBody>
          <a:bodyPr/>
          <a:lstStyle/>
          <a:p>
            <a:pPr marL="292093" lvl="1" indent="-292093">
              <a:buFont typeface="Wingdings" pitchFamily="2" charset="2"/>
              <a:buChar char="§"/>
              <a:defRPr/>
            </a:pPr>
            <a:r>
              <a:rPr lang="en-US" b="1" dirty="0">
                <a:solidFill>
                  <a:srgbClr val="0079AD"/>
                </a:solidFill>
              </a:rPr>
              <a:t>Younger </a:t>
            </a:r>
            <a:r>
              <a:rPr lang="en-US" sz="2000" dirty="0">
                <a:solidFill>
                  <a:srgbClr val="0079AD"/>
                </a:solidFill>
              </a:rPr>
              <a:t>women are </a:t>
            </a:r>
            <a:r>
              <a:rPr lang="en-US" b="1" dirty="0">
                <a:solidFill>
                  <a:srgbClr val="0079AD"/>
                </a:solidFill>
              </a:rPr>
              <a:t>not at greater risk of PID</a:t>
            </a:r>
            <a:r>
              <a:rPr lang="en-US" dirty="0">
                <a:solidFill>
                  <a:srgbClr val="0079AD"/>
                </a:solidFill>
              </a:rPr>
              <a:t> </a:t>
            </a:r>
            <a:r>
              <a:rPr lang="en-US" sz="2000" dirty="0">
                <a:solidFill>
                  <a:srgbClr val="0079AD"/>
                </a:solidFill>
              </a:rPr>
              <a:t>than older women</a:t>
            </a:r>
            <a:r>
              <a:rPr lang="en-US" sz="2000" baseline="30000" dirty="0">
                <a:solidFill>
                  <a:srgbClr val="0079AD"/>
                </a:solidFill>
              </a:rPr>
              <a:t>2,3,4</a:t>
            </a:r>
            <a:r>
              <a:rPr lang="en-US" sz="2200" baseline="30000" dirty="0">
                <a:solidFill>
                  <a:srgbClr val="0079AD"/>
                </a:solidFill>
              </a:rPr>
              <a:t> </a:t>
            </a:r>
          </a:p>
          <a:p>
            <a:pPr marL="0" lvl="1" indent="0">
              <a:buNone/>
              <a:defRPr/>
            </a:pPr>
            <a:endParaRPr lang="en-US" sz="1000" baseline="30000" dirty="0">
              <a:solidFill>
                <a:srgbClr val="0079AD"/>
              </a:solidFill>
            </a:endParaRPr>
          </a:p>
          <a:p>
            <a:pPr marL="292093" lvl="1" indent="-292093">
              <a:buFont typeface="Wingdings" pitchFamily="2" charset="2"/>
              <a:buChar char="§"/>
              <a:defRPr/>
            </a:pPr>
            <a:r>
              <a:rPr lang="en-US" b="1" dirty="0">
                <a:solidFill>
                  <a:srgbClr val="0079AD"/>
                </a:solidFill>
              </a:rPr>
              <a:t>Nulliparous</a:t>
            </a:r>
            <a:r>
              <a:rPr lang="en-US" sz="2000" dirty="0">
                <a:solidFill>
                  <a:srgbClr val="0079AD"/>
                </a:solidFill>
              </a:rPr>
              <a:t> women are </a:t>
            </a:r>
            <a:r>
              <a:rPr lang="en-US" b="1" dirty="0">
                <a:solidFill>
                  <a:srgbClr val="0079AD"/>
                </a:solidFill>
              </a:rPr>
              <a:t>not at greater risk of PID </a:t>
            </a:r>
            <a:r>
              <a:rPr lang="en-US" sz="2000" dirty="0">
                <a:solidFill>
                  <a:srgbClr val="0079AD"/>
                </a:solidFill>
              </a:rPr>
              <a:t>than parous women</a:t>
            </a:r>
            <a:r>
              <a:rPr lang="en-US" sz="2000" baseline="30000" dirty="0">
                <a:solidFill>
                  <a:srgbClr val="0079AD"/>
                </a:solidFill>
              </a:rPr>
              <a:t>2,3</a:t>
            </a:r>
          </a:p>
          <a:p>
            <a:pPr marL="0" lvl="1" indent="0">
              <a:buNone/>
              <a:defRPr/>
            </a:pPr>
            <a:endParaRPr lang="en-US" sz="1050" baseline="30000" dirty="0">
              <a:solidFill>
                <a:srgbClr val="0079AD"/>
              </a:solidFill>
            </a:endParaRPr>
          </a:p>
          <a:p>
            <a:pPr marL="292093" lvl="1" indent="-292093">
              <a:buFont typeface="Wingdings" pitchFamily="2" charset="2"/>
              <a:buChar char="§"/>
              <a:defRPr/>
            </a:pPr>
            <a:r>
              <a:rPr lang="en-GB" sz="2000" dirty="0">
                <a:solidFill>
                  <a:srgbClr val="0079AD"/>
                </a:solidFill>
              </a:rPr>
              <a:t>The </a:t>
            </a:r>
            <a:r>
              <a:rPr lang="en-GB" b="1" dirty="0">
                <a:solidFill>
                  <a:srgbClr val="0079AD"/>
                </a:solidFill>
              </a:rPr>
              <a:t>most convenient</a:t>
            </a:r>
            <a:r>
              <a:rPr lang="en-GB" sz="2000" dirty="0">
                <a:solidFill>
                  <a:srgbClr val="0079AD"/>
                </a:solidFill>
              </a:rPr>
              <a:t> time to assess and screen for </a:t>
            </a:r>
            <a:r>
              <a:rPr lang="en-GB" b="1" dirty="0">
                <a:solidFill>
                  <a:srgbClr val="0079AD"/>
                </a:solidFill>
              </a:rPr>
              <a:t>infection</a:t>
            </a:r>
            <a:r>
              <a:rPr lang="en-GB" sz="2000" dirty="0">
                <a:solidFill>
                  <a:srgbClr val="0079AD"/>
                </a:solidFill>
              </a:rPr>
              <a:t> is the </a:t>
            </a:r>
            <a:r>
              <a:rPr lang="en-GB" b="1" dirty="0">
                <a:solidFill>
                  <a:srgbClr val="0079AD"/>
                </a:solidFill>
              </a:rPr>
              <a:t>day of placement</a:t>
            </a:r>
            <a:r>
              <a:rPr lang="en-GB" sz="2000" dirty="0">
                <a:solidFill>
                  <a:srgbClr val="0079AD"/>
                </a:solidFill>
              </a:rPr>
              <a:t>, and there is no clinical reason not to do it at this time</a:t>
            </a:r>
            <a:r>
              <a:rPr lang="en-US" b="1" baseline="30000" dirty="0">
                <a:solidFill>
                  <a:srgbClr val="0079AD"/>
                </a:solidFill>
              </a:rPr>
              <a:t>1</a:t>
            </a:r>
          </a:p>
          <a:p>
            <a:pPr marL="292093" lvl="1" indent="-292093">
              <a:buFont typeface="Wingdings" pitchFamily="2" charset="2"/>
              <a:buChar char="§"/>
              <a:defRPr/>
            </a:pPr>
            <a:endParaRPr lang="en-US" sz="1050" dirty="0">
              <a:solidFill>
                <a:srgbClr val="0079AD"/>
              </a:solidFill>
            </a:endParaRPr>
          </a:p>
          <a:p>
            <a:pPr marL="292093" lvl="1" indent="-292093">
              <a:buFont typeface="Wingdings" pitchFamily="2" charset="2"/>
              <a:buChar char="§"/>
              <a:defRPr/>
            </a:pPr>
            <a:r>
              <a:rPr lang="en-US" sz="2000" dirty="0">
                <a:solidFill>
                  <a:srgbClr val="0079AD"/>
                </a:solidFill>
              </a:rPr>
              <a:t>Risk of PID </a:t>
            </a:r>
            <a:r>
              <a:rPr lang="en-US" b="1" dirty="0">
                <a:solidFill>
                  <a:srgbClr val="0079AD"/>
                </a:solidFill>
              </a:rPr>
              <a:t>remains low</a:t>
            </a:r>
            <a:r>
              <a:rPr lang="en-US" sz="2200" dirty="0">
                <a:solidFill>
                  <a:srgbClr val="0079AD"/>
                </a:solidFill>
              </a:rPr>
              <a:t>, </a:t>
            </a:r>
            <a:r>
              <a:rPr lang="en-US" sz="2000" dirty="0">
                <a:solidFill>
                  <a:srgbClr val="0079AD"/>
                </a:solidFill>
              </a:rPr>
              <a:t>even after </a:t>
            </a:r>
            <a:r>
              <a:rPr lang="en-US" b="1" dirty="0">
                <a:solidFill>
                  <a:srgbClr val="0079AD"/>
                </a:solidFill>
              </a:rPr>
              <a:t>5</a:t>
            </a:r>
            <a:r>
              <a:rPr lang="en-US" sz="2200" dirty="0">
                <a:solidFill>
                  <a:srgbClr val="0079AD"/>
                </a:solidFill>
              </a:rPr>
              <a:t> </a:t>
            </a:r>
            <a:r>
              <a:rPr lang="en-US" b="1" dirty="0">
                <a:solidFill>
                  <a:srgbClr val="0079AD"/>
                </a:solidFill>
              </a:rPr>
              <a:t>years</a:t>
            </a:r>
            <a:r>
              <a:rPr lang="en-US" b="1" baseline="30000" dirty="0">
                <a:solidFill>
                  <a:srgbClr val="0079AD"/>
                </a:solidFill>
              </a:rPr>
              <a:t>4</a:t>
            </a:r>
          </a:p>
          <a:p>
            <a:pPr marL="292093" lvl="1" indent="-292093">
              <a:buFont typeface="Wingdings" pitchFamily="2" charset="2"/>
              <a:buChar char="§"/>
              <a:defRPr/>
            </a:pPr>
            <a:endParaRPr lang="en-US" sz="1050" dirty="0">
              <a:solidFill>
                <a:srgbClr val="0079AD"/>
              </a:solidFill>
            </a:endParaRPr>
          </a:p>
          <a:p>
            <a:pPr marL="292093" lvl="1" indent="-292093">
              <a:buFont typeface="Wingdings" pitchFamily="2" charset="2"/>
              <a:buChar char="§"/>
              <a:defRPr/>
            </a:pPr>
            <a:r>
              <a:rPr lang="en-US" sz="2000" dirty="0">
                <a:solidFill>
                  <a:schemeClr val="tx1"/>
                </a:solidFill>
              </a:rPr>
              <a:t>PID can be </a:t>
            </a:r>
            <a:r>
              <a:rPr lang="en-US" b="1" dirty="0">
                <a:solidFill>
                  <a:schemeClr val="tx1"/>
                </a:solidFill>
              </a:rPr>
              <a:t>treated successfully </a:t>
            </a:r>
            <a:r>
              <a:rPr lang="en-US" sz="2000" dirty="0">
                <a:solidFill>
                  <a:schemeClr val="tx1"/>
                </a:solidFill>
              </a:rPr>
              <a:t>in the </a:t>
            </a:r>
            <a:r>
              <a:rPr lang="en-US" b="1" dirty="0">
                <a:solidFill>
                  <a:schemeClr val="tx1"/>
                </a:solidFill>
              </a:rPr>
              <a:t>small number of women</a:t>
            </a:r>
            <a:r>
              <a:rPr lang="en-US" sz="2000" b="1" dirty="0">
                <a:solidFill>
                  <a:schemeClr val="tx1"/>
                </a:solidFill>
              </a:rPr>
              <a:t> </a:t>
            </a:r>
            <a:r>
              <a:rPr lang="en-US" sz="2000" dirty="0">
                <a:solidFill>
                  <a:schemeClr val="tx1"/>
                </a:solidFill>
              </a:rPr>
              <a:t>affected without the need for device removal</a:t>
            </a:r>
            <a:r>
              <a:rPr lang="en-US" sz="2000" b="1" baseline="30000" dirty="0">
                <a:solidFill>
                  <a:srgbClr val="0079AD"/>
                </a:solidFill>
              </a:rPr>
              <a:t>5</a:t>
            </a:r>
            <a:endParaRPr lang="en-US" sz="2000" b="1" dirty="0">
              <a:solidFill>
                <a:srgbClr val="0079AD"/>
              </a:solidFill>
            </a:endParaRPr>
          </a:p>
          <a:p>
            <a:pPr marL="761981" lvl="1" indent="-279393">
              <a:defRPr/>
            </a:pPr>
            <a:endParaRPr lang="en-US" dirty="0"/>
          </a:p>
        </p:txBody>
      </p:sp>
      <p:sp>
        <p:nvSpPr>
          <p:cNvPr id="4" name="Rectangle 3"/>
          <p:cNvSpPr>
            <a:spLocks noChangeArrowheads="1"/>
          </p:cNvSpPr>
          <p:nvPr/>
        </p:nvSpPr>
        <p:spPr bwMode="auto">
          <a:xfrm>
            <a:off x="179512" y="6380946"/>
            <a:ext cx="6912768" cy="738664"/>
          </a:xfrm>
          <a:prstGeom prst="rect">
            <a:avLst/>
          </a:prstGeom>
          <a:noFill/>
          <a:ln w="9525">
            <a:noFill/>
            <a:miter lim="800000"/>
            <a:headEnd/>
            <a:tailEnd/>
          </a:ln>
        </p:spPr>
        <p:txBody>
          <a:bodyPr wrap="square" numCol="2">
            <a:spAutoFit/>
          </a:bodyPr>
          <a:lstStyle/>
          <a:p>
            <a:r>
              <a:rPr lang="en-GB" altLang="en-US" sz="700" dirty="0"/>
              <a:t>1. Sufrin CB, et al.</a:t>
            </a:r>
            <a:r>
              <a:rPr lang="en-US" sz="700" dirty="0"/>
              <a:t> </a:t>
            </a:r>
            <a:r>
              <a:rPr lang="en-GB" sz="700" dirty="0"/>
              <a:t>Obstet Gynecol 2012;120(6):1314-21. </a:t>
            </a:r>
          </a:p>
          <a:p>
            <a:r>
              <a:rPr lang="en-GB" sz="700" dirty="0"/>
              <a:t>2. Birgisson NE, et al. J Womens Health (Larchmt)</a:t>
            </a:r>
            <a:r>
              <a:rPr lang="en-GB" sz="700" i="1" dirty="0"/>
              <a:t> </a:t>
            </a:r>
            <a:r>
              <a:rPr lang="en-GB" sz="700" dirty="0"/>
              <a:t>2015;24(5):354-9</a:t>
            </a:r>
            <a:r>
              <a:rPr lang="en-US" sz="700" dirty="0"/>
              <a:t>.</a:t>
            </a:r>
          </a:p>
          <a:p>
            <a:r>
              <a:rPr lang="en-US" sz="700" dirty="0"/>
              <a:t>3. </a:t>
            </a:r>
            <a:r>
              <a:rPr lang="en-GB" sz="700" dirty="0"/>
              <a:t>Gemzell-Danielsson K, et al. PLoS ONE 2015.</a:t>
            </a:r>
          </a:p>
          <a:p>
            <a:endParaRPr lang="en-GB" sz="700" dirty="0"/>
          </a:p>
          <a:p>
            <a:endParaRPr lang="en-GB" sz="700" dirty="0"/>
          </a:p>
          <a:p>
            <a:endParaRPr lang="en-GB" sz="700" dirty="0"/>
          </a:p>
          <a:p>
            <a:r>
              <a:rPr lang="en-GB" sz="700" dirty="0"/>
              <a:t>4. Gemzell-Danielsson K, et al. </a:t>
            </a:r>
            <a:r>
              <a:rPr lang="sv-SE" sz="700" dirty="0"/>
              <a:t>Eur J Obstet Gyn R B 2017;210:22-28.</a:t>
            </a:r>
          </a:p>
          <a:p>
            <a:r>
              <a:rPr lang="sv-SE" sz="700" dirty="0"/>
              <a:t>5. Turok DK, et al. </a:t>
            </a:r>
            <a:r>
              <a:rPr lang="pt-BR" sz="700" dirty="0"/>
              <a:t>Am J Obstet Gynecol 2016;215:599.e1-6.</a:t>
            </a:r>
            <a:endParaRPr lang="sv-SE" sz="700" dirty="0"/>
          </a:p>
          <a:p>
            <a:endParaRPr lang="en-GB"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INTRA PID slides: Terms of use</a:t>
            </a:r>
          </a:p>
        </p:txBody>
      </p:sp>
      <p:sp>
        <p:nvSpPr>
          <p:cNvPr id="5" name="Content Placeholder 4"/>
          <p:cNvSpPr>
            <a:spLocks noGrp="1"/>
          </p:cNvSpPr>
          <p:nvPr>
            <p:ph idx="1"/>
          </p:nvPr>
        </p:nvSpPr>
        <p:spPr>
          <a:xfrm>
            <a:off x="457200" y="1484784"/>
            <a:ext cx="8432038" cy="5257800"/>
          </a:xfrm>
        </p:spPr>
        <p:txBody>
          <a:bodyPr>
            <a:normAutofit/>
          </a:bodyPr>
          <a:lstStyle/>
          <a:p>
            <a:pPr lvl="0"/>
            <a:r>
              <a:rPr lang="en-GB" sz="1800" dirty="0"/>
              <a:t>If any adjustments are made to the original, neither Bayer AG nor the INTRA group can accept responsibility whatsoever for their content.</a:t>
            </a:r>
          </a:p>
          <a:p>
            <a:pPr lvl="1"/>
            <a:r>
              <a:rPr lang="en-GB" sz="1600" dirty="0"/>
              <a:t>If you make changes you </a:t>
            </a:r>
            <a:r>
              <a:rPr lang="en-GB" sz="1600" b="1" u="sng" dirty="0">
                <a:solidFill>
                  <a:schemeClr val="accent6"/>
                </a:solidFill>
              </a:rPr>
              <a:t>should not use the INTRA slide template.</a:t>
            </a:r>
          </a:p>
          <a:p>
            <a:r>
              <a:rPr lang="en-GB" sz="1800" dirty="0"/>
              <a:t>When using any of these slides, even if you modify them in some way, please acknowledge to your audience that the original slides were provided by the </a:t>
            </a:r>
            <a:r>
              <a:rPr lang="en-GB" sz="1800"/>
              <a:t>INTRA group</a:t>
            </a:r>
            <a:r>
              <a:rPr lang="en-GB" sz="1800" dirty="0"/>
              <a:t>:</a:t>
            </a:r>
          </a:p>
          <a:p>
            <a:pPr lvl="1"/>
            <a:r>
              <a:rPr lang="en-US" sz="1600" dirty="0"/>
              <a:t>“The global INTRA group is a panel of independent physicians with expert interest in intrauterine contraception. Formation of the INTRA group and its ongoing work is supported by Bayer AG”.</a:t>
            </a:r>
          </a:p>
          <a:p>
            <a:pPr lvl="0"/>
            <a:r>
              <a:rPr lang="en-GB" sz="1800" dirty="0"/>
              <a:t>You may select any combination of slides to present on to others; however, the context of the slides should be maintained wherever possible.</a:t>
            </a:r>
          </a:p>
          <a:p>
            <a:pPr lvl="0"/>
            <a:r>
              <a:rPr lang="en-GB" sz="1800" dirty="0"/>
              <a:t>Please be aware that recommendations and regulations around communications on contraception as well as product labels vary globally, and ensure that the content and recommendations included in the slides are aligned to the local regulations and product labels of the country where you are presenting.</a:t>
            </a:r>
          </a:p>
        </p:txBody>
      </p:sp>
    </p:spTree>
    <p:extLst>
      <p:ext uri="{BB962C8B-B14F-4D97-AF65-F5344CB8AC3E}">
        <p14:creationId xmlns:p14="http://schemas.microsoft.com/office/powerpoint/2010/main" val="198977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3384235020"/>
              </p:ext>
            </p:extLst>
          </p:nvPr>
        </p:nvGraphicFramePr>
        <p:xfrm>
          <a:off x="107950" y="908720"/>
          <a:ext cx="8856985" cy="5832647"/>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3024337">
                  <a:extLst>
                    <a:ext uri="{9D8B030D-6E8A-4147-A177-3AD203B41FA5}">
                      <a16:colId xmlns:a16="http://schemas.microsoft.com/office/drawing/2014/main" val="20003"/>
                    </a:ext>
                  </a:extLst>
                </a:gridCol>
              </a:tblGrid>
              <a:tr h="354038">
                <a:tc>
                  <a:txBody>
                    <a:bodyPr/>
                    <a:lstStyle/>
                    <a:p>
                      <a:pPr algn="ctr"/>
                      <a:endParaRPr lang="en-US" sz="1400" dirty="0"/>
                    </a:p>
                  </a:txBody>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altLang="en-US" sz="1400" dirty="0"/>
                        <a:t>Sufrin CB, et al. </a:t>
                      </a:r>
                      <a:r>
                        <a:rPr lang="en-GB" sz="1400" dirty="0"/>
                        <a:t>2012</a:t>
                      </a:r>
                      <a:r>
                        <a:rPr lang="en-GB" sz="1400" baseline="30000" dirty="0"/>
                        <a:t>1</a:t>
                      </a:r>
                      <a:r>
                        <a:rPr lang="en-GB" sz="1400" dirty="0"/>
                        <a:t> </a:t>
                      </a:r>
                      <a:endParaRPr lang="en-US" sz="1400" dirty="0"/>
                    </a:p>
                  </a:txBody>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1400" dirty="0"/>
                        <a:t>Birgisson NE. et al. 2015</a:t>
                      </a:r>
                      <a:r>
                        <a:rPr lang="en-GB" sz="1400" baseline="30000" dirty="0"/>
                        <a:t>2</a:t>
                      </a:r>
                      <a:endParaRPr lang="en-US" sz="1400" dirty="0"/>
                    </a:p>
                  </a:txBody>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1400" dirty="0"/>
                        <a:t>Gemzell-Danielsson K,</a:t>
                      </a:r>
                      <a:r>
                        <a:rPr lang="en-GB" sz="1400" baseline="0" dirty="0"/>
                        <a:t> et al</a:t>
                      </a:r>
                      <a:r>
                        <a:rPr lang="en-GB" sz="1400" dirty="0"/>
                        <a:t> 2015</a:t>
                      </a:r>
                      <a:r>
                        <a:rPr lang="en-GB" sz="1400" baseline="30000" dirty="0"/>
                        <a:t>3</a:t>
                      </a:r>
                      <a:endParaRPr lang="en-US" sz="1400" dirty="0"/>
                    </a:p>
                  </a:txBody>
                  <a:tcPr/>
                </a:tc>
                <a:extLst>
                  <a:ext uri="{0D108BD9-81ED-4DB2-BD59-A6C34878D82A}">
                    <a16:rowId xmlns:a16="http://schemas.microsoft.com/office/drawing/2014/main" val="10000"/>
                  </a:ext>
                </a:extLst>
              </a:tr>
              <a:tr h="1692345">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Study description</a:t>
                      </a:r>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Retrospective cohort study</a:t>
                      </a:r>
                      <a:r>
                        <a:rPr lang="en-US" sz="1200" baseline="0" dirty="0"/>
                        <a:t> of</a:t>
                      </a:r>
                      <a:r>
                        <a:rPr lang="en-US" sz="1200" dirty="0"/>
                        <a:t> IUC placements in women</a:t>
                      </a:r>
                      <a:r>
                        <a:rPr lang="en-US" sz="1200" baseline="0" dirty="0"/>
                        <a:t> aged 14 to 49 years (57,728 placements in women with continuous Kaiser Permanente Northern California membership)</a:t>
                      </a:r>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Observational cohort study</a:t>
                      </a:r>
                      <a:r>
                        <a:rPr lang="en-US" sz="1200" baseline="0" dirty="0"/>
                        <a:t> of</a:t>
                      </a:r>
                      <a:r>
                        <a:rPr lang="en-US" sz="1200" dirty="0"/>
                        <a:t> 9,256 women, </a:t>
                      </a:r>
                      <a:r>
                        <a:rPr lang="en-US" sz="1200" baseline="0" dirty="0"/>
                        <a:t>aged between 14 and 45 years, </a:t>
                      </a:r>
                      <a:r>
                        <a:rPr lang="en-US" sz="1200" dirty="0"/>
                        <a:t>interested in</a:t>
                      </a:r>
                      <a:r>
                        <a:rPr lang="en-US" sz="1200" baseline="0" dirty="0"/>
                        <a:t> reversible </a:t>
                      </a:r>
                      <a:r>
                        <a:rPr lang="en-US" sz="1200" dirty="0"/>
                        <a:t>contraception</a:t>
                      </a:r>
                      <a:endParaRPr lang="en-US" sz="1200" baseline="0" dirty="0"/>
                    </a:p>
                    <a:p>
                      <a:endParaRPr lang="en-US" sz="1200" baseline="0" dirty="0"/>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Post-hoc sub-group analysis of a Phase</a:t>
                      </a:r>
                      <a:r>
                        <a:rPr lang="en-US" sz="1200" baseline="0" dirty="0"/>
                        <a:t> III data from an o</a:t>
                      </a:r>
                      <a:r>
                        <a:rPr lang="en-US" sz="1200" dirty="0"/>
                        <a:t>pen-label,</a:t>
                      </a:r>
                      <a:r>
                        <a:rPr lang="en-US" sz="1200" baseline="0" dirty="0"/>
                        <a:t> randomized study of 2,884 </a:t>
                      </a:r>
                      <a:r>
                        <a:rPr lang="en-US" sz="1200" dirty="0"/>
                        <a:t>women, </a:t>
                      </a:r>
                      <a:r>
                        <a:rPr lang="en-US" sz="1200" baseline="0" dirty="0"/>
                        <a:t>aged 18 to 35 requesting contraception and considered suitable for IUC placement [comparison of two LNG-IUS products]</a:t>
                      </a:r>
                    </a:p>
                  </a:txBody>
                  <a:tcPr/>
                </a:tc>
                <a:extLst>
                  <a:ext uri="{0D108BD9-81ED-4DB2-BD59-A6C34878D82A}">
                    <a16:rowId xmlns:a16="http://schemas.microsoft.com/office/drawing/2014/main" val="10001"/>
                  </a:ext>
                </a:extLst>
              </a:tr>
              <a:tr h="1893132">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Objective</a:t>
                      </a:r>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Evaluate the relationship between </a:t>
                      </a:r>
                      <a:r>
                        <a:rPr lang="en-US" sz="1200" i="1" baseline="0" dirty="0"/>
                        <a:t>N gonorrhea</a:t>
                      </a:r>
                      <a:r>
                        <a:rPr lang="en-US" sz="1200" i="0" baseline="0" dirty="0"/>
                        <a:t> and </a:t>
                      </a:r>
                      <a:r>
                        <a:rPr lang="en-US" sz="1200" i="1" baseline="0" dirty="0"/>
                        <a:t>C trachomatis </a:t>
                      </a:r>
                      <a:r>
                        <a:rPr lang="en-US" sz="1200" i="0" baseline="0" dirty="0"/>
                        <a:t>screening strategies and </a:t>
                      </a:r>
                      <a:r>
                        <a:rPr lang="en-US" sz="1200" baseline="0" dirty="0"/>
                        <a:t>risk of PID within 90 days of IUC placement</a:t>
                      </a:r>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r>
                        <a:rPr lang="en-US" sz="1200" dirty="0"/>
                        <a:t>To estimate the</a:t>
                      </a:r>
                      <a:r>
                        <a:rPr lang="en-US" sz="1200" baseline="0" dirty="0"/>
                        <a:t> rate of self-reported PID in users of LARC (at 3 and 6 months)</a:t>
                      </a:r>
                    </a:p>
                    <a:p>
                      <a:r>
                        <a:rPr lang="en-US" sz="1200" baseline="0" dirty="0"/>
                        <a:t>LARC methods used were: LNG-IUS, Cu-IUD and subdermal implant</a:t>
                      </a:r>
                    </a:p>
                  </a:txBody>
                  <a:tcPr/>
                </a:tc>
                <a:tc>
                  <a:txBody>
                    <a:bodyPr/>
                    <a:lstStyle/>
                    <a:p>
                      <a:r>
                        <a:rPr lang="en-US" sz="1200" dirty="0"/>
                        <a:t>Assessment</a:t>
                      </a:r>
                      <a:r>
                        <a:rPr lang="en-US" sz="1200" baseline="0" dirty="0"/>
                        <a:t> of the effect of IUC (at 3 years) of:</a:t>
                      </a:r>
                    </a:p>
                    <a:p>
                      <a:pPr marL="285750" indent="-285750">
                        <a:buFont typeface="Arial"/>
                        <a:buChar char="•"/>
                      </a:pPr>
                      <a:r>
                        <a:rPr lang="en-US" sz="1200" baseline="0" dirty="0"/>
                        <a:t>age, parity and BMI on efficacy; </a:t>
                      </a:r>
                    </a:p>
                    <a:p>
                      <a:pPr marL="285750" indent="-285750">
                        <a:buFont typeface="Arial"/>
                        <a:buChar char="•"/>
                      </a:pPr>
                      <a:r>
                        <a:rPr lang="en-US" sz="1200" baseline="0" dirty="0"/>
                        <a:t>age and parity on safety outcomes, continuation/reasons for discontinuation, user satisfaction; </a:t>
                      </a:r>
                    </a:p>
                    <a:p>
                      <a:pPr marL="285750" indent="-285750">
                        <a:buFont typeface="Arial"/>
                        <a:buChar char="•"/>
                      </a:pPr>
                      <a:r>
                        <a:rPr lang="en-US" sz="1200" baseline="0" dirty="0"/>
                        <a:t>parity on ease/ and pain of placement</a:t>
                      </a:r>
                    </a:p>
                  </a:txBody>
                  <a:tcPr/>
                </a:tc>
                <a:extLst>
                  <a:ext uri="{0D108BD9-81ED-4DB2-BD59-A6C34878D82A}">
                    <a16:rowId xmlns:a16="http://schemas.microsoft.com/office/drawing/2014/main" val="10002"/>
                  </a:ext>
                </a:extLst>
              </a:tr>
              <a:tr h="1893132">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Definition</a:t>
                      </a:r>
                      <a:r>
                        <a:rPr lang="en-US" sz="1200" baseline="0" dirty="0"/>
                        <a:t> of PID</a:t>
                      </a:r>
                      <a:endParaRPr lang="en-US" sz="1200" dirty="0"/>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r>
                        <a:rPr lang="en-US" sz="1200" baseline="0" dirty="0"/>
                        <a:t>ICD-9 code for PID or upper genital tract infection or ICD-9 code for pelvic pain</a:t>
                      </a:r>
                    </a:p>
                    <a:p>
                      <a:endParaRPr lang="en-US" sz="1200" baseline="0" dirty="0"/>
                    </a:p>
                    <a:p>
                      <a:r>
                        <a:rPr lang="en-US" sz="1200" baseline="0" dirty="0"/>
                        <a:t>H</a:t>
                      </a:r>
                      <a:r>
                        <a:rPr lang="en-US" sz="1200" dirty="0"/>
                        <a:t>ealth care provider</a:t>
                      </a:r>
                      <a:r>
                        <a:rPr lang="en-US" sz="1200" baseline="0" dirty="0"/>
                        <a:t> </a:t>
                      </a:r>
                      <a:r>
                        <a:rPr lang="en-US" sz="1200" dirty="0"/>
                        <a:t>clinical assessment of PID and subsequent</a:t>
                      </a:r>
                      <a:r>
                        <a:rPr lang="en-US" sz="1200" baseline="0" dirty="0"/>
                        <a:t> antibiotic Rx</a:t>
                      </a:r>
                    </a:p>
                  </a:txBody>
                  <a:tcPr/>
                </a:tc>
                <a:tc>
                  <a:txBody>
                    <a:bodyPr/>
                    <a:lstStyle/>
                    <a:p>
                      <a:r>
                        <a:rPr lang="en-US" sz="1200" dirty="0"/>
                        <a:t>‘Likely PID’ defined as:</a:t>
                      </a:r>
                    </a:p>
                    <a:p>
                      <a:pPr marL="0" indent="0">
                        <a:buFont typeface="Arial"/>
                        <a:buNone/>
                      </a:pPr>
                      <a:r>
                        <a:rPr lang="en-US" sz="1200" dirty="0"/>
                        <a:t>abdominal</a:t>
                      </a:r>
                      <a:r>
                        <a:rPr lang="en-US" sz="1200" baseline="0" dirty="0"/>
                        <a:t> or pelvic pain and/or tenderness on exam and a positive STI other findings (e.g. tubo-ovarian abscess)</a:t>
                      </a:r>
                    </a:p>
                    <a:p>
                      <a:r>
                        <a:rPr lang="en-US" sz="1200" baseline="0" dirty="0"/>
                        <a:t>‘Possible PID’ defined as signs or symptoms of pelvic and no other obvious etiology</a:t>
                      </a:r>
                      <a:endParaRPr lang="en-US" sz="1200" dirty="0"/>
                    </a:p>
                  </a:txBody>
                  <a:tcPr/>
                </a:tc>
                <a:tc>
                  <a:txBody>
                    <a:bodyPr/>
                    <a:lstStyle/>
                    <a:p>
                      <a:r>
                        <a:rPr lang="en-US" sz="1200" b="0" i="0" u="none" strike="noStrike" kern="1200" baseline="0" dirty="0">
                          <a:solidFill>
                            <a:schemeClr val="dk1"/>
                          </a:solidFill>
                          <a:latin typeface="+mn-lt"/>
                          <a:ea typeface="+mn-ea"/>
                          <a:cs typeface="+mn-cs"/>
                        </a:rPr>
                        <a:t>All cases of PID were diagnosed clinically based on the investigator’s assessment.</a:t>
                      </a:r>
                      <a:r>
                        <a:rPr lang="en-US" sz="1200" b="0" i="0" u="none" strike="noStrike" kern="1200" baseline="30000" dirty="0">
                          <a:solidFill>
                            <a:schemeClr val="dk1"/>
                          </a:solidFill>
                          <a:latin typeface="+mn-lt"/>
                          <a:ea typeface="+mn-ea"/>
                          <a:cs typeface="+mn-cs"/>
                        </a:rPr>
                        <a:t>4</a:t>
                      </a:r>
                      <a:endParaRPr lang="en-US" sz="1050" baseline="0" dirty="0"/>
                    </a:p>
                  </a:txBody>
                  <a:tcPr/>
                </a:tc>
                <a:extLst>
                  <a:ext uri="{0D108BD9-81ED-4DB2-BD59-A6C34878D82A}">
                    <a16:rowId xmlns:a16="http://schemas.microsoft.com/office/drawing/2014/main" val="10003"/>
                  </a:ext>
                </a:extLst>
              </a:tr>
            </a:tbl>
          </a:graphicData>
        </a:graphic>
      </p:graphicFrame>
      <p:sp>
        <p:nvSpPr>
          <p:cNvPr id="117788" name="Title 1"/>
          <p:cNvSpPr>
            <a:spLocks noGrp="1"/>
          </p:cNvSpPr>
          <p:nvPr>
            <p:ph type="title"/>
          </p:nvPr>
        </p:nvSpPr>
        <p:spPr>
          <a:xfrm>
            <a:off x="107950" y="143545"/>
            <a:ext cx="8604250" cy="765175"/>
          </a:xfrm>
        </p:spPr>
        <p:txBody>
          <a:bodyPr/>
          <a:lstStyle/>
          <a:p>
            <a:r>
              <a:rPr lang="en-US" sz="2800" dirty="0"/>
              <a:t>Large-scale studies: Description and outcomes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3000892053"/>
              </p:ext>
            </p:extLst>
          </p:nvPr>
        </p:nvGraphicFramePr>
        <p:xfrm>
          <a:off x="647786" y="1196752"/>
          <a:ext cx="7848873" cy="4134820"/>
        </p:xfrm>
        <a:graphic>
          <a:graphicData uri="http://schemas.openxmlformats.org/drawingml/2006/table">
            <a:tbl>
              <a:tblPr firstRow="1" bandRow="1">
                <a:tableStyleId>{5C22544A-7EE6-4342-B048-85BDC9FD1C3A}</a:tableStyleId>
              </a:tblPr>
              <a:tblGrid>
                <a:gridCol w="1229341">
                  <a:extLst>
                    <a:ext uri="{9D8B030D-6E8A-4147-A177-3AD203B41FA5}">
                      <a16:colId xmlns:a16="http://schemas.microsoft.com/office/drawing/2014/main" val="20000"/>
                    </a:ext>
                  </a:extLst>
                </a:gridCol>
                <a:gridCol w="3309766">
                  <a:extLst>
                    <a:ext uri="{9D8B030D-6E8A-4147-A177-3AD203B41FA5}">
                      <a16:colId xmlns:a16="http://schemas.microsoft.com/office/drawing/2014/main" val="20002"/>
                    </a:ext>
                  </a:extLst>
                </a:gridCol>
                <a:gridCol w="3309766">
                  <a:extLst>
                    <a:ext uri="{9D8B030D-6E8A-4147-A177-3AD203B41FA5}">
                      <a16:colId xmlns:a16="http://schemas.microsoft.com/office/drawing/2014/main" val="20003"/>
                    </a:ext>
                  </a:extLst>
                </a:gridCol>
              </a:tblGrid>
              <a:tr h="274436">
                <a:tc>
                  <a:txBody>
                    <a:bodyPr/>
                    <a:lstStyle/>
                    <a:p>
                      <a:pPr algn="ctr"/>
                      <a:endParaRPr lang="en-US" sz="1400" dirty="0"/>
                    </a:p>
                  </a:txBody>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US" sz="1400" dirty="0"/>
                        <a:t>Turok</a:t>
                      </a:r>
                      <a:r>
                        <a:rPr lang="en-US" sz="1400" baseline="0" dirty="0"/>
                        <a:t> D, et al, 2016</a:t>
                      </a:r>
                      <a:r>
                        <a:rPr lang="en-US" sz="1400" baseline="30000" dirty="0"/>
                        <a:t>1</a:t>
                      </a:r>
                      <a:endParaRPr lang="en-US" sz="1400" dirty="0"/>
                    </a:p>
                  </a:txBody>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US" sz="1400" dirty="0"/>
                        <a:t>Gemzell-Danielsson K, et al, 2017</a:t>
                      </a:r>
                      <a:r>
                        <a:rPr lang="en-US" sz="1400" baseline="30000" dirty="0"/>
                        <a:t>2</a:t>
                      </a:r>
                      <a:endParaRPr lang="en-US" sz="1400" dirty="0"/>
                    </a:p>
                  </a:txBody>
                  <a:tcPr/>
                </a:tc>
                <a:extLst>
                  <a:ext uri="{0D108BD9-81ED-4DB2-BD59-A6C34878D82A}">
                    <a16:rowId xmlns:a16="http://schemas.microsoft.com/office/drawing/2014/main" val="10000"/>
                  </a:ext>
                </a:extLst>
              </a:tr>
              <a:tr h="1427070">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Study description</a:t>
                      </a:r>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400" dirty="0"/>
                        <a:t>Secondary analysis of the ACCESS</a:t>
                      </a:r>
                      <a:r>
                        <a:rPr lang="en-US" sz="1400" baseline="0" dirty="0"/>
                        <a:t> IUS multicentre, phase II, open-label, clinical trial of LNG-IUS 20 in women aged 16–45 years who desired hormonal IUS</a:t>
                      </a:r>
                      <a:endParaRPr lang="en-US" sz="1400" dirty="0"/>
                    </a:p>
                    <a:p>
                      <a:endParaRPr lang="en-US" sz="1400" baseline="0" dirty="0"/>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400" baseline="0" dirty="0"/>
                        <a:t>Randomized, open-label, double-arm Phase III study evaluating the efficacy and safety of LNG-IUS 8 and LNG-IUS 12 for 3 years + 2-year extension study in women aged 18–35 years requiring contraception</a:t>
                      </a:r>
                    </a:p>
                  </a:txBody>
                  <a:tcPr/>
                </a:tc>
                <a:extLst>
                  <a:ext uri="{0D108BD9-81ED-4DB2-BD59-A6C34878D82A}">
                    <a16:rowId xmlns:a16="http://schemas.microsoft.com/office/drawing/2014/main" val="10001"/>
                  </a:ext>
                </a:extLst>
              </a:tr>
              <a:tr h="1042859">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Objective</a:t>
                      </a:r>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r>
                        <a:rPr lang="en-US" sz="1400" dirty="0"/>
                        <a:t>To evaluate the relationship of </a:t>
                      </a:r>
                      <a:r>
                        <a:rPr lang="en-US" sz="1400" i="1" dirty="0"/>
                        <a:t>Chlamydia</a:t>
                      </a:r>
                      <a:r>
                        <a:rPr lang="en-US" sz="1400" baseline="0" dirty="0"/>
                        <a:t> and gonorrhea screening to pelvic infection for up to 2 years after placement of a 52 mg LNG-IUS</a:t>
                      </a:r>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400" dirty="0"/>
                        <a:t>To evaluate the efficacy and safety of a new,</a:t>
                      </a:r>
                      <a:r>
                        <a:rPr lang="en-US" sz="1400" baseline="0" dirty="0"/>
                        <a:t> low-dose LNG-IUS (LNG-IUS 12) for up to 5 years of use</a:t>
                      </a:r>
                    </a:p>
                  </a:txBody>
                  <a:tcPr/>
                </a:tc>
                <a:extLst>
                  <a:ext uri="{0D108BD9-81ED-4DB2-BD59-A6C34878D82A}">
                    <a16:rowId xmlns:a16="http://schemas.microsoft.com/office/drawing/2014/main" val="10002"/>
                  </a:ext>
                </a:extLst>
              </a:tr>
              <a:tr h="1360091">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Definition</a:t>
                      </a:r>
                      <a:r>
                        <a:rPr lang="en-US" sz="1200" baseline="0" dirty="0"/>
                        <a:t> of PID</a:t>
                      </a:r>
                      <a:endParaRPr lang="en-US" sz="1200" dirty="0"/>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r>
                        <a:rPr lang="en-US" sz="1400" dirty="0"/>
                        <a:t>Clinical</a:t>
                      </a:r>
                      <a:r>
                        <a:rPr lang="en-US" sz="1400" baseline="0" dirty="0"/>
                        <a:t> diagnosis of endometritis or PID by a study or non-study healthcare provider during trial participation</a:t>
                      </a:r>
                      <a:endParaRPr lang="en-US" sz="1400" dirty="0"/>
                    </a:p>
                  </a:txBody>
                  <a:tcPr/>
                </a:tc>
                <a:tc>
                  <a:txBody>
                    <a:bodyPr/>
                    <a:lstStyle/>
                    <a:p>
                      <a:r>
                        <a:rPr lang="en-US" sz="1400" baseline="0" dirty="0"/>
                        <a:t>All cases of PID were diagnosed clinically based on investigator’s assessment</a:t>
                      </a:r>
                    </a:p>
                  </a:txBody>
                  <a:tcPr/>
                </a:tc>
                <a:extLst>
                  <a:ext uri="{0D108BD9-81ED-4DB2-BD59-A6C34878D82A}">
                    <a16:rowId xmlns:a16="http://schemas.microsoft.com/office/drawing/2014/main" val="10003"/>
                  </a:ext>
                </a:extLst>
              </a:tr>
            </a:tbl>
          </a:graphicData>
        </a:graphic>
      </p:graphicFrame>
      <p:sp>
        <p:nvSpPr>
          <p:cNvPr id="117788" name="Title 1"/>
          <p:cNvSpPr>
            <a:spLocks noGrp="1"/>
          </p:cNvSpPr>
          <p:nvPr>
            <p:ph type="title"/>
          </p:nvPr>
        </p:nvSpPr>
        <p:spPr>
          <a:xfrm>
            <a:off x="107950" y="0"/>
            <a:ext cx="8928546" cy="765175"/>
          </a:xfrm>
        </p:spPr>
        <p:txBody>
          <a:bodyPr/>
          <a:lstStyle/>
          <a:p>
            <a:r>
              <a:rPr lang="en-US" sz="2800" dirty="0"/>
              <a:t>Large-scale studies: Description and outcomes (cont.)</a:t>
            </a:r>
          </a:p>
        </p:txBody>
      </p:sp>
    </p:spTree>
    <p:extLst>
      <p:ext uri="{BB962C8B-B14F-4D97-AF65-F5344CB8AC3E}">
        <p14:creationId xmlns:p14="http://schemas.microsoft.com/office/powerpoint/2010/main" val="88280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954681" y="6021288"/>
            <a:ext cx="1937799" cy="836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119809" name="Title 1"/>
          <p:cNvSpPr>
            <a:spLocks noGrp="1"/>
          </p:cNvSpPr>
          <p:nvPr>
            <p:ph type="title"/>
          </p:nvPr>
        </p:nvSpPr>
        <p:spPr>
          <a:xfrm>
            <a:off x="360549" y="302577"/>
            <a:ext cx="8306198" cy="1219200"/>
          </a:xfrm>
        </p:spPr>
        <p:txBody>
          <a:bodyPr/>
          <a:lstStyle/>
          <a:p>
            <a:r>
              <a:rPr lang="en-US" sz="2800" dirty="0"/>
              <a:t>The risk of PID in women receiving IUC is low and unaffected by age and timing of screening</a:t>
            </a:r>
          </a:p>
        </p:txBody>
      </p:sp>
      <p:sp>
        <p:nvSpPr>
          <p:cNvPr id="3" name="Content Placeholder 2"/>
          <p:cNvSpPr>
            <a:spLocks noGrp="1"/>
          </p:cNvSpPr>
          <p:nvPr>
            <p:ph idx="1"/>
          </p:nvPr>
        </p:nvSpPr>
        <p:spPr>
          <a:xfrm>
            <a:off x="353651" y="1656921"/>
            <a:ext cx="3507415" cy="3816350"/>
          </a:xfrm>
        </p:spPr>
        <p:txBody>
          <a:bodyPr>
            <a:normAutofit fontScale="92500"/>
          </a:bodyPr>
          <a:lstStyle/>
          <a:p>
            <a:pPr marL="292093" indent="-292093">
              <a:defRPr/>
            </a:pPr>
            <a:r>
              <a:rPr lang="en-US" sz="2400" dirty="0"/>
              <a:t>The overall incidence of PID within 90 days of IUC placement across the cohort was </a:t>
            </a:r>
            <a:r>
              <a:rPr lang="en-US" sz="2400" b="1" dirty="0"/>
              <a:t>0.54%</a:t>
            </a:r>
          </a:p>
          <a:p>
            <a:pPr marL="0" indent="0">
              <a:buNone/>
              <a:defRPr/>
            </a:pPr>
            <a:endParaRPr lang="en-US" sz="2200" dirty="0"/>
          </a:p>
          <a:p>
            <a:pPr marL="292093" indent="-292093">
              <a:defRPr/>
            </a:pPr>
            <a:r>
              <a:rPr lang="en-US" sz="2400" dirty="0"/>
              <a:t>Incidence was also </a:t>
            </a:r>
            <a:r>
              <a:rPr lang="en-US" sz="2400" b="1" dirty="0"/>
              <a:t>low in younger women</a:t>
            </a:r>
            <a:r>
              <a:rPr lang="en-US" sz="2400" dirty="0"/>
              <a:t> (&lt;26 years), presumably at greater risk of infection</a:t>
            </a:r>
          </a:p>
          <a:p>
            <a:pPr marL="0" indent="0">
              <a:buFont typeface="Wingdings" pitchFamily="2" charset="2"/>
              <a:buNone/>
              <a:defRPr/>
            </a:pPr>
            <a:endParaRPr lang="en-US" dirty="0"/>
          </a:p>
          <a:p>
            <a:pPr marL="0" indent="0">
              <a:buFont typeface="Wingdings" pitchFamily="2" charset="2"/>
              <a:buNone/>
              <a:defRPr/>
            </a:pPr>
            <a:endParaRPr lang="en-US" sz="3200" dirty="0"/>
          </a:p>
        </p:txBody>
      </p:sp>
      <p:sp>
        <p:nvSpPr>
          <p:cNvPr id="119811" name="Rectangle 3"/>
          <p:cNvSpPr>
            <a:spLocks noChangeArrowheads="1"/>
          </p:cNvSpPr>
          <p:nvPr/>
        </p:nvSpPr>
        <p:spPr bwMode="auto">
          <a:xfrm>
            <a:off x="323850" y="6516903"/>
            <a:ext cx="6650037" cy="200055"/>
          </a:xfrm>
          <a:prstGeom prst="rect">
            <a:avLst/>
          </a:prstGeom>
          <a:noFill/>
          <a:ln w="9525">
            <a:noFill/>
            <a:miter lim="800000"/>
            <a:headEnd/>
            <a:tailEnd/>
          </a:ln>
        </p:spPr>
        <p:txBody>
          <a:bodyPr>
            <a:spAutoFit/>
          </a:bodyPr>
          <a:lstStyle/>
          <a:p>
            <a:r>
              <a:rPr lang="en-GB" altLang="en-US" sz="700" dirty="0"/>
              <a:t>1. Sufrin CB, et al.</a:t>
            </a:r>
            <a:r>
              <a:rPr lang="en-US" sz="700" dirty="0"/>
              <a:t> </a:t>
            </a:r>
            <a:r>
              <a:rPr lang="en-GB" sz="700" dirty="0"/>
              <a:t>Obstet Gynecol 2012;120(6):1314-21. </a:t>
            </a:r>
            <a:endParaRPr lang="en-US" sz="700" dirty="0"/>
          </a:p>
        </p:txBody>
      </p:sp>
      <p:grpSp>
        <p:nvGrpSpPr>
          <p:cNvPr id="10" name="Group 9"/>
          <p:cNvGrpSpPr/>
          <p:nvPr/>
        </p:nvGrpSpPr>
        <p:grpSpPr>
          <a:xfrm>
            <a:off x="3937642" y="1657780"/>
            <a:ext cx="4954838" cy="3838709"/>
            <a:chOff x="3923928" y="1649135"/>
            <a:chExt cx="4792183" cy="3838709"/>
          </a:xfrm>
        </p:grpSpPr>
        <p:sp>
          <p:nvSpPr>
            <p:cNvPr id="11" name="TextBox 10"/>
            <p:cNvSpPr txBox="1">
              <a:spLocks noChangeArrowheads="1"/>
            </p:cNvSpPr>
            <p:nvPr/>
          </p:nvSpPr>
          <p:spPr bwMode="auto">
            <a:xfrm>
              <a:off x="5292725" y="5210845"/>
              <a:ext cx="2374900" cy="276999"/>
            </a:xfrm>
            <a:prstGeom prst="rect">
              <a:avLst/>
            </a:prstGeom>
            <a:noFill/>
            <a:ln w="9525">
              <a:noFill/>
              <a:miter lim="800000"/>
              <a:headEnd/>
              <a:tailEnd/>
            </a:ln>
          </p:spPr>
          <p:txBody>
            <a:bodyPr>
              <a:spAutoFit/>
            </a:bodyPr>
            <a:lstStyle/>
            <a:p>
              <a:pPr algn="ctr"/>
              <a:r>
                <a:rPr lang="en-US" sz="1200" b="1" dirty="0"/>
                <a:t>IUC placements</a:t>
              </a:r>
            </a:p>
          </p:txBody>
        </p:sp>
        <p:grpSp>
          <p:nvGrpSpPr>
            <p:cNvPr id="12" name="Group 11"/>
            <p:cNvGrpSpPr/>
            <p:nvPr/>
          </p:nvGrpSpPr>
          <p:grpSpPr>
            <a:xfrm>
              <a:off x="3923928" y="1649135"/>
              <a:ext cx="4792183" cy="3488517"/>
              <a:chOff x="84867" y="1860212"/>
              <a:chExt cx="5661315" cy="4165555"/>
            </a:xfrm>
          </p:grpSpPr>
          <p:sp>
            <p:nvSpPr>
              <p:cNvPr id="13" name="TextBox 6"/>
              <p:cNvSpPr txBox="1">
                <a:spLocks noChangeArrowheads="1"/>
              </p:cNvSpPr>
              <p:nvPr/>
            </p:nvSpPr>
            <p:spPr bwMode="auto">
              <a:xfrm rot="16200000">
                <a:off x="-1098584" y="3694877"/>
                <a:ext cx="2730500" cy="363597"/>
              </a:xfrm>
              <a:prstGeom prst="rect">
                <a:avLst/>
              </a:prstGeom>
              <a:noFill/>
              <a:ln w="9525">
                <a:noFill/>
                <a:miter lim="800000"/>
                <a:headEnd/>
                <a:tailEnd/>
              </a:ln>
            </p:spPr>
            <p:txBody>
              <a:bodyPr>
                <a:spAutoFit/>
              </a:bodyPr>
              <a:lstStyle/>
              <a:p>
                <a:pPr algn="ctr"/>
                <a:r>
                  <a:rPr lang="en-US" sz="1400" b="1" dirty="0"/>
                  <a:t>Incidence of PID (%)</a:t>
                </a:r>
              </a:p>
            </p:txBody>
          </p:sp>
          <p:grpSp>
            <p:nvGrpSpPr>
              <p:cNvPr id="14" name="Group 13"/>
              <p:cNvGrpSpPr/>
              <p:nvPr/>
            </p:nvGrpSpPr>
            <p:grpSpPr>
              <a:xfrm>
                <a:off x="535959" y="1860212"/>
                <a:ext cx="5210223" cy="4165555"/>
                <a:chOff x="1256634" y="2248210"/>
                <a:chExt cx="3518480" cy="2813014"/>
              </a:xfrm>
            </p:grpSpPr>
            <p:cxnSp>
              <p:nvCxnSpPr>
                <p:cNvPr id="15" name="Gerade Verbindung 53"/>
                <p:cNvCxnSpPr/>
                <p:nvPr/>
              </p:nvCxnSpPr>
              <p:spPr>
                <a:xfrm>
                  <a:off x="1427815" y="2480954"/>
                  <a:ext cx="0" cy="2356556"/>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6" name="Gerade Verbindung 55"/>
                <p:cNvCxnSpPr/>
                <p:nvPr/>
              </p:nvCxnSpPr>
              <p:spPr>
                <a:xfrm>
                  <a:off x="1356315" y="248095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7" name="Gerade Verbindung 56"/>
                <p:cNvCxnSpPr/>
                <p:nvPr/>
              </p:nvCxnSpPr>
              <p:spPr>
                <a:xfrm>
                  <a:off x="1356315" y="296722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8" name="Gerade Verbindung 57"/>
                <p:cNvCxnSpPr/>
                <p:nvPr/>
              </p:nvCxnSpPr>
              <p:spPr>
                <a:xfrm>
                  <a:off x="1356315" y="389114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9" name="Gerade Verbindung 58"/>
                <p:cNvCxnSpPr/>
                <p:nvPr/>
              </p:nvCxnSpPr>
              <p:spPr>
                <a:xfrm>
                  <a:off x="1356315" y="437741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20" name="Text Box 47"/>
                <p:cNvSpPr txBox="1">
                  <a:spLocks noChangeArrowheads="1"/>
                </p:cNvSpPr>
                <p:nvPr/>
              </p:nvSpPr>
              <p:spPr bwMode="auto">
                <a:xfrm>
                  <a:off x="1256634" y="3812719"/>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sp>
              <p:nvSpPr>
                <p:cNvPr id="21" name="Text Box 47"/>
                <p:cNvSpPr txBox="1">
                  <a:spLocks noChangeArrowheads="1"/>
                </p:cNvSpPr>
                <p:nvPr/>
              </p:nvSpPr>
              <p:spPr bwMode="auto">
                <a:xfrm>
                  <a:off x="1256635" y="4765227"/>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22" name="Text Box 47"/>
                <p:cNvSpPr txBox="1">
                  <a:spLocks noChangeArrowheads="1"/>
                </p:cNvSpPr>
                <p:nvPr/>
              </p:nvSpPr>
              <p:spPr bwMode="auto">
                <a:xfrm>
                  <a:off x="1256634" y="3356244"/>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3</a:t>
                  </a:r>
                </a:p>
              </p:txBody>
            </p:sp>
            <p:sp>
              <p:nvSpPr>
                <p:cNvPr id="23" name="Text Box 47"/>
                <p:cNvSpPr txBox="1">
                  <a:spLocks noChangeArrowheads="1"/>
                </p:cNvSpPr>
                <p:nvPr/>
              </p:nvSpPr>
              <p:spPr bwMode="auto">
                <a:xfrm>
                  <a:off x="1256634" y="286997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4" name="Text Box 47"/>
                <p:cNvSpPr txBox="1">
                  <a:spLocks noChangeArrowheads="1"/>
                </p:cNvSpPr>
                <p:nvPr/>
              </p:nvSpPr>
              <p:spPr bwMode="auto">
                <a:xfrm>
                  <a:off x="1256634" y="2383700"/>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5</a:t>
                  </a:r>
                </a:p>
              </p:txBody>
            </p:sp>
            <p:sp>
              <p:nvSpPr>
                <p:cNvPr id="25" name="Rechteck 78"/>
                <p:cNvSpPr/>
                <p:nvPr/>
              </p:nvSpPr>
              <p:spPr>
                <a:xfrm>
                  <a:off x="1745333" y="4594070"/>
                  <a:ext cx="541338" cy="245822"/>
                </a:xfrm>
                <a:prstGeom prst="rect">
                  <a:avLst/>
                </a:prstGeom>
                <a:solidFill>
                  <a:srgbClr val="007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26" name="Rechteck 79"/>
                <p:cNvSpPr/>
                <p:nvPr/>
              </p:nvSpPr>
              <p:spPr>
                <a:xfrm>
                  <a:off x="2732853" y="4564138"/>
                  <a:ext cx="539750" cy="275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27" name="Rectangle 230"/>
                <p:cNvSpPr>
                  <a:spLocks noChangeArrowheads="1"/>
                </p:cNvSpPr>
                <p:nvPr/>
              </p:nvSpPr>
              <p:spPr bwMode="auto">
                <a:xfrm>
                  <a:off x="1585579" y="4912316"/>
                  <a:ext cx="860042"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cs typeface="Arial" charset="0"/>
                    </a:rPr>
                    <a:t>Total population</a:t>
                  </a:r>
                </a:p>
              </p:txBody>
            </p:sp>
            <p:sp>
              <p:nvSpPr>
                <p:cNvPr id="28" name="Text Box 47"/>
                <p:cNvSpPr txBox="1">
                  <a:spLocks noChangeArrowheads="1"/>
                </p:cNvSpPr>
                <p:nvPr/>
              </p:nvSpPr>
              <p:spPr bwMode="auto">
                <a:xfrm>
                  <a:off x="1256634" y="429871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a:t>
                  </a:r>
                </a:p>
              </p:txBody>
            </p:sp>
            <p:cxnSp>
              <p:nvCxnSpPr>
                <p:cNvPr id="29" name="Gerade Verbindung 57"/>
                <p:cNvCxnSpPr/>
                <p:nvPr/>
              </p:nvCxnSpPr>
              <p:spPr>
                <a:xfrm>
                  <a:off x="1356315" y="3425381"/>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0" name="Rechteck 79"/>
                <p:cNvSpPr/>
                <p:nvPr/>
              </p:nvSpPr>
              <p:spPr>
                <a:xfrm>
                  <a:off x="3824337" y="4676787"/>
                  <a:ext cx="539750" cy="163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cxnSp>
              <p:nvCxnSpPr>
                <p:cNvPr id="31" name="Gerade Verbindung 58"/>
                <p:cNvCxnSpPr/>
                <p:nvPr/>
              </p:nvCxnSpPr>
              <p:spPr>
                <a:xfrm flipV="1">
                  <a:off x="2503067"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2" name="Gerade Verbindung 58"/>
                <p:cNvCxnSpPr/>
                <p:nvPr/>
              </p:nvCxnSpPr>
              <p:spPr>
                <a:xfrm flipV="1">
                  <a:off x="3537104"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3" name="Gerade Verbindung 58"/>
                <p:cNvCxnSpPr/>
                <p:nvPr/>
              </p:nvCxnSpPr>
              <p:spPr>
                <a:xfrm flipV="1">
                  <a:off x="4628586"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4" name="Rectangle 230"/>
                <p:cNvSpPr>
                  <a:spLocks noChangeArrowheads="1"/>
                </p:cNvSpPr>
                <p:nvPr/>
              </p:nvSpPr>
              <p:spPr bwMode="auto">
                <a:xfrm>
                  <a:off x="1713429" y="4089879"/>
                  <a:ext cx="596439" cy="29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0.54%</a:t>
                  </a:r>
                </a:p>
                <a:p>
                  <a:pPr algn="ctr" fontAlgn="base">
                    <a:spcBef>
                      <a:spcPct val="0"/>
                    </a:spcBef>
                    <a:spcAft>
                      <a:spcPct val="0"/>
                    </a:spcAft>
                    <a:buFont typeface="Arial" pitchFamily="34" charset="0"/>
                    <a:buNone/>
                  </a:pPr>
                  <a:r>
                    <a:rPr lang="en-US" altLang="en-US" sz="1400" dirty="0">
                      <a:solidFill>
                        <a:srgbClr val="0079AD"/>
                      </a:solidFill>
                      <a:latin typeface="+mj-lt"/>
                    </a:rPr>
                    <a:t>(n=57,728)</a:t>
                  </a:r>
                </a:p>
              </p:txBody>
            </p:sp>
            <p:sp>
              <p:nvSpPr>
                <p:cNvPr id="35" name="Rectangle 230"/>
                <p:cNvSpPr>
                  <a:spLocks noChangeArrowheads="1"/>
                </p:cNvSpPr>
                <p:nvPr/>
              </p:nvSpPr>
              <p:spPr bwMode="auto">
                <a:xfrm>
                  <a:off x="2648967" y="4089879"/>
                  <a:ext cx="696779"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0.59%</a:t>
                  </a:r>
                </a:p>
                <a:p>
                  <a:pPr algn="ctr" fontAlgn="base">
                    <a:spcBef>
                      <a:spcPct val="0"/>
                    </a:spcBef>
                    <a:spcAft>
                      <a:spcPct val="0"/>
                    </a:spcAft>
                    <a:buFont typeface="Arial" pitchFamily="34" charset="0"/>
                    <a:buNone/>
                  </a:pPr>
                  <a:r>
                    <a:rPr lang="en-US" altLang="en-US" sz="1400" dirty="0">
                      <a:solidFill>
                        <a:srgbClr val="0079AD"/>
                      </a:solidFill>
                      <a:latin typeface="+mj-lt"/>
                    </a:rPr>
                    <a:t>(n=15,274)</a:t>
                  </a:r>
                </a:p>
              </p:txBody>
            </p:sp>
            <p:sp>
              <p:nvSpPr>
                <p:cNvPr id="36" name="Rectangle 230"/>
                <p:cNvSpPr>
                  <a:spLocks noChangeArrowheads="1"/>
                </p:cNvSpPr>
                <p:nvPr/>
              </p:nvSpPr>
              <p:spPr bwMode="auto">
                <a:xfrm>
                  <a:off x="3760739" y="4089879"/>
                  <a:ext cx="696780"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0.35%</a:t>
                  </a:r>
                </a:p>
                <a:p>
                  <a:pPr algn="ctr" fontAlgn="base">
                    <a:spcBef>
                      <a:spcPct val="0"/>
                    </a:spcBef>
                    <a:spcAft>
                      <a:spcPct val="0"/>
                    </a:spcAft>
                    <a:buFont typeface="Arial" pitchFamily="34" charset="0"/>
                    <a:buNone/>
                  </a:pPr>
                  <a:r>
                    <a:rPr lang="en-US" altLang="en-US" sz="1400" dirty="0">
                      <a:solidFill>
                        <a:srgbClr val="0079AD"/>
                      </a:solidFill>
                      <a:latin typeface="+mj-lt"/>
                    </a:rPr>
                    <a:t>(n=41,602)</a:t>
                  </a:r>
                </a:p>
              </p:txBody>
            </p:sp>
            <p:sp>
              <p:nvSpPr>
                <p:cNvPr id="37" name="Rectangle 230"/>
                <p:cNvSpPr>
                  <a:spLocks noChangeArrowheads="1"/>
                </p:cNvSpPr>
                <p:nvPr/>
              </p:nvSpPr>
              <p:spPr bwMode="auto">
                <a:xfrm>
                  <a:off x="1506844" y="2248210"/>
                  <a:ext cx="3268270" cy="1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b="1" dirty="0">
                      <a:solidFill>
                        <a:srgbClr val="0079AD"/>
                      </a:solidFill>
                      <a:latin typeface="+mj-lt"/>
                      <a:cs typeface="Arial" charset="0"/>
                    </a:rPr>
                    <a:t>Overall incidence of PID at 90 days (%) (n=57,728)</a:t>
                  </a:r>
                </a:p>
              </p:txBody>
            </p:sp>
            <p:cxnSp>
              <p:nvCxnSpPr>
                <p:cNvPr id="38" name="Gerade Verbindung 58"/>
                <p:cNvCxnSpPr/>
                <p:nvPr/>
              </p:nvCxnSpPr>
              <p:spPr>
                <a:xfrm>
                  <a:off x="1356315" y="4840813"/>
                  <a:ext cx="3272271"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9" name="Rectangle 230"/>
                <p:cNvSpPr>
                  <a:spLocks noChangeArrowheads="1"/>
                </p:cNvSpPr>
                <p:nvPr/>
              </p:nvSpPr>
              <p:spPr bwMode="auto">
                <a:xfrm>
                  <a:off x="2537132" y="4912316"/>
                  <a:ext cx="997437"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cs typeface="Arial" charset="0"/>
                    </a:rPr>
                    <a:t>Women &lt;26 years</a:t>
                  </a:r>
                </a:p>
              </p:txBody>
            </p:sp>
            <p:sp>
              <p:nvSpPr>
                <p:cNvPr id="40" name="Rectangle 230"/>
                <p:cNvSpPr>
                  <a:spLocks noChangeArrowheads="1"/>
                </p:cNvSpPr>
                <p:nvPr/>
              </p:nvSpPr>
              <p:spPr bwMode="auto">
                <a:xfrm>
                  <a:off x="3603503" y="4912316"/>
                  <a:ext cx="997437"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cs typeface="Arial" charset="0"/>
                    </a:rPr>
                    <a:t>Women &gt;26 years</a:t>
                  </a:r>
                </a:p>
              </p:txBody>
            </p:sp>
          </p:grpSp>
        </p:grpSp>
      </p:grpSp>
      <p:sp>
        <p:nvSpPr>
          <p:cNvPr id="4" name="Rounded Rectangle 3"/>
          <p:cNvSpPr/>
          <p:nvPr/>
        </p:nvSpPr>
        <p:spPr bwMode="auto">
          <a:xfrm>
            <a:off x="355526" y="5592122"/>
            <a:ext cx="8352928" cy="861214"/>
          </a:xfrm>
          <a:prstGeom prst="roundRect">
            <a:avLst/>
          </a:prstGeom>
          <a:solidFill>
            <a:srgbClr val="EC297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800" dirty="0">
                <a:solidFill>
                  <a:schemeClr val="bg1"/>
                </a:solidFill>
              </a:rPr>
              <a:t>Retrospective cohort study of </a:t>
            </a:r>
            <a:r>
              <a:rPr lang="en-US" b="1" dirty="0">
                <a:solidFill>
                  <a:schemeClr val="bg1"/>
                </a:solidFill>
              </a:rPr>
              <a:t>57,728</a:t>
            </a:r>
            <a:r>
              <a:rPr lang="en-US" sz="2000" b="1" dirty="0">
                <a:solidFill>
                  <a:schemeClr val="bg1"/>
                </a:solidFill>
              </a:rPr>
              <a:t> </a:t>
            </a:r>
            <a:r>
              <a:rPr lang="en-US" b="1" dirty="0">
                <a:solidFill>
                  <a:schemeClr val="bg1"/>
                </a:solidFill>
              </a:rPr>
              <a:t>IUC placements: </a:t>
            </a:r>
            <a:r>
              <a:rPr lang="en-US" sz="1800" dirty="0">
                <a:solidFill>
                  <a:schemeClr val="bg1"/>
                </a:solidFill>
              </a:rPr>
              <a:t>impact of screening strategies on PID risk with IUC placement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954681" y="6021288"/>
            <a:ext cx="1937799" cy="836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121857" name="Title 1"/>
          <p:cNvSpPr>
            <a:spLocks noGrp="1"/>
          </p:cNvSpPr>
          <p:nvPr>
            <p:ph type="title"/>
          </p:nvPr>
        </p:nvSpPr>
        <p:spPr>
          <a:xfrm>
            <a:off x="323850" y="34925"/>
            <a:ext cx="8820150" cy="1219200"/>
          </a:xfrm>
        </p:spPr>
        <p:txBody>
          <a:bodyPr/>
          <a:lstStyle/>
          <a:p>
            <a:r>
              <a:rPr lang="en-US" sz="2800" dirty="0"/>
              <a:t>PID is a rare complication of IUC use, even in women who test positive for an STI at the time of placement</a:t>
            </a:r>
          </a:p>
        </p:txBody>
      </p:sp>
      <p:sp>
        <p:nvSpPr>
          <p:cNvPr id="3" name="Content Placeholder 2"/>
          <p:cNvSpPr>
            <a:spLocks noGrp="1"/>
          </p:cNvSpPr>
          <p:nvPr>
            <p:ph idx="1"/>
          </p:nvPr>
        </p:nvSpPr>
        <p:spPr>
          <a:xfrm>
            <a:off x="395536" y="1268760"/>
            <a:ext cx="3678038" cy="4176464"/>
          </a:xfrm>
        </p:spPr>
        <p:txBody>
          <a:bodyPr>
            <a:noAutofit/>
          </a:bodyPr>
          <a:lstStyle/>
          <a:p>
            <a:pPr marL="292093" indent="-292093">
              <a:defRPr/>
            </a:pPr>
            <a:r>
              <a:rPr lang="en-US" sz="1900" dirty="0"/>
              <a:t>Incidence of self-reported PID in IUC users was </a:t>
            </a:r>
            <a:r>
              <a:rPr lang="en-US" sz="1900" b="1" dirty="0"/>
              <a:t>0.46%</a:t>
            </a:r>
          </a:p>
          <a:p>
            <a:pPr marL="0" indent="0">
              <a:buNone/>
              <a:defRPr/>
            </a:pPr>
            <a:endParaRPr lang="en-US" sz="1400" b="1" dirty="0"/>
          </a:p>
          <a:p>
            <a:pPr marL="292093" indent="-292093">
              <a:defRPr/>
            </a:pPr>
            <a:r>
              <a:rPr lang="en-US" sz="1900" dirty="0"/>
              <a:t>If a less conservative approach was taken i.e. ‘possible’ PID cases are removed, incidence of PID in IUC users was </a:t>
            </a:r>
            <a:r>
              <a:rPr lang="en-US" sz="1900" b="1" dirty="0"/>
              <a:t>reduced to 0.14% </a:t>
            </a:r>
          </a:p>
          <a:p>
            <a:pPr marL="292093" indent="-292093">
              <a:defRPr/>
            </a:pPr>
            <a:endParaRPr lang="en-US" sz="1400" dirty="0"/>
          </a:p>
          <a:p>
            <a:pPr marL="292093" indent="-292093">
              <a:defRPr/>
            </a:pPr>
            <a:r>
              <a:rPr lang="en-US" sz="1900" dirty="0"/>
              <a:t>The PID incidence in women </a:t>
            </a:r>
            <a:r>
              <a:rPr lang="en-US" sz="1900" b="1" dirty="0"/>
              <a:t>testing positive for STI </a:t>
            </a:r>
            <a:r>
              <a:rPr lang="en-US" sz="1900" dirty="0"/>
              <a:t>was </a:t>
            </a:r>
            <a:r>
              <a:rPr lang="en-US" sz="1900" b="1" dirty="0"/>
              <a:t>1.1%</a:t>
            </a:r>
            <a:r>
              <a:rPr lang="en-US" sz="1900" dirty="0"/>
              <a:t> for IUC users and 0.0% for non-IUC users</a:t>
            </a:r>
          </a:p>
        </p:txBody>
      </p:sp>
      <p:sp>
        <p:nvSpPr>
          <p:cNvPr id="121859" name="Rectangle 3"/>
          <p:cNvSpPr>
            <a:spLocks noChangeArrowheads="1"/>
          </p:cNvSpPr>
          <p:nvPr/>
        </p:nvSpPr>
        <p:spPr bwMode="auto">
          <a:xfrm>
            <a:off x="395288" y="6523038"/>
            <a:ext cx="6650037" cy="200055"/>
          </a:xfrm>
          <a:prstGeom prst="rect">
            <a:avLst/>
          </a:prstGeom>
          <a:noFill/>
          <a:ln w="9525">
            <a:noFill/>
            <a:miter lim="800000"/>
            <a:headEnd/>
            <a:tailEnd/>
          </a:ln>
        </p:spPr>
        <p:txBody>
          <a:bodyPr>
            <a:spAutoFit/>
          </a:bodyPr>
          <a:lstStyle/>
          <a:p>
            <a:r>
              <a:rPr lang="en-GB" sz="700" dirty="0"/>
              <a:t>1. Birgisson NE, et al. J Womens Health (Larchmt)</a:t>
            </a:r>
            <a:r>
              <a:rPr lang="en-GB" sz="700" i="1" dirty="0"/>
              <a:t> </a:t>
            </a:r>
            <a:r>
              <a:rPr lang="en-GB" sz="700" dirty="0"/>
              <a:t>2015;24(5):354-9</a:t>
            </a:r>
            <a:r>
              <a:rPr lang="en-US" altLang="en-US" sz="700" dirty="0"/>
              <a:t>. </a:t>
            </a:r>
            <a:endParaRPr lang="en-US" sz="700" dirty="0"/>
          </a:p>
        </p:txBody>
      </p:sp>
      <p:grpSp>
        <p:nvGrpSpPr>
          <p:cNvPr id="11" name="Group 10"/>
          <p:cNvGrpSpPr/>
          <p:nvPr/>
        </p:nvGrpSpPr>
        <p:grpSpPr>
          <a:xfrm>
            <a:off x="4073327" y="1655927"/>
            <a:ext cx="4839596" cy="3721354"/>
            <a:chOff x="61539" y="2060849"/>
            <a:chExt cx="5467662" cy="4171310"/>
          </a:xfrm>
        </p:grpSpPr>
        <p:sp>
          <p:nvSpPr>
            <p:cNvPr id="12" name="TextBox 6"/>
            <p:cNvSpPr txBox="1">
              <a:spLocks noChangeArrowheads="1"/>
            </p:cNvSpPr>
            <p:nvPr/>
          </p:nvSpPr>
          <p:spPr bwMode="auto">
            <a:xfrm rot="16200000">
              <a:off x="-1121912" y="3694877"/>
              <a:ext cx="2730500" cy="363597"/>
            </a:xfrm>
            <a:prstGeom prst="rect">
              <a:avLst/>
            </a:prstGeom>
            <a:noFill/>
            <a:ln w="9525">
              <a:noFill/>
              <a:miter lim="800000"/>
              <a:headEnd/>
              <a:tailEnd/>
            </a:ln>
          </p:spPr>
          <p:txBody>
            <a:bodyPr>
              <a:spAutoFit/>
            </a:bodyPr>
            <a:lstStyle/>
            <a:p>
              <a:pPr algn="ctr"/>
              <a:r>
                <a:rPr lang="en-US" sz="1400" b="1" dirty="0"/>
                <a:t>Incidence of PID (%)</a:t>
              </a:r>
            </a:p>
          </p:txBody>
        </p:sp>
        <p:grpSp>
          <p:nvGrpSpPr>
            <p:cNvPr id="13" name="Group 12"/>
            <p:cNvGrpSpPr/>
            <p:nvPr/>
          </p:nvGrpSpPr>
          <p:grpSpPr>
            <a:xfrm>
              <a:off x="535959" y="2060849"/>
              <a:ext cx="4993242" cy="4171310"/>
              <a:chOff x="1256634" y="2383700"/>
              <a:chExt cx="3371952" cy="2816900"/>
            </a:xfrm>
          </p:grpSpPr>
          <p:cxnSp>
            <p:nvCxnSpPr>
              <p:cNvPr id="14" name="Gerade Verbindung 53"/>
              <p:cNvCxnSpPr/>
              <p:nvPr/>
            </p:nvCxnSpPr>
            <p:spPr>
              <a:xfrm>
                <a:off x="1427815" y="2480954"/>
                <a:ext cx="0" cy="2356556"/>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5" name="Gerade Verbindung 55"/>
              <p:cNvCxnSpPr/>
              <p:nvPr/>
            </p:nvCxnSpPr>
            <p:spPr>
              <a:xfrm>
                <a:off x="1356315" y="248095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6" name="Gerade Verbindung 56"/>
              <p:cNvCxnSpPr/>
              <p:nvPr/>
            </p:nvCxnSpPr>
            <p:spPr>
              <a:xfrm>
                <a:off x="1356315" y="296722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7" name="Gerade Verbindung 57"/>
              <p:cNvCxnSpPr/>
              <p:nvPr/>
            </p:nvCxnSpPr>
            <p:spPr>
              <a:xfrm>
                <a:off x="1356315" y="389114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8" name="Gerade Verbindung 58"/>
              <p:cNvCxnSpPr/>
              <p:nvPr/>
            </p:nvCxnSpPr>
            <p:spPr>
              <a:xfrm>
                <a:off x="1356315" y="437741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19" name="Text Box 47"/>
              <p:cNvSpPr txBox="1">
                <a:spLocks noChangeArrowheads="1"/>
              </p:cNvSpPr>
              <p:nvPr/>
            </p:nvSpPr>
            <p:spPr bwMode="auto">
              <a:xfrm>
                <a:off x="1256634" y="3812719"/>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sp>
            <p:nvSpPr>
              <p:cNvPr id="20" name="Text Box 47"/>
              <p:cNvSpPr txBox="1">
                <a:spLocks noChangeArrowheads="1"/>
              </p:cNvSpPr>
              <p:nvPr/>
            </p:nvSpPr>
            <p:spPr bwMode="auto">
              <a:xfrm>
                <a:off x="1256635" y="4765227"/>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21" name="Text Box 47"/>
              <p:cNvSpPr txBox="1">
                <a:spLocks noChangeArrowheads="1"/>
              </p:cNvSpPr>
              <p:nvPr/>
            </p:nvSpPr>
            <p:spPr bwMode="auto">
              <a:xfrm>
                <a:off x="1256634" y="3356244"/>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3</a:t>
                </a:r>
              </a:p>
            </p:txBody>
          </p:sp>
          <p:sp>
            <p:nvSpPr>
              <p:cNvPr id="22" name="Text Box 47"/>
              <p:cNvSpPr txBox="1">
                <a:spLocks noChangeArrowheads="1"/>
              </p:cNvSpPr>
              <p:nvPr/>
            </p:nvSpPr>
            <p:spPr bwMode="auto">
              <a:xfrm>
                <a:off x="1256634" y="286997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3" name="Text Box 47"/>
              <p:cNvSpPr txBox="1">
                <a:spLocks noChangeArrowheads="1"/>
              </p:cNvSpPr>
              <p:nvPr/>
            </p:nvSpPr>
            <p:spPr bwMode="auto">
              <a:xfrm>
                <a:off x="1256634" y="2383700"/>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5</a:t>
                </a:r>
              </a:p>
            </p:txBody>
          </p:sp>
          <p:sp>
            <p:nvSpPr>
              <p:cNvPr id="24" name="Rechteck 78"/>
              <p:cNvSpPr/>
              <p:nvPr/>
            </p:nvSpPr>
            <p:spPr>
              <a:xfrm>
                <a:off x="1745333" y="4625582"/>
                <a:ext cx="541338" cy="214310"/>
              </a:xfrm>
              <a:prstGeom prst="rect">
                <a:avLst/>
              </a:prstGeom>
              <a:solidFill>
                <a:srgbClr val="EC29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25" name="Rechteck 79"/>
              <p:cNvSpPr/>
              <p:nvPr/>
            </p:nvSpPr>
            <p:spPr>
              <a:xfrm>
                <a:off x="2732853" y="4774074"/>
                <a:ext cx="539750" cy="65852"/>
              </a:xfrm>
              <a:prstGeom prst="rect">
                <a:avLst/>
              </a:prstGeom>
              <a:solidFill>
                <a:srgbClr val="EC29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26" name="Rectangle 230"/>
              <p:cNvSpPr>
                <a:spLocks noChangeArrowheads="1"/>
              </p:cNvSpPr>
              <p:nvPr/>
            </p:nvSpPr>
            <p:spPr bwMode="auto">
              <a:xfrm>
                <a:off x="1575512" y="4902784"/>
                <a:ext cx="880183" cy="29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Likely/possible</a:t>
                </a:r>
              </a:p>
              <a:p>
                <a:pPr algn="ctr" fontAlgn="base">
                  <a:spcBef>
                    <a:spcPct val="0"/>
                  </a:spcBef>
                  <a:spcAft>
                    <a:spcPct val="0"/>
                  </a:spcAft>
                  <a:buFont typeface="Arial" pitchFamily="34" charset="0"/>
                  <a:buNone/>
                </a:pPr>
                <a:r>
                  <a:rPr lang="en-US" altLang="en-US" sz="1200" b="1" dirty="0">
                    <a:solidFill>
                      <a:srgbClr val="0079AD"/>
                    </a:solidFill>
                    <a:latin typeface="+mj-lt"/>
                  </a:rPr>
                  <a:t>PID</a:t>
                </a:r>
              </a:p>
            </p:txBody>
          </p:sp>
          <p:sp>
            <p:nvSpPr>
              <p:cNvPr id="27" name="Text Box 47"/>
              <p:cNvSpPr txBox="1">
                <a:spLocks noChangeArrowheads="1"/>
              </p:cNvSpPr>
              <p:nvPr/>
            </p:nvSpPr>
            <p:spPr bwMode="auto">
              <a:xfrm>
                <a:off x="1256634" y="429871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a:t>
                </a:r>
              </a:p>
            </p:txBody>
          </p:sp>
          <p:cxnSp>
            <p:nvCxnSpPr>
              <p:cNvPr id="28" name="Gerade Verbindung 57"/>
              <p:cNvCxnSpPr/>
              <p:nvPr/>
            </p:nvCxnSpPr>
            <p:spPr>
              <a:xfrm>
                <a:off x="1356315" y="3425381"/>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29" name="Rechteck 79"/>
              <p:cNvSpPr/>
              <p:nvPr/>
            </p:nvSpPr>
            <p:spPr>
              <a:xfrm>
                <a:off x="3824337" y="4803060"/>
                <a:ext cx="539750" cy="36866"/>
              </a:xfrm>
              <a:prstGeom prst="rect">
                <a:avLst/>
              </a:prstGeom>
              <a:solidFill>
                <a:srgbClr val="EC29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cxnSp>
            <p:nvCxnSpPr>
              <p:cNvPr id="30" name="Gerade Verbindung 58"/>
              <p:cNvCxnSpPr/>
              <p:nvPr/>
            </p:nvCxnSpPr>
            <p:spPr>
              <a:xfrm flipV="1">
                <a:off x="2503067"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1" name="Gerade Verbindung 58"/>
              <p:cNvCxnSpPr/>
              <p:nvPr/>
            </p:nvCxnSpPr>
            <p:spPr>
              <a:xfrm flipV="1">
                <a:off x="3537104"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2" name="Gerade Verbindung 58"/>
              <p:cNvCxnSpPr/>
              <p:nvPr/>
            </p:nvCxnSpPr>
            <p:spPr>
              <a:xfrm flipV="1">
                <a:off x="4628586"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3" name="Rectangle 230"/>
              <p:cNvSpPr>
                <a:spLocks noChangeArrowheads="1"/>
              </p:cNvSpPr>
              <p:nvPr/>
            </p:nvSpPr>
            <p:spPr bwMode="auto">
              <a:xfrm>
                <a:off x="1703087" y="4206008"/>
                <a:ext cx="617121"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dirty="0">
                    <a:solidFill>
                      <a:srgbClr val="0079AD"/>
                    </a:solidFill>
                    <a:latin typeface="+mj-lt"/>
                  </a:rPr>
                  <a:t>0.46%</a:t>
                </a:r>
                <a:br>
                  <a:rPr lang="en-US" altLang="en-US" sz="1400" dirty="0">
                    <a:solidFill>
                      <a:srgbClr val="0079AD"/>
                    </a:solidFill>
                    <a:latin typeface="+mj-lt"/>
                  </a:rPr>
                </a:br>
                <a:r>
                  <a:rPr lang="en-US" altLang="en-US" sz="1400" dirty="0">
                    <a:solidFill>
                      <a:srgbClr val="0079AD"/>
                    </a:solidFill>
                  </a:rPr>
                  <a:t>(n=4,371)</a:t>
                </a:r>
              </a:p>
            </p:txBody>
          </p:sp>
          <p:sp>
            <p:nvSpPr>
              <p:cNvPr id="34" name="Rectangle 230"/>
              <p:cNvSpPr>
                <a:spLocks noChangeArrowheads="1"/>
              </p:cNvSpPr>
              <p:nvPr/>
            </p:nvSpPr>
            <p:spPr bwMode="auto">
              <a:xfrm>
                <a:off x="2688795" y="4206008"/>
                <a:ext cx="617121"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0.14%</a:t>
                </a:r>
              </a:p>
              <a:p>
                <a:pPr algn="ctr" fontAlgn="base">
                  <a:spcBef>
                    <a:spcPct val="0"/>
                  </a:spcBef>
                  <a:spcAft>
                    <a:spcPct val="0"/>
                  </a:spcAft>
                  <a:buFont typeface="Arial" pitchFamily="34" charset="0"/>
                  <a:buNone/>
                </a:pPr>
                <a:r>
                  <a:rPr lang="en-US" altLang="en-US" sz="1400" dirty="0">
                    <a:solidFill>
                      <a:srgbClr val="0079AD"/>
                    </a:solidFill>
                    <a:latin typeface="+mj-lt"/>
                  </a:rPr>
                  <a:t>(n=4,371)</a:t>
                </a:r>
              </a:p>
            </p:txBody>
          </p:sp>
          <p:sp>
            <p:nvSpPr>
              <p:cNvPr id="35" name="Rectangle 230"/>
              <p:cNvSpPr>
                <a:spLocks noChangeArrowheads="1"/>
              </p:cNvSpPr>
              <p:nvPr/>
            </p:nvSpPr>
            <p:spPr bwMode="auto">
              <a:xfrm>
                <a:off x="3719517" y="4206008"/>
                <a:ext cx="617121"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0.09%</a:t>
                </a:r>
              </a:p>
              <a:p>
                <a:pPr algn="ctr" fontAlgn="base">
                  <a:spcBef>
                    <a:spcPct val="0"/>
                  </a:spcBef>
                  <a:spcAft>
                    <a:spcPct val="0"/>
                  </a:spcAft>
                  <a:buFont typeface="Arial" pitchFamily="34" charset="0"/>
                  <a:buNone/>
                </a:pPr>
                <a:r>
                  <a:rPr lang="en-US" altLang="en-US" sz="1400" dirty="0">
                    <a:solidFill>
                      <a:srgbClr val="0079AD"/>
                    </a:solidFill>
                    <a:latin typeface="+mj-lt"/>
                  </a:rPr>
                  <a:t>(n=3,240)</a:t>
                </a:r>
              </a:p>
            </p:txBody>
          </p:sp>
          <p:sp>
            <p:nvSpPr>
              <p:cNvPr id="36" name="Rectangle 230"/>
              <p:cNvSpPr>
                <a:spLocks noChangeArrowheads="1"/>
              </p:cNvSpPr>
              <p:nvPr/>
            </p:nvSpPr>
            <p:spPr bwMode="auto">
              <a:xfrm>
                <a:off x="1658565" y="2383700"/>
                <a:ext cx="2789610" cy="1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b="1" dirty="0">
                    <a:solidFill>
                      <a:srgbClr val="0079AD"/>
                    </a:solidFill>
                    <a:latin typeface="+mj-lt"/>
                    <a:cs typeface="Arial" charset="0"/>
                  </a:rPr>
                  <a:t>Incidence of PID at 6 months  (%) (n=7,611)</a:t>
                </a:r>
              </a:p>
            </p:txBody>
          </p:sp>
          <p:cxnSp>
            <p:nvCxnSpPr>
              <p:cNvPr id="37" name="Gerade Verbindung 58"/>
              <p:cNvCxnSpPr/>
              <p:nvPr/>
            </p:nvCxnSpPr>
            <p:spPr>
              <a:xfrm>
                <a:off x="1356315" y="4840813"/>
                <a:ext cx="3272271"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8" name="Rectangle 230"/>
              <p:cNvSpPr>
                <a:spLocks noChangeArrowheads="1"/>
              </p:cNvSpPr>
              <p:nvPr/>
            </p:nvSpPr>
            <p:spPr bwMode="auto">
              <a:xfrm>
                <a:off x="2503065" y="4902784"/>
                <a:ext cx="1034037" cy="29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Likely PID </a:t>
                </a:r>
                <a:br>
                  <a:rPr lang="en-US" altLang="en-US" sz="1200" b="1" dirty="0">
                    <a:solidFill>
                      <a:srgbClr val="0079AD"/>
                    </a:solidFill>
                    <a:latin typeface="+mj-lt"/>
                  </a:rPr>
                </a:br>
                <a:r>
                  <a:rPr lang="en-US" altLang="en-US" sz="1200" b="1" dirty="0">
                    <a:solidFill>
                      <a:srgbClr val="0079AD"/>
                    </a:solidFill>
                    <a:latin typeface="+mj-lt"/>
                  </a:rPr>
                  <a:t>only</a:t>
                </a:r>
              </a:p>
            </p:txBody>
          </p:sp>
          <p:sp>
            <p:nvSpPr>
              <p:cNvPr id="39" name="Rectangle 230"/>
              <p:cNvSpPr>
                <a:spLocks noChangeArrowheads="1"/>
              </p:cNvSpPr>
              <p:nvPr/>
            </p:nvSpPr>
            <p:spPr bwMode="auto">
              <a:xfrm>
                <a:off x="3856747" y="4902784"/>
                <a:ext cx="490956" cy="29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Non-IUC</a:t>
                </a:r>
              </a:p>
              <a:p>
                <a:pPr algn="ctr" fontAlgn="base">
                  <a:spcBef>
                    <a:spcPct val="0"/>
                  </a:spcBef>
                  <a:spcAft>
                    <a:spcPct val="0"/>
                  </a:spcAft>
                  <a:buFont typeface="Arial" pitchFamily="34" charset="0"/>
                  <a:buNone/>
                </a:pPr>
                <a:r>
                  <a:rPr lang="en-US" altLang="en-US" sz="1200" b="1" dirty="0">
                    <a:solidFill>
                      <a:srgbClr val="0079AD"/>
                    </a:solidFill>
                    <a:latin typeface="+mj-lt"/>
                  </a:rPr>
                  <a:t>users</a:t>
                </a:r>
              </a:p>
            </p:txBody>
          </p:sp>
        </p:grpSp>
      </p:grpSp>
      <p:sp>
        <p:nvSpPr>
          <p:cNvPr id="40" name="Rounded Rectangle 39"/>
          <p:cNvSpPr/>
          <p:nvPr/>
        </p:nvSpPr>
        <p:spPr bwMode="auto">
          <a:xfrm>
            <a:off x="395288" y="5592122"/>
            <a:ext cx="8352928" cy="861214"/>
          </a:xfrm>
          <a:prstGeom prst="roundRect">
            <a:avLst/>
          </a:prstGeom>
          <a:solidFill>
            <a:srgbClr val="EC297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800" dirty="0">
                <a:solidFill>
                  <a:srgbClr val="FFFFFF"/>
                </a:solidFill>
              </a:rPr>
              <a:t>Observational cohort study of </a:t>
            </a:r>
            <a:r>
              <a:rPr lang="en-US" b="1" dirty="0">
                <a:solidFill>
                  <a:srgbClr val="FFFFFF"/>
                </a:solidFill>
              </a:rPr>
              <a:t>7,611 women</a:t>
            </a:r>
            <a:r>
              <a:rPr lang="en-US" sz="1800" dirty="0">
                <a:solidFill>
                  <a:srgbClr val="FFFFFF"/>
                </a:solidFill>
              </a:rPr>
              <a:t>: incidence of PID in users of LARC (secondary analysis of CHOICE project)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954681" y="6021288"/>
            <a:ext cx="1937799" cy="836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123905" name="Title 1"/>
          <p:cNvSpPr>
            <a:spLocks noGrp="1"/>
          </p:cNvSpPr>
          <p:nvPr>
            <p:ph type="title"/>
          </p:nvPr>
        </p:nvSpPr>
        <p:spPr>
          <a:xfrm>
            <a:off x="468977" y="280082"/>
            <a:ext cx="8229600" cy="1219200"/>
          </a:xfrm>
        </p:spPr>
        <p:txBody>
          <a:bodyPr/>
          <a:lstStyle/>
          <a:p>
            <a:r>
              <a:rPr lang="en-US" sz="2800" dirty="0"/>
              <a:t>Younger women are not at greater risk of PID than older women</a:t>
            </a:r>
          </a:p>
        </p:txBody>
      </p:sp>
      <p:sp>
        <p:nvSpPr>
          <p:cNvPr id="123906" name="Content Placeholder 2"/>
          <p:cNvSpPr>
            <a:spLocks noGrp="1"/>
          </p:cNvSpPr>
          <p:nvPr>
            <p:ph idx="1"/>
          </p:nvPr>
        </p:nvSpPr>
        <p:spPr>
          <a:xfrm>
            <a:off x="323850" y="1715564"/>
            <a:ext cx="3234297" cy="3744912"/>
          </a:xfrm>
        </p:spPr>
        <p:txBody>
          <a:bodyPr/>
          <a:lstStyle/>
          <a:p>
            <a:r>
              <a:rPr lang="en-US" sz="2200" dirty="0"/>
              <a:t>Overall incidence of PID across the cohort after </a:t>
            </a:r>
            <a:r>
              <a:rPr lang="en-US" sz="2200" b="1" dirty="0"/>
              <a:t>3 years </a:t>
            </a:r>
            <a:r>
              <a:rPr lang="en-US" sz="2200" dirty="0"/>
              <a:t>was</a:t>
            </a:r>
            <a:r>
              <a:rPr lang="en-US" sz="2200" b="1" dirty="0"/>
              <a:t> 0.42%</a:t>
            </a:r>
          </a:p>
          <a:p>
            <a:pPr marL="0" indent="0">
              <a:buNone/>
            </a:pPr>
            <a:endParaRPr lang="en-US" sz="2000" dirty="0"/>
          </a:p>
          <a:p>
            <a:r>
              <a:rPr lang="en-US" sz="2200" dirty="0"/>
              <a:t>Analysis also showed that </a:t>
            </a:r>
            <a:r>
              <a:rPr lang="en-US" sz="2200" b="1" dirty="0"/>
              <a:t>nulliparous women </a:t>
            </a:r>
            <a:r>
              <a:rPr lang="en-US" sz="2200" dirty="0"/>
              <a:t>were </a:t>
            </a:r>
            <a:r>
              <a:rPr lang="en-US" sz="2200" b="1" dirty="0"/>
              <a:t>not at higher risk </a:t>
            </a:r>
            <a:r>
              <a:rPr lang="en-US" sz="2200" dirty="0"/>
              <a:t>than parous women</a:t>
            </a:r>
          </a:p>
        </p:txBody>
      </p:sp>
      <p:sp>
        <p:nvSpPr>
          <p:cNvPr id="123907" name="Rectangle 3"/>
          <p:cNvSpPr>
            <a:spLocks noChangeArrowheads="1"/>
          </p:cNvSpPr>
          <p:nvPr/>
        </p:nvSpPr>
        <p:spPr bwMode="auto">
          <a:xfrm>
            <a:off x="468977" y="6610081"/>
            <a:ext cx="6650037" cy="200055"/>
          </a:xfrm>
          <a:prstGeom prst="rect">
            <a:avLst/>
          </a:prstGeom>
          <a:noFill/>
          <a:ln w="9525">
            <a:noFill/>
            <a:miter lim="800000"/>
            <a:headEnd/>
            <a:tailEnd/>
          </a:ln>
        </p:spPr>
        <p:txBody>
          <a:bodyPr>
            <a:spAutoFit/>
          </a:bodyPr>
          <a:lstStyle/>
          <a:p>
            <a:r>
              <a:rPr lang="en-GB" sz="700" dirty="0"/>
              <a:t>1. Gemzell-Danielsson K, et al. PLoS ONE 2015. </a:t>
            </a:r>
            <a:endParaRPr lang="en-US" sz="700" dirty="0"/>
          </a:p>
        </p:txBody>
      </p:sp>
      <p:grpSp>
        <p:nvGrpSpPr>
          <p:cNvPr id="10" name="Group 9"/>
          <p:cNvGrpSpPr/>
          <p:nvPr/>
        </p:nvGrpSpPr>
        <p:grpSpPr>
          <a:xfrm>
            <a:off x="3669805" y="1583596"/>
            <a:ext cx="5078659" cy="3686255"/>
            <a:chOff x="76035" y="1903270"/>
            <a:chExt cx="5999749" cy="4401669"/>
          </a:xfrm>
        </p:grpSpPr>
        <p:sp>
          <p:nvSpPr>
            <p:cNvPr id="11" name="TextBox 6"/>
            <p:cNvSpPr txBox="1">
              <a:spLocks noChangeArrowheads="1"/>
            </p:cNvSpPr>
            <p:nvPr/>
          </p:nvSpPr>
          <p:spPr bwMode="auto">
            <a:xfrm rot="16200000">
              <a:off x="-1107416" y="3694877"/>
              <a:ext cx="2730500" cy="363597"/>
            </a:xfrm>
            <a:prstGeom prst="rect">
              <a:avLst/>
            </a:prstGeom>
            <a:noFill/>
            <a:ln w="9525">
              <a:noFill/>
              <a:miter lim="800000"/>
              <a:headEnd/>
              <a:tailEnd/>
            </a:ln>
          </p:spPr>
          <p:txBody>
            <a:bodyPr>
              <a:spAutoFit/>
            </a:bodyPr>
            <a:lstStyle/>
            <a:p>
              <a:pPr algn="ctr"/>
              <a:r>
                <a:rPr lang="en-US" sz="1400" b="1" dirty="0"/>
                <a:t>Incidence of PID (%)</a:t>
              </a:r>
            </a:p>
          </p:txBody>
        </p:sp>
        <p:grpSp>
          <p:nvGrpSpPr>
            <p:cNvPr id="12" name="Group 11"/>
            <p:cNvGrpSpPr/>
            <p:nvPr/>
          </p:nvGrpSpPr>
          <p:grpSpPr>
            <a:xfrm>
              <a:off x="535959" y="1903270"/>
              <a:ext cx="5539825" cy="4401669"/>
              <a:chOff x="1256634" y="2277286"/>
              <a:chExt cx="3741061" cy="2972462"/>
            </a:xfrm>
          </p:grpSpPr>
          <p:cxnSp>
            <p:nvCxnSpPr>
              <p:cNvPr id="13" name="Gerade Verbindung 53"/>
              <p:cNvCxnSpPr/>
              <p:nvPr/>
            </p:nvCxnSpPr>
            <p:spPr>
              <a:xfrm>
                <a:off x="1427815" y="2480954"/>
                <a:ext cx="0" cy="2356556"/>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4" name="Gerade Verbindung 55"/>
              <p:cNvCxnSpPr/>
              <p:nvPr/>
            </p:nvCxnSpPr>
            <p:spPr>
              <a:xfrm>
                <a:off x="1356315" y="248095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5" name="Gerade Verbindung 56"/>
              <p:cNvCxnSpPr/>
              <p:nvPr/>
            </p:nvCxnSpPr>
            <p:spPr>
              <a:xfrm>
                <a:off x="1356315" y="296722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6" name="Gerade Verbindung 57"/>
              <p:cNvCxnSpPr/>
              <p:nvPr/>
            </p:nvCxnSpPr>
            <p:spPr>
              <a:xfrm>
                <a:off x="1356315" y="389114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7" name="Gerade Verbindung 58"/>
              <p:cNvCxnSpPr/>
              <p:nvPr/>
            </p:nvCxnSpPr>
            <p:spPr>
              <a:xfrm>
                <a:off x="1356315" y="437741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18" name="Text Box 47"/>
              <p:cNvSpPr txBox="1">
                <a:spLocks noChangeArrowheads="1"/>
              </p:cNvSpPr>
              <p:nvPr/>
            </p:nvSpPr>
            <p:spPr bwMode="auto">
              <a:xfrm>
                <a:off x="1256634" y="3812719"/>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sp>
            <p:nvSpPr>
              <p:cNvPr id="19" name="Text Box 47"/>
              <p:cNvSpPr txBox="1">
                <a:spLocks noChangeArrowheads="1"/>
              </p:cNvSpPr>
              <p:nvPr/>
            </p:nvSpPr>
            <p:spPr bwMode="auto">
              <a:xfrm>
                <a:off x="1256635" y="4765227"/>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20" name="Text Box 47"/>
              <p:cNvSpPr txBox="1">
                <a:spLocks noChangeArrowheads="1"/>
              </p:cNvSpPr>
              <p:nvPr/>
            </p:nvSpPr>
            <p:spPr bwMode="auto">
              <a:xfrm>
                <a:off x="1256634" y="3356244"/>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3</a:t>
                </a:r>
              </a:p>
            </p:txBody>
          </p:sp>
          <p:sp>
            <p:nvSpPr>
              <p:cNvPr id="21" name="Text Box 47"/>
              <p:cNvSpPr txBox="1">
                <a:spLocks noChangeArrowheads="1"/>
              </p:cNvSpPr>
              <p:nvPr/>
            </p:nvSpPr>
            <p:spPr bwMode="auto">
              <a:xfrm>
                <a:off x="1256634" y="286997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2" name="Text Box 47"/>
              <p:cNvSpPr txBox="1">
                <a:spLocks noChangeArrowheads="1"/>
              </p:cNvSpPr>
              <p:nvPr/>
            </p:nvSpPr>
            <p:spPr bwMode="auto">
              <a:xfrm>
                <a:off x="1256634" y="2383700"/>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5</a:t>
                </a:r>
              </a:p>
            </p:txBody>
          </p:sp>
          <p:sp>
            <p:nvSpPr>
              <p:cNvPr id="23" name="Rechteck 78"/>
              <p:cNvSpPr/>
              <p:nvPr/>
            </p:nvSpPr>
            <p:spPr>
              <a:xfrm>
                <a:off x="1745333" y="4803025"/>
                <a:ext cx="541338" cy="36866"/>
              </a:xfrm>
              <a:prstGeom prst="rect">
                <a:avLst/>
              </a:prstGeom>
              <a:solidFill>
                <a:srgbClr val="74B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24" name="Rechteck 79"/>
              <p:cNvSpPr/>
              <p:nvPr/>
            </p:nvSpPr>
            <p:spPr>
              <a:xfrm>
                <a:off x="2600725" y="4570966"/>
                <a:ext cx="539750" cy="268961"/>
              </a:xfrm>
              <a:prstGeom prst="rect">
                <a:avLst/>
              </a:prstGeom>
              <a:solidFill>
                <a:srgbClr val="74B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25" name="Rectangle 230"/>
              <p:cNvSpPr>
                <a:spLocks noChangeArrowheads="1"/>
              </p:cNvSpPr>
              <p:nvPr/>
            </p:nvSpPr>
            <p:spPr bwMode="auto">
              <a:xfrm>
                <a:off x="1708534" y="4902784"/>
                <a:ext cx="614144"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Nulliparous</a:t>
                </a:r>
              </a:p>
            </p:txBody>
          </p:sp>
          <p:sp>
            <p:nvSpPr>
              <p:cNvPr id="26" name="Text Box 47"/>
              <p:cNvSpPr txBox="1">
                <a:spLocks noChangeArrowheads="1"/>
              </p:cNvSpPr>
              <p:nvPr/>
            </p:nvSpPr>
            <p:spPr bwMode="auto">
              <a:xfrm>
                <a:off x="1256634" y="429871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a:t>
                </a:r>
              </a:p>
            </p:txBody>
          </p:sp>
          <p:cxnSp>
            <p:nvCxnSpPr>
              <p:cNvPr id="27" name="Gerade Verbindung 57"/>
              <p:cNvCxnSpPr/>
              <p:nvPr/>
            </p:nvCxnSpPr>
            <p:spPr>
              <a:xfrm>
                <a:off x="1356315" y="3425381"/>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28" name="Rechteck 79"/>
              <p:cNvSpPr/>
              <p:nvPr/>
            </p:nvSpPr>
            <p:spPr>
              <a:xfrm>
                <a:off x="4308336" y="4567551"/>
                <a:ext cx="539750" cy="272377"/>
              </a:xfrm>
              <a:prstGeom prst="rect">
                <a:avLst/>
              </a:prstGeom>
              <a:solidFill>
                <a:srgbClr val="74B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cxnSp>
            <p:nvCxnSpPr>
              <p:cNvPr id="29" name="Gerade Verbindung 58"/>
              <p:cNvCxnSpPr/>
              <p:nvPr/>
            </p:nvCxnSpPr>
            <p:spPr>
              <a:xfrm flipV="1">
                <a:off x="2432864"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0" name="Gerade Verbindung 58"/>
              <p:cNvCxnSpPr/>
              <p:nvPr/>
            </p:nvCxnSpPr>
            <p:spPr>
              <a:xfrm flipV="1">
                <a:off x="4149505"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1" name="Gerade Verbindung 58"/>
              <p:cNvCxnSpPr/>
              <p:nvPr/>
            </p:nvCxnSpPr>
            <p:spPr>
              <a:xfrm flipV="1">
                <a:off x="4997694"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2" name="Rectangle 230"/>
              <p:cNvSpPr>
                <a:spLocks noChangeArrowheads="1"/>
              </p:cNvSpPr>
              <p:nvPr/>
            </p:nvSpPr>
            <p:spPr bwMode="auto">
              <a:xfrm>
                <a:off x="1728300" y="4171806"/>
                <a:ext cx="566697"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dirty="0">
                    <a:solidFill>
                      <a:srgbClr val="0079AD"/>
                    </a:solidFill>
                    <a:latin typeface="+mj-lt"/>
                  </a:rPr>
                  <a:t>0.1%</a:t>
                </a:r>
                <a:br>
                  <a:rPr lang="en-US" altLang="en-US" sz="1400" dirty="0">
                    <a:solidFill>
                      <a:srgbClr val="0079AD"/>
                    </a:solidFill>
                    <a:latin typeface="+mj-lt"/>
                  </a:rPr>
                </a:br>
                <a:r>
                  <a:rPr lang="en-US" altLang="en-US" sz="1400" dirty="0">
                    <a:solidFill>
                      <a:srgbClr val="0079AD"/>
                    </a:solidFill>
                  </a:rPr>
                  <a:t>(n=1130)</a:t>
                </a:r>
              </a:p>
            </p:txBody>
          </p:sp>
          <p:sp>
            <p:nvSpPr>
              <p:cNvPr id="33" name="Rectangle 230"/>
              <p:cNvSpPr>
                <a:spLocks noChangeArrowheads="1"/>
              </p:cNvSpPr>
              <p:nvPr/>
            </p:nvSpPr>
            <p:spPr bwMode="auto">
              <a:xfrm>
                <a:off x="2604839" y="4171806"/>
                <a:ext cx="577327"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0.6%</a:t>
                </a:r>
              </a:p>
              <a:p>
                <a:pPr algn="ctr" fontAlgn="base">
                  <a:spcBef>
                    <a:spcPct val="0"/>
                  </a:spcBef>
                  <a:spcAft>
                    <a:spcPct val="0"/>
                  </a:spcAft>
                  <a:buFont typeface="Arial" pitchFamily="34" charset="0"/>
                  <a:buNone/>
                </a:pPr>
                <a:r>
                  <a:rPr lang="en-US" altLang="en-US" sz="1400" dirty="0">
                    <a:solidFill>
                      <a:srgbClr val="0079AD"/>
                    </a:solidFill>
                    <a:latin typeface="+mj-lt"/>
                  </a:rPr>
                  <a:t>(n=1754)</a:t>
                </a:r>
              </a:p>
            </p:txBody>
          </p:sp>
          <p:sp>
            <p:nvSpPr>
              <p:cNvPr id="34" name="Rectangle 230"/>
              <p:cNvSpPr>
                <a:spLocks noChangeArrowheads="1"/>
              </p:cNvSpPr>
              <p:nvPr/>
            </p:nvSpPr>
            <p:spPr bwMode="auto">
              <a:xfrm>
                <a:off x="3414405" y="4171806"/>
                <a:ext cx="566697"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0.2%</a:t>
                </a:r>
              </a:p>
              <a:p>
                <a:pPr algn="ctr" fontAlgn="base">
                  <a:spcBef>
                    <a:spcPct val="0"/>
                  </a:spcBef>
                  <a:spcAft>
                    <a:spcPct val="0"/>
                  </a:spcAft>
                  <a:buFont typeface="Arial" pitchFamily="34" charset="0"/>
                  <a:buNone/>
                </a:pPr>
                <a:r>
                  <a:rPr lang="en-US" altLang="en-US" sz="1400" dirty="0">
                    <a:solidFill>
                      <a:srgbClr val="0079AD"/>
                    </a:solidFill>
                    <a:latin typeface="+mj-lt"/>
                  </a:rPr>
                  <a:t>(n=1130)</a:t>
                </a:r>
              </a:p>
            </p:txBody>
          </p:sp>
          <p:sp>
            <p:nvSpPr>
              <p:cNvPr id="35" name="Rectangle 230"/>
              <p:cNvSpPr>
                <a:spLocks noChangeArrowheads="1"/>
              </p:cNvSpPr>
              <p:nvPr/>
            </p:nvSpPr>
            <p:spPr bwMode="auto">
              <a:xfrm>
                <a:off x="1853281" y="2277286"/>
                <a:ext cx="2742288" cy="1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b="1" dirty="0">
                    <a:solidFill>
                      <a:srgbClr val="0079AD"/>
                    </a:solidFill>
                    <a:latin typeface="+mj-lt"/>
                    <a:cs typeface="Arial" charset="0"/>
                  </a:rPr>
                  <a:t>Incidence of PID at 3 years </a:t>
                </a:r>
                <a:r>
                  <a:rPr lang="en-US" altLang="en-US" sz="1400" b="1" dirty="0">
                    <a:solidFill>
                      <a:srgbClr val="0079AD"/>
                    </a:solidFill>
                  </a:rPr>
                  <a:t>(%) </a:t>
                </a:r>
                <a:r>
                  <a:rPr lang="en-US" altLang="en-US" sz="1400" b="1" dirty="0">
                    <a:solidFill>
                      <a:srgbClr val="0079AD"/>
                    </a:solidFill>
                    <a:latin typeface="+mj-lt"/>
                    <a:cs typeface="Arial" charset="0"/>
                  </a:rPr>
                  <a:t>(n=2,884)</a:t>
                </a:r>
              </a:p>
            </p:txBody>
          </p:sp>
          <p:cxnSp>
            <p:nvCxnSpPr>
              <p:cNvPr id="36" name="Gerade Verbindung 58"/>
              <p:cNvCxnSpPr/>
              <p:nvPr/>
            </p:nvCxnSpPr>
            <p:spPr>
              <a:xfrm>
                <a:off x="1356315" y="4840813"/>
                <a:ext cx="364138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7" name="Rectangle 230"/>
              <p:cNvSpPr>
                <a:spLocks noChangeArrowheads="1"/>
              </p:cNvSpPr>
              <p:nvPr/>
            </p:nvSpPr>
            <p:spPr bwMode="auto">
              <a:xfrm>
                <a:off x="2432569" y="4902784"/>
                <a:ext cx="867957"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Parous</a:t>
                </a:r>
              </a:p>
            </p:txBody>
          </p:sp>
          <p:sp>
            <p:nvSpPr>
              <p:cNvPr id="38" name="Rectangle 230"/>
              <p:cNvSpPr>
                <a:spLocks noChangeArrowheads="1"/>
              </p:cNvSpPr>
              <p:nvPr/>
            </p:nvSpPr>
            <p:spPr bwMode="auto">
              <a:xfrm>
                <a:off x="3310658" y="4902784"/>
                <a:ext cx="844316"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18-25 years</a:t>
                </a:r>
              </a:p>
            </p:txBody>
          </p:sp>
          <p:sp>
            <p:nvSpPr>
              <p:cNvPr id="39" name="Rechteck 79"/>
              <p:cNvSpPr/>
              <p:nvPr/>
            </p:nvSpPr>
            <p:spPr>
              <a:xfrm>
                <a:off x="3454530" y="4758713"/>
                <a:ext cx="539750" cy="81213"/>
              </a:xfrm>
              <a:prstGeom prst="rect">
                <a:avLst/>
              </a:prstGeom>
              <a:solidFill>
                <a:srgbClr val="74B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cxnSp>
            <p:nvCxnSpPr>
              <p:cNvPr id="40" name="Gerade Verbindung 58"/>
              <p:cNvCxnSpPr/>
              <p:nvPr/>
            </p:nvCxnSpPr>
            <p:spPr>
              <a:xfrm flipV="1">
                <a:off x="3304198"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41" name="Rectangle 230"/>
              <p:cNvSpPr>
                <a:spLocks noChangeArrowheads="1"/>
              </p:cNvSpPr>
              <p:nvPr/>
            </p:nvSpPr>
            <p:spPr bwMode="auto">
              <a:xfrm>
                <a:off x="4148220" y="4902784"/>
                <a:ext cx="844316"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26-35 years</a:t>
                </a:r>
              </a:p>
            </p:txBody>
          </p:sp>
          <p:sp>
            <p:nvSpPr>
              <p:cNvPr id="42" name="Rectangle 230"/>
              <p:cNvSpPr>
                <a:spLocks noChangeArrowheads="1"/>
              </p:cNvSpPr>
              <p:nvPr/>
            </p:nvSpPr>
            <p:spPr bwMode="auto">
              <a:xfrm>
                <a:off x="2584942" y="5100840"/>
                <a:ext cx="1263823"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Women using IUC</a:t>
                </a:r>
              </a:p>
            </p:txBody>
          </p:sp>
          <p:sp>
            <p:nvSpPr>
              <p:cNvPr id="43" name="Rectangle 230"/>
              <p:cNvSpPr>
                <a:spLocks noChangeArrowheads="1"/>
              </p:cNvSpPr>
              <p:nvPr/>
            </p:nvSpPr>
            <p:spPr bwMode="auto">
              <a:xfrm>
                <a:off x="4270294" y="4171806"/>
                <a:ext cx="577327"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0.6%</a:t>
                </a:r>
              </a:p>
              <a:p>
                <a:pPr algn="ctr" fontAlgn="base">
                  <a:spcBef>
                    <a:spcPct val="0"/>
                  </a:spcBef>
                  <a:spcAft>
                    <a:spcPct val="0"/>
                  </a:spcAft>
                  <a:buFont typeface="Arial" pitchFamily="34" charset="0"/>
                  <a:buNone/>
                </a:pPr>
                <a:r>
                  <a:rPr lang="en-US" altLang="en-US" sz="1400" dirty="0">
                    <a:solidFill>
                      <a:srgbClr val="0079AD"/>
                    </a:solidFill>
                    <a:latin typeface="+mj-lt"/>
                  </a:rPr>
                  <a:t>(n=1754)</a:t>
                </a:r>
              </a:p>
            </p:txBody>
          </p:sp>
        </p:grpSp>
      </p:grpSp>
      <p:sp>
        <p:nvSpPr>
          <p:cNvPr id="44" name="Rounded Rectangle 43"/>
          <p:cNvSpPr/>
          <p:nvPr/>
        </p:nvSpPr>
        <p:spPr bwMode="auto">
          <a:xfrm>
            <a:off x="323850" y="5517232"/>
            <a:ext cx="8352928" cy="861214"/>
          </a:xfrm>
          <a:prstGeom prst="roundRect">
            <a:avLst/>
          </a:prstGeom>
          <a:solidFill>
            <a:srgbClr val="EC297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800" dirty="0">
                <a:solidFill>
                  <a:srgbClr val="FFFFFF"/>
                </a:solidFill>
              </a:rPr>
              <a:t>Sub-group analysis of Phase III data from open-label RCT of </a:t>
            </a:r>
            <a:r>
              <a:rPr lang="en-US" b="1" dirty="0">
                <a:solidFill>
                  <a:srgbClr val="FFFFFF"/>
                </a:solidFill>
              </a:rPr>
              <a:t>2,884 women: </a:t>
            </a:r>
            <a:r>
              <a:rPr lang="en-US" sz="1800" dirty="0">
                <a:solidFill>
                  <a:srgbClr val="FFFFFF"/>
                </a:solidFill>
              </a:rPr>
              <a:t>effect of age and parity on PID risk following IUC placement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6954681" y="6021288"/>
            <a:ext cx="1937799" cy="836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p:nvPr>
        </p:nvSpPr>
        <p:spPr/>
        <p:txBody>
          <a:bodyPr/>
          <a:lstStyle/>
          <a:p>
            <a:r>
              <a:rPr lang="en-US" sz="3200" dirty="0"/>
              <a:t>The low-rate of PID was confirmed after 5 years</a:t>
            </a:r>
            <a:r>
              <a:rPr lang="en-US" sz="3200" baseline="30000" dirty="0"/>
              <a:t>1</a:t>
            </a:r>
            <a:endParaRPr lang="en-US" sz="3200" dirty="0"/>
          </a:p>
        </p:txBody>
      </p:sp>
      <p:sp>
        <p:nvSpPr>
          <p:cNvPr id="6" name="Content Placeholder 5"/>
          <p:cNvSpPr>
            <a:spLocks noGrp="1"/>
          </p:cNvSpPr>
          <p:nvPr>
            <p:ph idx="1"/>
          </p:nvPr>
        </p:nvSpPr>
        <p:spPr>
          <a:xfrm>
            <a:off x="457200" y="1820416"/>
            <a:ext cx="3199790" cy="3264768"/>
          </a:xfrm>
        </p:spPr>
        <p:txBody>
          <a:bodyPr/>
          <a:lstStyle/>
          <a:p>
            <a:r>
              <a:rPr lang="en-US" sz="2400" dirty="0"/>
              <a:t>Incidence of PID was </a:t>
            </a:r>
            <a:r>
              <a:rPr lang="en-US" sz="2400" b="1" dirty="0"/>
              <a:t>0.6% </a:t>
            </a:r>
            <a:r>
              <a:rPr lang="en-US" sz="2400" dirty="0"/>
              <a:t>in the 2-year extension of the initial comparator study</a:t>
            </a:r>
            <a:r>
              <a:rPr lang="en-US" sz="2400" baseline="30000" dirty="0"/>
              <a:t>1</a:t>
            </a:r>
            <a:endParaRPr lang="en-US" sz="2400" dirty="0"/>
          </a:p>
          <a:p>
            <a:endParaRPr lang="en-US" sz="1600" dirty="0"/>
          </a:p>
          <a:p>
            <a:r>
              <a:rPr lang="en-US" sz="2400" dirty="0"/>
              <a:t>1,452 women chose to </a:t>
            </a:r>
            <a:r>
              <a:rPr lang="en-US" sz="2400" b="1" dirty="0"/>
              <a:t>continue with IUC</a:t>
            </a:r>
            <a:r>
              <a:rPr lang="en-US" sz="2400" b="1" baseline="30000" dirty="0"/>
              <a:t>1</a:t>
            </a:r>
            <a:endParaRPr lang="en-US" b="1" dirty="0"/>
          </a:p>
        </p:txBody>
      </p:sp>
      <p:grpSp>
        <p:nvGrpSpPr>
          <p:cNvPr id="5" name="Group 4"/>
          <p:cNvGrpSpPr/>
          <p:nvPr/>
        </p:nvGrpSpPr>
        <p:grpSpPr>
          <a:xfrm>
            <a:off x="3831460" y="1636247"/>
            <a:ext cx="4484956" cy="3654855"/>
            <a:chOff x="3474086" y="1636247"/>
            <a:chExt cx="4484956" cy="3654855"/>
          </a:xfrm>
        </p:grpSpPr>
        <p:sp>
          <p:nvSpPr>
            <p:cNvPr id="33" name="Rechteck 79"/>
            <p:cNvSpPr/>
            <p:nvPr/>
          </p:nvSpPr>
          <p:spPr>
            <a:xfrm>
              <a:off x="6781795" y="4397759"/>
              <a:ext cx="799270" cy="371771"/>
            </a:xfrm>
            <a:prstGeom prst="rect">
              <a:avLst/>
            </a:prstGeom>
            <a:solidFill>
              <a:srgbClr val="007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900" dirty="0">
                  <a:solidFill>
                    <a:srgbClr val="FFFFFF"/>
                  </a:solidFill>
                  <a:latin typeface="+mj-lt"/>
                </a:rPr>
                <a:t> </a:t>
              </a:r>
            </a:p>
          </p:txBody>
        </p:sp>
        <p:grpSp>
          <p:nvGrpSpPr>
            <p:cNvPr id="8" name="Group 7"/>
            <p:cNvGrpSpPr/>
            <p:nvPr/>
          </p:nvGrpSpPr>
          <p:grpSpPr>
            <a:xfrm>
              <a:off x="3474086" y="1636247"/>
              <a:ext cx="4484956" cy="3654855"/>
              <a:chOff x="76035" y="2060849"/>
              <a:chExt cx="5190142" cy="4240856"/>
            </a:xfrm>
          </p:grpSpPr>
          <p:sp>
            <p:nvSpPr>
              <p:cNvPr id="9" name="TextBox 6"/>
              <p:cNvSpPr txBox="1">
                <a:spLocks noChangeArrowheads="1"/>
              </p:cNvSpPr>
              <p:nvPr/>
            </p:nvSpPr>
            <p:spPr bwMode="auto">
              <a:xfrm rot="16200000">
                <a:off x="-1107416" y="3694877"/>
                <a:ext cx="2730500" cy="363597"/>
              </a:xfrm>
              <a:prstGeom prst="rect">
                <a:avLst/>
              </a:prstGeom>
              <a:noFill/>
              <a:ln w="9525">
                <a:noFill/>
                <a:miter lim="800000"/>
                <a:headEnd/>
                <a:tailEnd/>
              </a:ln>
            </p:spPr>
            <p:txBody>
              <a:bodyPr>
                <a:spAutoFit/>
              </a:bodyPr>
              <a:lstStyle/>
              <a:p>
                <a:pPr algn="ctr"/>
                <a:r>
                  <a:rPr lang="en-US" sz="1400" b="1" dirty="0"/>
                  <a:t>Incidence of PID (%)</a:t>
                </a:r>
              </a:p>
            </p:txBody>
          </p:sp>
          <p:grpSp>
            <p:nvGrpSpPr>
              <p:cNvPr id="10" name="Group 9"/>
              <p:cNvGrpSpPr/>
              <p:nvPr/>
            </p:nvGrpSpPr>
            <p:grpSpPr>
              <a:xfrm>
                <a:off x="535959" y="2060849"/>
                <a:ext cx="4730218" cy="4240856"/>
                <a:chOff x="1256634" y="2383700"/>
                <a:chExt cx="3194343" cy="2863871"/>
              </a:xfrm>
            </p:grpSpPr>
            <p:cxnSp>
              <p:nvCxnSpPr>
                <p:cNvPr id="11" name="Gerade Verbindung 53"/>
                <p:cNvCxnSpPr/>
                <p:nvPr/>
              </p:nvCxnSpPr>
              <p:spPr>
                <a:xfrm>
                  <a:off x="1427815" y="2480954"/>
                  <a:ext cx="0" cy="2356556"/>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2" name="Gerade Verbindung 55"/>
                <p:cNvCxnSpPr/>
                <p:nvPr/>
              </p:nvCxnSpPr>
              <p:spPr>
                <a:xfrm>
                  <a:off x="1356315" y="248095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3" name="Gerade Verbindung 56"/>
                <p:cNvCxnSpPr/>
                <p:nvPr/>
              </p:nvCxnSpPr>
              <p:spPr>
                <a:xfrm>
                  <a:off x="1356315" y="296722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4" name="Gerade Verbindung 57"/>
                <p:cNvCxnSpPr/>
                <p:nvPr/>
              </p:nvCxnSpPr>
              <p:spPr>
                <a:xfrm>
                  <a:off x="1356315" y="389114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5" name="Gerade Verbindung 58"/>
                <p:cNvCxnSpPr/>
                <p:nvPr/>
              </p:nvCxnSpPr>
              <p:spPr>
                <a:xfrm>
                  <a:off x="1356315" y="437741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16" name="Text Box 47"/>
                <p:cNvSpPr txBox="1">
                  <a:spLocks noChangeArrowheads="1"/>
                </p:cNvSpPr>
                <p:nvPr/>
              </p:nvSpPr>
              <p:spPr bwMode="auto">
                <a:xfrm>
                  <a:off x="1256634" y="3812719"/>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sp>
              <p:nvSpPr>
                <p:cNvPr id="17" name="Text Box 47"/>
                <p:cNvSpPr txBox="1">
                  <a:spLocks noChangeArrowheads="1"/>
                </p:cNvSpPr>
                <p:nvPr/>
              </p:nvSpPr>
              <p:spPr bwMode="auto">
                <a:xfrm>
                  <a:off x="1256635" y="4765227"/>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18" name="Text Box 47"/>
                <p:cNvSpPr txBox="1">
                  <a:spLocks noChangeArrowheads="1"/>
                </p:cNvSpPr>
                <p:nvPr/>
              </p:nvSpPr>
              <p:spPr bwMode="auto">
                <a:xfrm>
                  <a:off x="1256634" y="3356244"/>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3</a:t>
                  </a:r>
                </a:p>
              </p:txBody>
            </p:sp>
            <p:sp>
              <p:nvSpPr>
                <p:cNvPr id="19" name="Text Box 47"/>
                <p:cNvSpPr txBox="1">
                  <a:spLocks noChangeArrowheads="1"/>
                </p:cNvSpPr>
                <p:nvPr/>
              </p:nvSpPr>
              <p:spPr bwMode="auto">
                <a:xfrm>
                  <a:off x="1256634" y="286997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0" name="Text Box 47"/>
                <p:cNvSpPr txBox="1">
                  <a:spLocks noChangeArrowheads="1"/>
                </p:cNvSpPr>
                <p:nvPr/>
              </p:nvSpPr>
              <p:spPr bwMode="auto">
                <a:xfrm>
                  <a:off x="1256634" y="2383700"/>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5</a:t>
                  </a:r>
                </a:p>
              </p:txBody>
            </p:sp>
            <p:sp>
              <p:nvSpPr>
                <p:cNvPr id="21" name="Rechteck 78"/>
                <p:cNvSpPr/>
                <p:nvPr/>
              </p:nvSpPr>
              <p:spPr>
                <a:xfrm>
                  <a:off x="1736471" y="4623168"/>
                  <a:ext cx="647071" cy="213117"/>
                </a:xfrm>
                <a:prstGeom prst="rect">
                  <a:avLst/>
                </a:prstGeom>
                <a:solidFill>
                  <a:srgbClr val="007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23" name="Rectangle 230"/>
                <p:cNvSpPr>
                  <a:spLocks noChangeArrowheads="1"/>
                </p:cNvSpPr>
                <p:nvPr/>
              </p:nvSpPr>
              <p:spPr bwMode="auto">
                <a:xfrm>
                  <a:off x="1827285" y="4910226"/>
                  <a:ext cx="394373" cy="144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3 years</a:t>
                  </a:r>
                </a:p>
              </p:txBody>
            </p:sp>
            <p:sp>
              <p:nvSpPr>
                <p:cNvPr id="24" name="Text Box 47"/>
                <p:cNvSpPr txBox="1">
                  <a:spLocks noChangeArrowheads="1"/>
                </p:cNvSpPr>
                <p:nvPr/>
              </p:nvSpPr>
              <p:spPr bwMode="auto">
                <a:xfrm>
                  <a:off x="1256634" y="429871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a:t>
                  </a:r>
                </a:p>
              </p:txBody>
            </p:sp>
            <p:cxnSp>
              <p:nvCxnSpPr>
                <p:cNvPr id="25" name="Gerade Verbindung 57"/>
                <p:cNvCxnSpPr/>
                <p:nvPr/>
              </p:nvCxnSpPr>
              <p:spPr>
                <a:xfrm>
                  <a:off x="1356315" y="3425381"/>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9" name="Gerade Verbindung 58"/>
                <p:cNvCxnSpPr/>
                <p:nvPr/>
              </p:nvCxnSpPr>
              <p:spPr>
                <a:xfrm flipV="1">
                  <a:off x="4448517"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4" name="Gerade Verbindung 58"/>
                <p:cNvCxnSpPr/>
                <p:nvPr/>
              </p:nvCxnSpPr>
              <p:spPr>
                <a:xfrm>
                  <a:off x="1356316" y="4840813"/>
                  <a:ext cx="3094661"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8" name="Gerade Verbindung 58"/>
                <p:cNvCxnSpPr/>
                <p:nvPr/>
              </p:nvCxnSpPr>
              <p:spPr>
                <a:xfrm flipV="1">
                  <a:off x="2848797"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40" name="Rectangle 230"/>
                <p:cNvSpPr>
                  <a:spLocks noChangeArrowheads="1"/>
                </p:cNvSpPr>
                <p:nvPr/>
              </p:nvSpPr>
              <p:spPr bwMode="auto">
                <a:xfrm>
                  <a:off x="2224016" y="5098663"/>
                  <a:ext cx="1263823"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Women using IUC</a:t>
                  </a:r>
                </a:p>
              </p:txBody>
            </p:sp>
          </p:grpSp>
        </p:grpSp>
        <p:sp>
          <p:nvSpPr>
            <p:cNvPr id="49" name="Rectangle 230"/>
            <p:cNvSpPr>
              <a:spLocks noChangeArrowheads="1"/>
            </p:cNvSpPr>
            <p:nvPr/>
          </p:nvSpPr>
          <p:spPr bwMode="auto">
            <a:xfrm>
              <a:off x="6947110" y="4860702"/>
              <a:ext cx="5046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5 years</a:t>
              </a:r>
            </a:p>
          </p:txBody>
        </p:sp>
        <p:sp>
          <p:nvSpPr>
            <p:cNvPr id="31" name="Rectangle 230"/>
            <p:cNvSpPr>
              <a:spLocks noChangeArrowheads="1"/>
            </p:cNvSpPr>
            <p:nvPr/>
          </p:nvSpPr>
          <p:spPr bwMode="auto">
            <a:xfrm>
              <a:off x="4527072" y="3688891"/>
              <a:ext cx="773549"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0.42%</a:t>
              </a:r>
            </a:p>
            <a:p>
              <a:pPr algn="ctr" fontAlgn="base">
                <a:spcBef>
                  <a:spcPct val="0"/>
                </a:spcBef>
                <a:spcAft>
                  <a:spcPct val="0"/>
                </a:spcAft>
                <a:buFont typeface="Arial" pitchFamily="34" charset="0"/>
                <a:buNone/>
              </a:pPr>
              <a:r>
                <a:rPr lang="en-US" altLang="en-US" sz="1400" dirty="0">
                  <a:solidFill>
                    <a:srgbClr val="0079AD"/>
                  </a:solidFill>
                  <a:latin typeface="+mj-lt"/>
                </a:rPr>
                <a:t>(n=2,884)</a:t>
              </a:r>
            </a:p>
          </p:txBody>
        </p:sp>
        <p:sp>
          <p:nvSpPr>
            <p:cNvPr id="35" name="TextBox 5"/>
            <p:cNvSpPr txBox="1">
              <a:spLocks noChangeArrowheads="1"/>
            </p:cNvSpPr>
            <p:nvPr/>
          </p:nvSpPr>
          <p:spPr bwMode="auto">
            <a:xfrm>
              <a:off x="6694118" y="3629123"/>
              <a:ext cx="1007690" cy="523875"/>
            </a:xfrm>
            <a:prstGeom prst="rect">
              <a:avLst/>
            </a:prstGeom>
            <a:noFill/>
            <a:ln w="9525">
              <a:noFill/>
              <a:miter lim="800000"/>
              <a:headEnd/>
              <a:tailEnd/>
            </a:ln>
          </p:spPr>
          <p:txBody>
            <a:bodyPr wrap="square">
              <a:spAutoFit/>
            </a:bodyPr>
            <a:lstStyle/>
            <a:p>
              <a:pPr algn="ctr"/>
              <a:r>
                <a:rPr lang="en-US" sz="1400" dirty="0"/>
                <a:t>0. 6% (n=1,452) </a:t>
              </a:r>
            </a:p>
          </p:txBody>
        </p:sp>
      </p:grpSp>
      <p:sp>
        <p:nvSpPr>
          <p:cNvPr id="32" name="Rectangle 3">
            <a:extLst>
              <a:ext uri="{FF2B5EF4-FFF2-40B4-BE49-F238E27FC236}">
                <a16:creationId xmlns:a16="http://schemas.microsoft.com/office/drawing/2014/main" id="{E2C7F503-490A-4DED-9EDA-71A008265AD1}"/>
              </a:ext>
            </a:extLst>
          </p:cNvPr>
          <p:cNvSpPr>
            <a:spLocks noChangeArrowheads="1"/>
          </p:cNvSpPr>
          <p:nvPr/>
        </p:nvSpPr>
        <p:spPr bwMode="auto">
          <a:xfrm>
            <a:off x="194558" y="6669617"/>
            <a:ext cx="7187447" cy="200055"/>
          </a:xfrm>
          <a:prstGeom prst="rect">
            <a:avLst/>
          </a:prstGeom>
          <a:noFill/>
          <a:ln w="9525">
            <a:noFill/>
            <a:miter lim="800000"/>
            <a:headEnd/>
            <a:tailEnd/>
          </a:ln>
        </p:spPr>
        <p:txBody>
          <a:bodyPr wrap="square" numCol="2">
            <a:spAutoFit/>
          </a:bodyPr>
          <a:lstStyle/>
          <a:p>
            <a:r>
              <a:rPr lang="en-GB" altLang="en-US" sz="700" dirty="0"/>
              <a:t>1. Gemzell-Danielsson K, et al. </a:t>
            </a:r>
            <a:r>
              <a:rPr lang="sv-SE" sz="700" dirty="0"/>
              <a:t>Eur J Obstet Gyn R B 2017;210:22-28.</a:t>
            </a:r>
            <a:endParaRPr lang="en-GB" sz="700" dirty="0"/>
          </a:p>
        </p:txBody>
      </p:sp>
      <p:sp>
        <p:nvSpPr>
          <p:cNvPr id="36" name="Rounded Rectangle 35"/>
          <p:cNvSpPr/>
          <p:nvPr/>
        </p:nvSpPr>
        <p:spPr bwMode="auto">
          <a:xfrm>
            <a:off x="457200" y="5433322"/>
            <a:ext cx="8352928" cy="861214"/>
          </a:xfrm>
          <a:prstGeom prst="roundRect">
            <a:avLst/>
          </a:prstGeom>
          <a:solidFill>
            <a:srgbClr val="EC297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800" dirty="0">
                <a:solidFill>
                  <a:schemeClr val="bg1"/>
                </a:solidFill>
              </a:rPr>
              <a:t>Phase III </a:t>
            </a:r>
            <a:r>
              <a:rPr lang="en-US" b="1" dirty="0">
                <a:solidFill>
                  <a:schemeClr val="bg1"/>
                </a:solidFill>
              </a:rPr>
              <a:t>extension study: </a:t>
            </a:r>
            <a:r>
              <a:rPr lang="en-US" sz="1800" dirty="0">
                <a:solidFill>
                  <a:schemeClr val="bg1"/>
                </a:solidFill>
              </a:rPr>
              <a:t>efficacy and safety of low-dose LNG-IUS in </a:t>
            </a:r>
            <a:r>
              <a:rPr lang="en-US" b="1" dirty="0">
                <a:solidFill>
                  <a:schemeClr val="bg1"/>
                </a:solidFill>
              </a:rPr>
              <a:t>1,452 </a:t>
            </a:r>
            <a:r>
              <a:rPr lang="en-US" sz="1800" dirty="0">
                <a:solidFill>
                  <a:schemeClr val="bg1"/>
                </a:solidFill>
              </a:rPr>
              <a:t>nulliparous and parous women</a:t>
            </a:r>
            <a:endParaRPr lang="en-US" sz="2000" dirty="0">
              <a:solidFill>
                <a:schemeClr val="bg1"/>
              </a:solidFill>
            </a:endParaRPr>
          </a:p>
        </p:txBody>
      </p:sp>
      <p:sp>
        <p:nvSpPr>
          <p:cNvPr id="39" name="Rectangle 230"/>
          <p:cNvSpPr>
            <a:spLocks noChangeArrowheads="1"/>
          </p:cNvSpPr>
          <p:nvPr/>
        </p:nvSpPr>
        <p:spPr bwMode="auto">
          <a:xfrm>
            <a:off x="4932040" y="1583596"/>
            <a:ext cx="30328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b="1" dirty="0">
                <a:solidFill>
                  <a:srgbClr val="0079AD"/>
                </a:solidFill>
                <a:latin typeface="+mj-lt"/>
                <a:cs typeface="Arial" charset="0"/>
              </a:rPr>
              <a:t>Incidence of PID at 3 &amp; 5 years </a:t>
            </a:r>
            <a:r>
              <a:rPr lang="en-US" altLang="en-US" sz="1400" b="1" dirty="0">
                <a:solidFill>
                  <a:srgbClr val="0079AD"/>
                </a:solidFill>
              </a:rPr>
              <a:t>(%) </a:t>
            </a:r>
            <a:endParaRPr lang="en-US" altLang="en-US" sz="1400" b="1" dirty="0">
              <a:solidFill>
                <a:srgbClr val="0079AD"/>
              </a:solidFill>
              <a:latin typeface="+mj-lt"/>
              <a:cs typeface="Arial" charset="0"/>
            </a:endParaRPr>
          </a:p>
        </p:txBody>
      </p:sp>
    </p:spTree>
    <p:extLst>
      <p:ext uri="{BB962C8B-B14F-4D97-AF65-F5344CB8AC3E}">
        <p14:creationId xmlns:p14="http://schemas.microsoft.com/office/powerpoint/2010/main" val="302851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6954681" y="6021288"/>
            <a:ext cx="1937799" cy="836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grpSp>
        <p:nvGrpSpPr>
          <p:cNvPr id="10" name="Group 9"/>
          <p:cNvGrpSpPr/>
          <p:nvPr/>
        </p:nvGrpSpPr>
        <p:grpSpPr>
          <a:xfrm>
            <a:off x="4105769" y="1670267"/>
            <a:ext cx="4601853" cy="3409121"/>
            <a:chOff x="3871519" y="1636247"/>
            <a:chExt cx="4601853" cy="3409121"/>
          </a:xfrm>
        </p:grpSpPr>
        <p:grpSp>
          <p:nvGrpSpPr>
            <p:cNvPr id="17" name="Group 16"/>
            <p:cNvGrpSpPr/>
            <p:nvPr/>
          </p:nvGrpSpPr>
          <p:grpSpPr>
            <a:xfrm>
              <a:off x="3871519" y="1636247"/>
              <a:ext cx="4601853" cy="3409004"/>
              <a:chOff x="1256634" y="2383700"/>
              <a:chExt cx="3596301" cy="2671227"/>
            </a:xfrm>
          </p:grpSpPr>
          <p:sp>
            <p:nvSpPr>
              <p:cNvPr id="28" name="Rechteck 78"/>
              <p:cNvSpPr/>
              <p:nvPr/>
            </p:nvSpPr>
            <p:spPr>
              <a:xfrm>
                <a:off x="1736471" y="4753939"/>
                <a:ext cx="647071" cy="84436"/>
              </a:xfrm>
              <a:prstGeom prst="rect">
                <a:avLst/>
              </a:prstGeom>
              <a:solidFill>
                <a:srgbClr val="007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36" name="Rechteck 78"/>
              <p:cNvSpPr/>
              <p:nvPr/>
            </p:nvSpPr>
            <p:spPr>
              <a:xfrm>
                <a:off x="2909131" y="4814614"/>
                <a:ext cx="647071" cy="28209"/>
              </a:xfrm>
              <a:prstGeom prst="rect">
                <a:avLst/>
              </a:prstGeom>
              <a:solidFill>
                <a:srgbClr val="007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37" name="Rechteck 78"/>
              <p:cNvSpPr/>
              <p:nvPr/>
            </p:nvSpPr>
            <p:spPr>
              <a:xfrm flipV="1">
                <a:off x="4034596" y="4701353"/>
                <a:ext cx="647071" cy="144248"/>
              </a:xfrm>
              <a:prstGeom prst="rect">
                <a:avLst/>
              </a:prstGeom>
              <a:solidFill>
                <a:srgbClr val="0079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cxnSp>
            <p:nvCxnSpPr>
              <p:cNvPr id="18" name="Gerade Verbindung 53"/>
              <p:cNvCxnSpPr/>
              <p:nvPr/>
            </p:nvCxnSpPr>
            <p:spPr>
              <a:xfrm>
                <a:off x="1427815" y="2480954"/>
                <a:ext cx="0" cy="2356556"/>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9" name="Gerade Verbindung 55"/>
              <p:cNvCxnSpPr/>
              <p:nvPr/>
            </p:nvCxnSpPr>
            <p:spPr>
              <a:xfrm>
                <a:off x="1356315" y="248095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0" name="Gerade Verbindung 56"/>
              <p:cNvCxnSpPr/>
              <p:nvPr/>
            </p:nvCxnSpPr>
            <p:spPr>
              <a:xfrm>
                <a:off x="1356315" y="296722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1" name="Gerade Verbindung 57"/>
              <p:cNvCxnSpPr/>
              <p:nvPr/>
            </p:nvCxnSpPr>
            <p:spPr>
              <a:xfrm>
                <a:off x="1356315" y="389114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2" name="Gerade Verbindung 58"/>
              <p:cNvCxnSpPr/>
              <p:nvPr/>
            </p:nvCxnSpPr>
            <p:spPr>
              <a:xfrm>
                <a:off x="1356315" y="437741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23" name="Text Box 47"/>
              <p:cNvSpPr txBox="1">
                <a:spLocks noChangeArrowheads="1"/>
              </p:cNvSpPr>
              <p:nvPr/>
            </p:nvSpPr>
            <p:spPr bwMode="auto">
              <a:xfrm>
                <a:off x="1256634" y="3812719"/>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sp>
            <p:nvSpPr>
              <p:cNvPr id="24" name="Text Box 47"/>
              <p:cNvSpPr txBox="1">
                <a:spLocks noChangeArrowheads="1"/>
              </p:cNvSpPr>
              <p:nvPr/>
            </p:nvSpPr>
            <p:spPr bwMode="auto">
              <a:xfrm>
                <a:off x="1256635" y="4765227"/>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25" name="Text Box 47"/>
              <p:cNvSpPr txBox="1">
                <a:spLocks noChangeArrowheads="1"/>
              </p:cNvSpPr>
              <p:nvPr/>
            </p:nvSpPr>
            <p:spPr bwMode="auto">
              <a:xfrm>
                <a:off x="1256634" y="3356244"/>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3</a:t>
                </a:r>
              </a:p>
            </p:txBody>
          </p:sp>
          <p:sp>
            <p:nvSpPr>
              <p:cNvPr id="26" name="Text Box 47"/>
              <p:cNvSpPr txBox="1">
                <a:spLocks noChangeArrowheads="1"/>
              </p:cNvSpPr>
              <p:nvPr/>
            </p:nvSpPr>
            <p:spPr bwMode="auto">
              <a:xfrm>
                <a:off x="1256634" y="286997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7" name="Text Box 47"/>
              <p:cNvSpPr txBox="1">
                <a:spLocks noChangeArrowheads="1"/>
              </p:cNvSpPr>
              <p:nvPr/>
            </p:nvSpPr>
            <p:spPr bwMode="auto">
              <a:xfrm>
                <a:off x="1256634" y="2383700"/>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5</a:t>
                </a:r>
              </a:p>
            </p:txBody>
          </p:sp>
          <p:sp>
            <p:nvSpPr>
              <p:cNvPr id="29" name="Rectangle 230"/>
              <p:cNvSpPr>
                <a:spLocks noChangeArrowheads="1"/>
              </p:cNvSpPr>
              <p:nvPr/>
            </p:nvSpPr>
            <p:spPr bwMode="auto">
              <a:xfrm>
                <a:off x="1793971" y="4910226"/>
                <a:ext cx="461003" cy="1447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&lt; 7 days</a:t>
                </a:r>
              </a:p>
            </p:txBody>
          </p:sp>
          <p:sp>
            <p:nvSpPr>
              <p:cNvPr id="30" name="Text Box 47"/>
              <p:cNvSpPr txBox="1">
                <a:spLocks noChangeArrowheads="1"/>
              </p:cNvSpPr>
              <p:nvPr/>
            </p:nvSpPr>
            <p:spPr bwMode="auto">
              <a:xfrm>
                <a:off x="1256634" y="429871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a:t>
                </a:r>
              </a:p>
            </p:txBody>
          </p:sp>
          <p:cxnSp>
            <p:nvCxnSpPr>
              <p:cNvPr id="31" name="Gerade Verbindung 57"/>
              <p:cNvCxnSpPr/>
              <p:nvPr/>
            </p:nvCxnSpPr>
            <p:spPr>
              <a:xfrm>
                <a:off x="1356315" y="3425381"/>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2" name="Gerade Verbindung 58"/>
              <p:cNvCxnSpPr/>
              <p:nvPr/>
            </p:nvCxnSpPr>
            <p:spPr>
              <a:xfrm flipV="1">
                <a:off x="4849080"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3" name="Gerade Verbindung 58"/>
              <p:cNvCxnSpPr/>
              <p:nvPr/>
            </p:nvCxnSpPr>
            <p:spPr>
              <a:xfrm>
                <a:off x="1356316" y="4840813"/>
                <a:ext cx="3496619"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4" name="Gerade Verbindung 58"/>
              <p:cNvCxnSpPr/>
              <p:nvPr/>
            </p:nvCxnSpPr>
            <p:spPr>
              <a:xfrm flipV="1">
                <a:off x="2675229"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8" name="Rectangle 230"/>
              <p:cNvSpPr>
                <a:spLocks noChangeArrowheads="1"/>
              </p:cNvSpPr>
              <p:nvPr/>
            </p:nvSpPr>
            <p:spPr bwMode="auto">
              <a:xfrm>
                <a:off x="2937986" y="4910226"/>
                <a:ext cx="564901" cy="1447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&lt;3 months</a:t>
                </a:r>
              </a:p>
            </p:txBody>
          </p:sp>
          <p:cxnSp>
            <p:nvCxnSpPr>
              <p:cNvPr id="44" name="Gerade Verbindung 58"/>
              <p:cNvCxnSpPr/>
              <p:nvPr/>
            </p:nvCxnSpPr>
            <p:spPr>
              <a:xfrm flipV="1">
                <a:off x="3810407"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grpSp>
        <p:sp>
          <p:nvSpPr>
            <p:cNvPr id="13" name="Rectangle 230"/>
            <p:cNvSpPr>
              <a:spLocks noChangeArrowheads="1"/>
            </p:cNvSpPr>
            <p:nvPr/>
          </p:nvSpPr>
          <p:spPr bwMode="auto">
            <a:xfrm>
              <a:off x="7445564" y="4860702"/>
              <a:ext cx="7694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&gt; 6 months</a:t>
              </a:r>
            </a:p>
          </p:txBody>
        </p:sp>
        <p:sp>
          <p:nvSpPr>
            <p:cNvPr id="14" name="Rectangle 230"/>
            <p:cNvSpPr>
              <a:spLocks noChangeArrowheads="1"/>
            </p:cNvSpPr>
            <p:nvPr/>
          </p:nvSpPr>
          <p:spPr bwMode="auto">
            <a:xfrm>
              <a:off x="4558675" y="3688891"/>
              <a:ext cx="710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dirty="0">
                  <a:solidFill>
                    <a:srgbClr val="0079AD"/>
                  </a:solidFill>
                </a:rPr>
                <a:t>0.18%</a:t>
              </a:r>
              <a:br>
                <a:rPr lang="en-US" altLang="en-US" sz="1400" dirty="0">
                  <a:solidFill>
                    <a:srgbClr val="0079AD"/>
                  </a:solidFill>
                </a:rPr>
              </a:br>
              <a:r>
                <a:rPr lang="en-US" altLang="en-US" sz="1400" dirty="0">
                  <a:solidFill>
                    <a:srgbClr val="0079AD"/>
                  </a:solidFill>
                </a:rPr>
                <a:t>(n=1130)</a:t>
              </a:r>
            </a:p>
          </p:txBody>
        </p:sp>
        <p:sp>
          <p:nvSpPr>
            <p:cNvPr id="15" name="TextBox 5"/>
            <p:cNvSpPr txBox="1">
              <a:spLocks noChangeArrowheads="1"/>
            </p:cNvSpPr>
            <p:nvPr/>
          </p:nvSpPr>
          <p:spPr bwMode="auto">
            <a:xfrm>
              <a:off x="7333357" y="3629123"/>
              <a:ext cx="1007690" cy="523875"/>
            </a:xfrm>
            <a:prstGeom prst="rect">
              <a:avLst/>
            </a:prstGeom>
            <a:noFill/>
            <a:ln w="9525">
              <a:noFill/>
              <a:miter lim="800000"/>
              <a:headEnd/>
              <a:tailEnd/>
            </a:ln>
          </p:spPr>
          <p:txBody>
            <a:bodyPr wrap="square">
              <a:spAutoFit/>
            </a:bodyPr>
            <a:lstStyle/>
            <a:p>
              <a:pPr algn="ctr"/>
              <a:r>
                <a:rPr lang="en-US" altLang="en-US" sz="1400" dirty="0">
                  <a:solidFill>
                    <a:srgbClr val="0079AD"/>
                  </a:solidFill>
                </a:rPr>
                <a:t>0.29%</a:t>
              </a:r>
              <a:br>
                <a:rPr lang="en-US" altLang="en-US" sz="1400" dirty="0">
                  <a:solidFill>
                    <a:srgbClr val="0079AD"/>
                  </a:solidFill>
                </a:rPr>
              </a:br>
              <a:r>
                <a:rPr lang="en-US" altLang="en-US" sz="1400" dirty="0">
                  <a:solidFill>
                    <a:srgbClr val="0079AD"/>
                  </a:solidFill>
                </a:rPr>
                <a:t>(n=1130)</a:t>
              </a:r>
            </a:p>
          </p:txBody>
        </p:sp>
        <p:sp>
          <p:nvSpPr>
            <p:cNvPr id="39" name="Rectangle 230"/>
            <p:cNvSpPr>
              <a:spLocks noChangeArrowheads="1"/>
            </p:cNvSpPr>
            <p:nvPr/>
          </p:nvSpPr>
          <p:spPr bwMode="auto">
            <a:xfrm>
              <a:off x="6017464" y="3688891"/>
              <a:ext cx="710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dirty="0">
                  <a:solidFill>
                    <a:srgbClr val="0079AD"/>
                  </a:solidFill>
                </a:rPr>
                <a:t>0.06%</a:t>
              </a:r>
              <a:br>
                <a:rPr lang="en-US" altLang="en-US" sz="1400" dirty="0">
                  <a:solidFill>
                    <a:srgbClr val="0079AD"/>
                  </a:solidFill>
                </a:rPr>
              </a:br>
              <a:r>
                <a:rPr lang="en-US" altLang="en-US" sz="1400" dirty="0">
                  <a:solidFill>
                    <a:srgbClr val="0079AD"/>
                  </a:solidFill>
                </a:rPr>
                <a:t>(n=1130)</a:t>
              </a:r>
            </a:p>
          </p:txBody>
        </p:sp>
      </p:grpSp>
      <p:sp>
        <p:nvSpPr>
          <p:cNvPr id="2" name="Title 1"/>
          <p:cNvSpPr>
            <a:spLocks noGrp="1"/>
          </p:cNvSpPr>
          <p:nvPr>
            <p:ph type="title"/>
          </p:nvPr>
        </p:nvSpPr>
        <p:spPr>
          <a:xfrm>
            <a:off x="457200" y="260648"/>
            <a:ext cx="8229600" cy="1219200"/>
          </a:xfrm>
        </p:spPr>
        <p:txBody>
          <a:bodyPr/>
          <a:lstStyle/>
          <a:p>
            <a:r>
              <a:rPr lang="en-US" sz="2800" dirty="0"/>
              <a:t>PID can be successfully treated in most women with outpatient antibiotics and typically does not require IUC removal</a:t>
            </a:r>
            <a:r>
              <a:rPr lang="en-US" sz="2800" baseline="30000" dirty="0"/>
              <a:t>1</a:t>
            </a:r>
            <a:endParaRPr lang="en-US" sz="2800" dirty="0"/>
          </a:p>
        </p:txBody>
      </p:sp>
      <p:sp>
        <p:nvSpPr>
          <p:cNvPr id="9" name="Content Placeholder 5"/>
          <p:cNvSpPr txBox="1">
            <a:spLocks/>
          </p:cNvSpPr>
          <p:nvPr/>
        </p:nvSpPr>
        <p:spPr bwMode="auto">
          <a:xfrm>
            <a:off x="441520" y="2503261"/>
            <a:ext cx="3058699" cy="22457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0513" indent="-290513" algn="l" rtl="0" fontAlgn="base">
              <a:spcBef>
                <a:spcPct val="20000"/>
              </a:spcBef>
              <a:spcAft>
                <a:spcPct val="0"/>
              </a:spcAft>
              <a:buFont typeface="Wingdings" pitchFamily="2" charset="2"/>
              <a:buChar char="§"/>
              <a:defRPr sz="2800">
                <a:solidFill>
                  <a:srgbClr val="0079AD"/>
                </a:solidFill>
                <a:latin typeface="+mn-lt"/>
                <a:ea typeface="+mn-ea"/>
                <a:cs typeface="+mn-cs"/>
              </a:defRPr>
            </a:lvl1pPr>
            <a:lvl2pPr marL="760413" indent="-277813" algn="l" rtl="0" fontAlgn="base">
              <a:spcBef>
                <a:spcPct val="20000"/>
              </a:spcBef>
              <a:spcAft>
                <a:spcPct val="0"/>
              </a:spcAft>
              <a:buFont typeface="Helvetica CE"/>
              <a:buChar char="–"/>
              <a:defRPr sz="2400">
                <a:solidFill>
                  <a:srgbClr val="74B64A"/>
                </a:solidFill>
                <a:latin typeface="+mn-lt"/>
                <a:ea typeface="+mn-ea"/>
              </a:defRPr>
            </a:lvl2pPr>
            <a:lvl3pPr marL="1141413" indent="-188913" algn="l" rtl="0" fontAlgn="base">
              <a:spcBef>
                <a:spcPct val="20000"/>
              </a:spcBef>
              <a:spcAft>
                <a:spcPct val="0"/>
              </a:spcAft>
              <a:buFont typeface="Wingdings" pitchFamily="2" charset="2"/>
              <a:buChar char="§"/>
              <a:defRPr sz="2000">
                <a:solidFill>
                  <a:srgbClr val="EC297B"/>
                </a:solidFill>
                <a:latin typeface="+mn-lt"/>
                <a:ea typeface="+mn-ea"/>
              </a:defRPr>
            </a:lvl3pPr>
            <a:lvl4pPr marL="1522413" indent="-188913" algn="l" rtl="0" fontAlgn="base">
              <a:spcBef>
                <a:spcPct val="20000"/>
              </a:spcBef>
              <a:spcAft>
                <a:spcPct val="0"/>
              </a:spcAft>
              <a:buFont typeface="Helvetica CE"/>
              <a:buChar char="–"/>
              <a:defRPr>
                <a:solidFill>
                  <a:srgbClr val="0079AD"/>
                </a:solidFill>
                <a:latin typeface="+mn-lt"/>
                <a:ea typeface="+mn-ea"/>
              </a:defRPr>
            </a:lvl4pPr>
            <a:lvl5pPr marL="1903413" indent="-188913" algn="l" rtl="0" fontAlgn="base">
              <a:spcBef>
                <a:spcPct val="20000"/>
              </a:spcBef>
              <a:spcAft>
                <a:spcPct val="0"/>
              </a:spcAft>
              <a:buFont typeface="Wingdings" pitchFamily="2" charset="2"/>
              <a:buChar char="§"/>
              <a:defRPr sz="1600">
                <a:solidFill>
                  <a:srgbClr val="74B64A"/>
                </a:solidFill>
                <a:latin typeface="+mn-lt"/>
                <a:ea typeface="+mn-ea"/>
              </a:defRPr>
            </a:lvl5pPr>
            <a:lvl6pPr marL="2362141"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6pPr>
            <a:lvl7pPr marL="2819330"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7pPr>
            <a:lvl8pPr marL="3276518"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8pPr>
            <a:lvl9pPr marL="3733707" indent="-190496" algn="l" rtl="0" eaLnBrk="1" fontAlgn="base" hangingPunct="1">
              <a:spcBef>
                <a:spcPct val="20000"/>
              </a:spcBef>
              <a:spcAft>
                <a:spcPct val="0"/>
              </a:spcAft>
              <a:buFont typeface="Wingdings" pitchFamily="112" charset="2"/>
              <a:buChar char="§"/>
              <a:defRPr sz="1600">
                <a:solidFill>
                  <a:srgbClr val="74B64A"/>
                </a:solidFill>
                <a:latin typeface="+mn-lt"/>
                <a:ea typeface="+mn-ea"/>
              </a:defRPr>
            </a:lvl9pPr>
          </a:lstStyle>
          <a:p>
            <a:r>
              <a:rPr lang="en-US" sz="2400" kern="0" dirty="0"/>
              <a:t>Incidence of PID over </a:t>
            </a:r>
            <a:r>
              <a:rPr lang="en-US" sz="2400" b="1" kern="0" dirty="0"/>
              <a:t>2 years </a:t>
            </a:r>
            <a:r>
              <a:rPr lang="en-US" sz="2400" kern="0" dirty="0"/>
              <a:t>of IUC use was </a:t>
            </a:r>
            <a:r>
              <a:rPr lang="en-US" sz="2400" b="1" kern="0" dirty="0"/>
              <a:t>0.5%</a:t>
            </a:r>
            <a:r>
              <a:rPr lang="en-US" sz="2400" b="1" kern="0" baseline="30000" dirty="0"/>
              <a:t>1</a:t>
            </a:r>
            <a:endParaRPr lang="en-US" sz="2400" b="1" kern="0" dirty="0"/>
          </a:p>
          <a:p>
            <a:endParaRPr lang="en-US" sz="1400" kern="0" dirty="0"/>
          </a:p>
        </p:txBody>
      </p:sp>
      <p:sp>
        <p:nvSpPr>
          <p:cNvPr id="35" name="Rounded Rectangle 34"/>
          <p:cNvSpPr/>
          <p:nvPr/>
        </p:nvSpPr>
        <p:spPr bwMode="auto">
          <a:xfrm>
            <a:off x="441520" y="5476791"/>
            <a:ext cx="8352928" cy="1021202"/>
          </a:xfrm>
          <a:prstGeom prst="roundRect">
            <a:avLst/>
          </a:prstGeom>
          <a:solidFill>
            <a:srgbClr val="EC297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defRPr/>
            </a:pPr>
            <a:r>
              <a:rPr lang="en-US" sz="1800" dirty="0">
                <a:solidFill>
                  <a:schemeClr val="bg1"/>
                </a:solidFill>
              </a:rPr>
              <a:t>Secondary analysis of a </a:t>
            </a:r>
            <a:r>
              <a:rPr lang="en-US" sz="1800" dirty="0" err="1">
                <a:solidFill>
                  <a:schemeClr val="bg1"/>
                </a:solidFill>
              </a:rPr>
              <a:t>multicentre</a:t>
            </a:r>
            <a:r>
              <a:rPr lang="en-US" sz="1800" dirty="0">
                <a:solidFill>
                  <a:schemeClr val="bg1"/>
                </a:solidFill>
              </a:rPr>
              <a:t> study of </a:t>
            </a:r>
            <a:r>
              <a:rPr lang="en-US" b="1" dirty="0">
                <a:solidFill>
                  <a:schemeClr val="bg1"/>
                </a:solidFill>
              </a:rPr>
              <a:t>1,751 women: </a:t>
            </a:r>
            <a:r>
              <a:rPr lang="en-US" sz="1800" dirty="0">
                <a:solidFill>
                  <a:schemeClr val="bg1"/>
                </a:solidFill>
              </a:rPr>
              <a:t>impact of </a:t>
            </a:r>
            <a:r>
              <a:rPr lang="en-US" sz="1800" i="1" dirty="0">
                <a:solidFill>
                  <a:schemeClr val="bg1"/>
                </a:solidFill>
              </a:rPr>
              <a:t>Chlamydia</a:t>
            </a:r>
            <a:r>
              <a:rPr lang="en-US" sz="1800" dirty="0">
                <a:solidFill>
                  <a:schemeClr val="bg1"/>
                </a:solidFill>
              </a:rPr>
              <a:t> and gonorrhea screening on pelvic infection rate for up to 2 years after IUC placement</a:t>
            </a:r>
            <a:endParaRPr lang="en-US" sz="2000" dirty="0">
              <a:solidFill>
                <a:schemeClr val="bg1"/>
              </a:solidFill>
            </a:endParaRPr>
          </a:p>
        </p:txBody>
      </p:sp>
      <p:sp>
        <p:nvSpPr>
          <p:cNvPr id="41" name="Rectangle 230"/>
          <p:cNvSpPr>
            <a:spLocks noChangeArrowheads="1"/>
          </p:cNvSpPr>
          <p:nvPr/>
        </p:nvSpPr>
        <p:spPr bwMode="auto">
          <a:xfrm>
            <a:off x="5470875" y="1485945"/>
            <a:ext cx="25936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en-US" sz="1400" b="1" dirty="0">
                <a:solidFill>
                  <a:srgbClr val="0079AD"/>
                </a:solidFill>
                <a:latin typeface="+mj-lt"/>
                <a:cs typeface="Arial" charset="0"/>
              </a:rPr>
              <a:t>Incidence of PID up to 2 years </a:t>
            </a:r>
          </a:p>
          <a:p>
            <a:pPr algn="ctr"/>
            <a:r>
              <a:rPr lang="en-US" altLang="en-US" sz="1400" b="1" dirty="0">
                <a:solidFill>
                  <a:srgbClr val="0079AD"/>
                </a:solidFill>
                <a:latin typeface="+mj-lt"/>
                <a:cs typeface="Arial" charset="0"/>
              </a:rPr>
              <a:t>after IUC placement </a:t>
            </a:r>
            <a:r>
              <a:rPr lang="en-US" altLang="en-US" sz="1400" b="1" dirty="0">
                <a:solidFill>
                  <a:srgbClr val="0079AD"/>
                </a:solidFill>
              </a:rPr>
              <a:t>(%) </a:t>
            </a:r>
            <a:endParaRPr lang="en-US" altLang="en-US" sz="1400" b="1" dirty="0">
              <a:solidFill>
                <a:srgbClr val="0079AD"/>
              </a:solidFill>
              <a:latin typeface="+mj-lt"/>
              <a:cs typeface="Arial" charset="0"/>
            </a:endParaRPr>
          </a:p>
        </p:txBody>
      </p:sp>
      <p:sp>
        <p:nvSpPr>
          <p:cNvPr id="42" name="Rectangle 230"/>
          <p:cNvSpPr>
            <a:spLocks noChangeArrowheads="1"/>
          </p:cNvSpPr>
          <p:nvPr/>
        </p:nvSpPr>
        <p:spPr bwMode="auto">
          <a:xfrm>
            <a:off x="5661870" y="5138645"/>
            <a:ext cx="1617204" cy="19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Women using IUC</a:t>
            </a:r>
          </a:p>
        </p:txBody>
      </p:sp>
      <p:sp>
        <p:nvSpPr>
          <p:cNvPr id="43" name="TextBox 6"/>
          <p:cNvSpPr txBox="1">
            <a:spLocks noChangeArrowheads="1"/>
          </p:cNvSpPr>
          <p:nvPr/>
        </p:nvSpPr>
        <p:spPr bwMode="auto">
          <a:xfrm rot="16200000">
            <a:off x="2662238" y="3044065"/>
            <a:ext cx="2353200" cy="314195"/>
          </a:xfrm>
          <a:prstGeom prst="rect">
            <a:avLst/>
          </a:prstGeom>
          <a:noFill/>
          <a:ln w="9525">
            <a:noFill/>
            <a:miter lim="800000"/>
            <a:headEnd/>
            <a:tailEnd/>
          </a:ln>
        </p:spPr>
        <p:txBody>
          <a:bodyPr>
            <a:spAutoFit/>
          </a:bodyPr>
          <a:lstStyle/>
          <a:p>
            <a:pPr algn="ctr"/>
            <a:r>
              <a:rPr lang="en-US" sz="1400" b="1" dirty="0"/>
              <a:t>Incidence of PID (%)</a:t>
            </a:r>
          </a:p>
        </p:txBody>
      </p:sp>
      <p:sp>
        <p:nvSpPr>
          <p:cNvPr id="45" name="Rectangle 3">
            <a:extLst>
              <a:ext uri="{FF2B5EF4-FFF2-40B4-BE49-F238E27FC236}">
                <a16:creationId xmlns:a16="http://schemas.microsoft.com/office/drawing/2014/main" id="{E2C7F503-490A-4DED-9EDA-71A008265AD1}"/>
              </a:ext>
            </a:extLst>
          </p:cNvPr>
          <p:cNvSpPr>
            <a:spLocks noChangeArrowheads="1"/>
          </p:cNvSpPr>
          <p:nvPr/>
        </p:nvSpPr>
        <p:spPr bwMode="auto">
          <a:xfrm>
            <a:off x="194558" y="6669617"/>
            <a:ext cx="7187447" cy="200055"/>
          </a:xfrm>
          <a:prstGeom prst="rect">
            <a:avLst/>
          </a:prstGeom>
          <a:noFill/>
          <a:ln w="9525">
            <a:noFill/>
            <a:miter lim="800000"/>
            <a:headEnd/>
            <a:tailEnd/>
          </a:ln>
        </p:spPr>
        <p:txBody>
          <a:bodyPr wrap="square" numCol="2">
            <a:spAutoFit/>
          </a:bodyPr>
          <a:lstStyle/>
          <a:p>
            <a:r>
              <a:rPr lang="en-GB" altLang="en-US" sz="700" dirty="0"/>
              <a:t>1. </a:t>
            </a:r>
            <a:r>
              <a:rPr lang="en-GB" altLang="en-US" sz="700" dirty="0" err="1"/>
              <a:t>Turok</a:t>
            </a:r>
            <a:r>
              <a:rPr lang="en-GB" altLang="en-US" sz="700" dirty="0"/>
              <a:t>, et al. Am J </a:t>
            </a:r>
            <a:r>
              <a:rPr lang="en-GB" altLang="en-US" sz="700" dirty="0" err="1"/>
              <a:t>Obstet</a:t>
            </a:r>
            <a:r>
              <a:rPr lang="en-GB" altLang="en-US" sz="700" dirty="0"/>
              <a:t> </a:t>
            </a:r>
            <a:r>
              <a:rPr lang="en-GB" altLang="en-US" sz="700" dirty="0" err="1"/>
              <a:t>Gynecol</a:t>
            </a:r>
            <a:r>
              <a:rPr lang="en-GB" altLang="en-US" sz="700" dirty="0"/>
              <a:t> </a:t>
            </a:r>
            <a:r>
              <a:rPr lang="sv-SE" sz="700" dirty="0"/>
              <a:t>2016;599.e1-6.</a:t>
            </a:r>
            <a:endParaRPr lang="en-GB" sz="700" dirty="0"/>
          </a:p>
        </p:txBody>
      </p:sp>
    </p:spTree>
    <p:extLst>
      <p:ext uri="{BB962C8B-B14F-4D97-AF65-F5344CB8AC3E}">
        <p14:creationId xmlns:p14="http://schemas.microsoft.com/office/powerpoint/2010/main" val="335086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4643438" y="581961"/>
            <a:ext cx="4500562" cy="2089150"/>
          </a:xfrm>
          <a:solidFill>
            <a:schemeClr val="bg1"/>
          </a:solidFill>
        </p:spPr>
        <p:txBody>
          <a:bodyPr/>
          <a:lstStyle/>
          <a:p>
            <a:pPr eaLnBrk="0" hangingPunct="0">
              <a:spcBef>
                <a:spcPct val="0"/>
              </a:spcBef>
            </a:pPr>
            <a:r>
              <a:rPr lang="en-GB" sz="2000" dirty="0"/>
              <a:t>Bayer LL, et al. Contraception 2012;86(5):443-451</a:t>
            </a:r>
          </a:p>
          <a:p>
            <a:r>
              <a:rPr lang="en-US" altLang="en-US" sz="2000" dirty="0"/>
              <a:t>Papic M, et al. Womens Health Issues 2015;25(1):22-7</a:t>
            </a:r>
          </a:p>
          <a:p>
            <a:r>
              <a:rPr lang="en-GB" sz="2000" kern="1200" dirty="0">
                <a:solidFill>
                  <a:schemeClr val="tx1"/>
                </a:solidFill>
                <a:latin typeface="Arial" charset="0"/>
                <a:ea typeface="ＭＳ Ｐゴシック" pitchFamily="112" charset="-128"/>
              </a:rPr>
              <a:t>Gemzell-Danielsson K, et al. </a:t>
            </a:r>
            <a:r>
              <a:rPr lang="en-US" sz="2000" kern="1200" dirty="0">
                <a:solidFill>
                  <a:schemeClr val="tx1"/>
                </a:solidFill>
                <a:latin typeface="Arial" charset="0"/>
                <a:ea typeface="ＭＳ Ｐゴシック" pitchFamily="112" charset="-128"/>
              </a:rPr>
              <a:t>Contraception 2016;93(6):507-12</a:t>
            </a:r>
            <a:endParaRPr lang="en-GB" sz="2000" kern="1200" dirty="0">
              <a:solidFill>
                <a:schemeClr val="tx1"/>
              </a:solidFill>
              <a:latin typeface="Arial" charset="0"/>
              <a:ea typeface="ＭＳ Ｐゴシック" pitchFamily="112" charset="-128"/>
            </a:endParaRPr>
          </a:p>
          <a:p>
            <a:endParaRPr lang="en-GB" sz="1800" dirty="0"/>
          </a:p>
          <a:p>
            <a:pPr>
              <a:buFont typeface="Arial" charset="0"/>
              <a:buAutoNum type="arabicPeriod" startAt="6"/>
            </a:pPr>
            <a:endParaRPr lang="en-GB" sz="1600" dirty="0"/>
          </a:p>
        </p:txBody>
      </p:sp>
      <p:pic>
        <p:nvPicPr>
          <p:cNvPr id="1300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74001">
            <a:off x="769344" y="1168398"/>
            <a:ext cx="3013075" cy="4183063"/>
          </a:xfrm>
          <a:prstGeom prst="rect">
            <a:avLst/>
          </a:prstGeom>
          <a:ln>
            <a:noFill/>
          </a:ln>
          <a:effectLst>
            <a:outerShdw blurRad="292100" dist="139700" dir="2700000" algn="tl" rotWithShape="0">
              <a:srgbClr val="333333">
                <a:alpha val="65000"/>
              </a:srgbClr>
            </a:outerShdw>
          </a:effectLst>
        </p:spPr>
      </p:pic>
      <p:sp>
        <p:nvSpPr>
          <p:cNvPr id="130051" name="Rounded Rectangle 4"/>
          <p:cNvSpPr>
            <a:spLocks noChangeArrowheads="1"/>
          </p:cNvSpPr>
          <p:nvPr/>
        </p:nvSpPr>
        <p:spPr bwMode="auto">
          <a:xfrm>
            <a:off x="323850" y="549870"/>
            <a:ext cx="3024188" cy="1150938"/>
          </a:xfrm>
          <a:prstGeom prst="roundRect">
            <a:avLst>
              <a:gd name="adj" fmla="val 16667"/>
            </a:avLst>
          </a:prstGeom>
          <a:solidFill>
            <a:schemeClr val="tx1"/>
          </a:solidFill>
          <a:ln w="9525" algn="ctr">
            <a:solidFill>
              <a:schemeClr val="tx1"/>
            </a:solidFill>
            <a:round/>
            <a:headEnd/>
            <a:tailEnd/>
          </a:ln>
        </p:spPr>
        <p:txBody>
          <a:bodyPr anchor="ctr"/>
          <a:lstStyle/>
          <a:p>
            <a:pPr algn="ctr" eaLnBrk="0" hangingPunct="0"/>
            <a:r>
              <a:rPr lang="en-US" dirty="0">
                <a:solidFill>
                  <a:schemeClr val="bg1"/>
                </a:solidFill>
              </a:rPr>
              <a:t>Recent small studies</a:t>
            </a:r>
          </a:p>
        </p:txBody>
      </p:sp>
      <p:pic>
        <p:nvPicPr>
          <p:cNvPr id="13005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88067">
            <a:off x="2934559" y="2479825"/>
            <a:ext cx="2892293" cy="401652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B61087CC-DDBD-4740-B46A-4A14E35F88FF}"/>
              </a:ext>
            </a:extLst>
          </p:cNvPr>
          <p:cNvPicPr>
            <a:picLocks noChangeAspect="1"/>
          </p:cNvPicPr>
          <p:nvPr/>
        </p:nvPicPr>
        <p:blipFill rotWithShape="1">
          <a:blip r:embed="rId5"/>
          <a:srcRect t="3490" b="4177"/>
          <a:stretch/>
        </p:blipFill>
        <p:spPr>
          <a:xfrm rot="21317496">
            <a:off x="317517" y="2995262"/>
            <a:ext cx="3036856" cy="374441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395288" y="73163"/>
            <a:ext cx="8229600" cy="1219200"/>
          </a:xfrm>
        </p:spPr>
        <p:txBody>
          <a:bodyPr/>
          <a:lstStyle/>
          <a:p>
            <a:r>
              <a:rPr lang="en-US" sz="2800" dirty="0">
                <a:solidFill>
                  <a:schemeClr val="tx2"/>
                </a:solidFill>
              </a:rPr>
              <a:t>Even </a:t>
            </a:r>
            <a:r>
              <a:rPr lang="en-US" sz="2800" u="sng" dirty="0">
                <a:solidFill>
                  <a:schemeClr val="tx2"/>
                </a:solidFill>
              </a:rPr>
              <a:t>smaller</a:t>
            </a:r>
            <a:r>
              <a:rPr lang="en-US" sz="2800" dirty="0">
                <a:solidFill>
                  <a:schemeClr val="tx2"/>
                </a:solidFill>
              </a:rPr>
              <a:t> studies in </a:t>
            </a:r>
            <a:r>
              <a:rPr lang="en-US" sz="2800" u="sng" dirty="0"/>
              <a:t>at-risk populations</a:t>
            </a:r>
            <a:r>
              <a:rPr lang="en-US" sz="2800" dirty="0"/>
              <a:t> show a low incidence of PID</a:t>
            </a:r>
            <a:r>
              <a:rPr lang="en-US" sz="2800" baseline="30000" dirty="0"/>
              <a:t>1-3</a:t>
            </a:r>
            <a:endParaRPr lang="en-US" sz="2800" dirty="0"/>
          </a:p>
        </p:txBody>
      </p:sp>
      <p:sp>
        <p:nvSpPr>
          <p:cNvPr id="2" name="TextBox 1"/>
          <p:cNvSpPr txBox="1"/>
          <p:nvPr/>
        </p:nvSpPr>
        <p:spPr>
          <a:xfrm>
            <a:off x="301744" y="6221794"/>
            <a:ext cx="1656184" cy="261610"/>
          </a:xfrm>
          <a:prstGeom prst="rect">
            <a:avLst/>
          </a:prstGeom>
          <a:noFill/>
        </p:spPr>
        <p:txBody>
          <a:bodyPr wrap="square" rtlCol="0">
            <a:spAutoFit/>
          </a:bodyPr>
          <a:lstStyle/>
          <a:p>
            <a:r>
              <a:rPr lang="en-US" sz="1100" dirty="0">
                <a:solidFill>
                  <a:schemeClr val="accent4"/>
                </a:solidFill>
              </a:rPr>
              <a:t>*No CI available </a:t>
            </a:r>
          </a:p>
        </p:txBody>
      </p:sp>
      <p:sp>
        <p:nvSpPr>
          <p:cNvPr id="8" name="Rectangle 3"/>
          <p:cNvSpPr>
            <a:spLocks noChangeArrowheads="1"/>
          </p:cNvSpPr>
          <p:nvPr/>
        </p:nvSpPr>
        <p:spPr bwMode="auto">
          <a:xfrm>
            <a:off x="301744" y="6496465"/>
            <a:ext cx="6650037" cy="415498"/>
          </a:xfrm>
          <a:prstGeom prst="rect">
            <a:avLst/>
          </a:prstGeom>
          <a:noFill/>
          <a:ln w="9525">
            <a:noFill/>
            <a:miter lim="800000"/>
            <a:headEnd/>
            <a:tailEnd/>
          </a:ln>
        </p:spPr>
        <p:txBody>
          <a:bodyPr numCol="2">
            <a:spAutoFit/>
          </a:bodyPr>
          <a:lstStyle/>
          <a:p>
            <a:r>
              <a:rPr lang="en-GB" sz="700" dirty="0"/>
              <a:t>1. Bayer LL, et al. Contraception 2012;86(5):443-451.</a:t>
            </a:r>
          </a:p>
          <a:p>
            <a:r>
              <a:rPr lang="en-GB" sz="700" dirty="0"/>
              <a:t>2. </a:t>
            </a:r>
            <a:r>
              <a:rPr lang="en-US" altLang="en-US" sz="700" dirty="0"/>
              <a:t>Papic M, et al. Womens Health Issues 2015;25(1):22-7.</a:t>
            </a:r>
          </a:p>
          <a:p>
            <a:endParaRPr lang="en-US" altLang="en-US" sz="700" dirty="0"/>
          </a:p>
          <a:p>
            <a:r>
              <a:rPr lang="en-US" altLang="en-US" sz="700" dirty="0"/>
              <a:t>3. </a:t>
            </a:r>
            <a:r>
              <a:rPr lang="en-US" altLang="en-US" sz="700" dirty="0" err="1"/>
              <a:t>Gemzell-Danielsson</a:t>
            </a:r>
            <a:r>
              <a:rPr lang="en-US" altLang="en-US" sz="700" dirty="0"/>
              <a:t> K, et al. Contraception 2016;93(6):507-12</a:t>
            </a:r>
            <a:endParaRPr lang="en-US" sz="700" dirty="0"/>
          </a:p>
        </p:txBody>
      </p:sp>
      <p:grpSp>
        <p:nvGrpSpPr>
          <p:cNvPr id="10" name="Group 9"/>
          <p:cNvGrpSpPr/>
          <p:nvPr/>
        </p:nvGrpSpPr>
        <p:grpSpPr>
          <a:xfrm>
            <a:off x="511407" y="2268702"/>
            <a:ext cx="6404210" cy="4016191"/>
            <a:chOff x="185518" y="1734235"/>
            <a:chExt cx="7743907" cy="4548772"/>
          </a:xfrm>
        </p:grpSpPr>
        <p:sp>
          <p:nvSpPr>
            <p:cNvPr id="11" name="TextBox 6"/>
            <p:cNvSpPr txBox="1">
              <a:spLocks noChangeArrowheads="1"/>
            </p:cNvSpPr>
            <p:nvPr/>
          </p:nvSpPr>
          <p:spPr bwMode="auto">
            <a:xfrm rot="16200000">
              <a:off x="-1022349" y="3719292"/>
              <a:ext cx="2730499" cy="314766"/>
            </a:xfrm>
            <a:prstGeom prst="rect">
              <a:avLst/>
            </a:prstGeom>
            <a:noFill/>
            <a:ln w="9525">
              <a:noFill/>
              <a:miter lim="800000"/>
              <a:headEnd/>
              <a:tailEnd/>
            </a:ln>
          </p:spPr>
          <p:txBody>
            <a:bodyPr>
              <a:spAutoFit/>
            </a:bodyPr>
            <a:lstStyle/>
            <a:p>
              <a:pPr algn="ctr"/>
              <a:r>
                <a:rPr lang="en-US" sz="1200" b="1" dirty="0"/>
                <a:t>Incidence of PID (%)</a:t>
              </a:r>
            </a:p>
          </p:txBody>
        </p:sp>
        <p:grpSp>
          <p:nvGrpSpPr>
            <p:cNvPr id="12" name="Group 11"/>
            <p:cNvGrpSpPr/>
            <p:nvPr/>
          </p:nvGrpSpPr>
          <p:grpSpPr>
            <a:xfrm>
              <a:off x="535957" y="1734235"/>
              <a:ext cx="7393468" cy="4548772"/>
              <a:chOff x="1256634" y="2163136"/>
              <a:chExt cx="4992833" cy="3071802"/>
            </a:xfrm>
          </p:grpSpPr>
          <p:sp>
            <p:nvSpPr>
              <p:cNvPr id="39" name="Rechteck 79"/>
              <p:cNvSpPr/>
              <p:nvPr/>
            </p:nvSpPr>
            <p:spPr>
              <a:xfrm>
                <a:off x="5091218" y="4828815"/>
                <a:ext cx="801139" cy="12460"/>
              </a:xfrm>
              <a:prstGeom prst="rect">
                <a:avLst/>
              </a:prstGeom>
              <a:solidFill>
                <a:srgbClr val="FDB7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cxnSp>
            <p:nvCxnSpPr>
              <p:cNvPr id="13" name="Gerade Verbindung 53"/>
              <p:cNvCxnSpPr/>
              <p:nvPr/>
            </p:nvCxnSpPr>
            <p:spPr>
              <a:xfrm>
                <a:off x="1427815" y="2480954"/>
                <a:ext cx="0" cy="2356556"/>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4" name="Gerade Verbindung 55"/>
              <p:cNvCxnSpPr/>
              <p:nvPr/>
            </p:nvCxnSpPr>
            <p:spPr>
              <a:xfrm>
                <a:off x="1356315" y="248095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5" name="Gerade Verbindung 56"/>
              <p:cNvCxnSpPr/>
              <p:nvPr/>
            </p:nvCxnSpPr>
            <p:spPr>
              <a:xfrm>
                <a:off x="1356315" y="296722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6" name="Gerade Verbindung 57"/>
              <p:cNvCxnSpPr/>
              <p:nvPr/>
            </p:nvCxnSpPr>
            <p:spPr>
              <a:xfrm>
                <a:off x="1356315" y="389114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7" name="Gerade Verbindung 58"/>
              <p:cNvCxnSpPr/>
              <p:nvPr/>
            </p:nvCxnSpPr>
            <p:spPr>
              <a:xfrm>
                <a:off x="1356315" y="437741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18" name="Text Box 47"/>
              <p:cNvSpPr txBox="1">
                <a:spLocks noChangeArrowheads="1"/>
              </p:cNvSpPr>
              <p:nvPr/>
            </p:nvSpPr>
            <p:spPr bwMode="auto">
              <a:xfrm>
                <a:off x="1256634" y="3812719"/>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sp>
            <p:nvSpPr>
              <p:cNvPr id="19" name="Text Box 47"/>
              <p:cNvSpPr txBox="1">
                <a:spLocks noChangeArrowheads="1"/>
              </p:cNvSpPr>
              <p:nvPr/>
            </p:nvSpPr>
            <p:spPr bwMode="auto">
              <a:xfrm>
                <a:off x="1256635" y="4765227"/>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20" name="Text Box 47"/>
              <p:cNvSpPr txBox="1">
                <a:spLocks noChangeArrowheads="1"/>
              </p:cNvSpPr>
              <p:nvPr/>
            </p:nvSpPr>
            <p:spPr bwMode="auto">
              <a:xfrm>
                <a:off x="1256634" y="3356244"/>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3</a:t>
                </a:r>
              </a:p>
            </p:txBody>
          </p:sp>
          <p:sp>
            <p:nvSpPr>
              <p:cNvPr id="21" name="Text Box 47"/>
              <p:cNvSpPr txBox="1">
                <a:spLocks noChangeArrowheads="1"/>
              </p:cNvSpPr>
              <p:nvPr/>
            </p:nvSpPr>
            <p:spPr bwMode="auto">
              <a:xfrm>
                <a:off x="1256634" y="286997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2" name="Text Box 47"/>
              <p:cNvSpPr txBox="1">
                <a:spLocks noChangeArrowheads="1"/>
              </p:cNvSpPr>
              <p:nvPr/>
            </p:nvSpPr>
            <p:spPr bwMode="auto">
              <a:xfrm>
                <a:off x="1256634" y="2383700"/>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5</a:t>
                </a:r>
              </a:p>
            </p:txBody>
          </p:sp>
          <p:sp>
            <p:nvSpPr>
              <p:cNvPr id="23" name="Rectangle 230"/>
              <p:cNvSpPr>
                <a:spLocks noChangeArrowheads="1"/>
              </p:cNvSpPr>
              <p:nvPr/>
            </p:nvSpPr>
            <p:spPr bwMode="auto">
              <a:xfrm>
                <a:off x="1692852" y="4902784"/>
                <a:ext cx="996478" cy="12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dirty="0">
                    <a:solidFill>
                      <a:srgbClr val="0079AD"/>
                    </a:solidFill>
                    <a:latin typeface="+mj-lt"/>
                  </a:rPr>
                  <a:t>Bayer et al, 2012</a:t>
                </a:r>
                <a:r>
                  <a:rPr lang="en-US" altLang="en-US" sz="1200" baseline="30000" dirty="0">
                    <a:solidFill>
                      <a:srgbClr val="0079AD"/>
                    </a:solidFill>
                    <a:latin typeface="+mj-lt"/>
                  </a:rPr>
                  <a:t>1</a:t>
                </a:r>
              </a:p>
            </p:txBody>
          </p:sp>
          <p:sp>
            <p:nvSpPr>
              <p:cNvPr id="24" name="Text Box 47"/>
              <p:cNvSpPr txBox="1">
                <a:spLocks noChangeArrowheads="1"/>
              </p:cNvSpPr>
              <p:nvPr/>
            </p:nvSpPr>
            <p:spPr bwMode="auto">
              <a:xfrm>
                <a:off x="1256634" y="429871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a:t>
                </a:r>
              </a:p>
            </p:txBody>
          </p:sp>
          <p:cxnSp>
            <p:nvCxnSpPr>
              <p:cNvPr id="25" name="Gerade Verbindung 57"/>
              <p:cNvCxnSpPr/>
              <p:nvPr/>
            </p:nvCxnSpPr>
            <p:spPr>
              <a:xfrm>
                <a:off x="1356315" y="3425381"/>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6" name="Gerade Verbindung 58"/>
              <p:cNvCxnSpPr/>
              <p:nvPr/>
            </p:nvCxnSpPr>
            <p:spPr>
              <a:xfrm flipV="1">
                <a:off x="3088453" y="4842574"/>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7" name="Gerade Verbindung 58"/>
              <p:cNvCxnSpPr/>
              <p:nvPr/>
            </p:nvCxnSpPr>
            <p:spPr>
              <a:xfrm flipV="1">
                <a:off x="6249467"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28" name="Rectangle 230"/>
              <p:cNvSpPr>
                <a:spLocks noChangeArrowheads="1"/>
              </p:cNvSpPr>
              <p:nvPr/>
            </p:nvSpPr>
            <p:spPr bwMode="auto">
              <a:xfrm>
                <a:off x="2020490" y="2269751"/>
                <a:ext cx="497670" cy="29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4.6%*</a:t>
                </a:r>
              </a:p>
              <a:p>
                <a:pPr algn="ctr" fontAlgn="base">
                  <a:spcBef>
                    <a:spcPct val="0"/>
                  </a:spcBef>
                  <a:spcAft>
                    <a:spcPct val="0"/>
                  </a:spcAft>
                  <a:buFont typeface="Arial" pitchFamily="34" charset="0"/>
                  <a:buNone/>
                </a:pPr>
                <a:r>
                  <a:rPr lang="en-US" altLang="en-US" sz="1400" dirty="0">
                    <a:solidFill>
                      <a:srgbClr val="0079AD"/>
                    </a:solidFill>
                    <a:latin typeface="+mj-lt"/>
                  </a:rPr>
                  <a:t>(n=172)</a:t>
                </a:r>
              </a:p>
            </p:txBody>
          </p:sp>
          <p:sp>
            <p:nvSpPr>
              <p:cNvPr id="29" name="Rectangle 230"/>
              <p:cNvSpPr>
                <a:spLocks noChangeArrowheads="1"/>
              </p:cNvSpPr>
              <p:nvPr/>
            </p:nvSpPr>
            <p:spPr bwMode="auto">
              <a:xfrm>
                <a:off x="3017797" y="2163136"/>
                <a:ext cx="1896523" cy="1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b="1" dirty="0">
                    <a:solidFill>
                      <a:srgbClr val="0079AD"/>
                    </a:solidFill>
                    <a:latin typeface="+mj-lt"/>
                  </a:rPr>
                  <a:t>Overall i</a:t>
                </a:r>
                <a:r>
                  <a:rPr lang="en-US" altLang="en-US" sz="1400" b="1" dirty="0">
                    <a:solidFill>
                      <a:srgbClr val="0079AD"/>
                    </a:solidFill>
                    <a:latin typeface="+mj-lt"/>
                    <a:cs typeface="Arial" charset="0"/>
                  </a:rPr>
                  <a:t>ncidence of PID (%)</a:t>
                </a:r>
              </a:p>
            </p:txBody>
          </p:sp>
          <p:sp>
            <p:nvSpPr>
              <p:cNvPr id="30" name="Rectangle 230"/>
              <p:cNvSpPr>
                <a:spLocks noChangeArrowheads="1"/>
              </p:cNvSpPr>
              <p:nvPr/>
            </p:nvSpPr>
            <p:spPr bwMode="auto">
              <a:xfrm>
                <a:off x="3416247" y="4902784"/>
                <a:ext cx="976590" cy="12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dirty="0" err="1">
                    <a:solidFill>
                      <a:srgbClr val="0079AD"/>
                    </a:solidFill>
                    <a:latin typeface="+mj-lt"/>
                  </a:rPr>
                  <a:t>Papic</a:t>
                </a:r>
                <a:r>
                  <a:rPr lang="en-US" altLang="en-US" sz="1200" dirty="0">
                    <a:solidFill>
                      <a:srgbClr val="0079AD"/>
                    </a:solidFill>
                    <a:latin typeface="+mj-lt"/>
                  </a:rPr>
                  <a:t> et al, 2015</a:t>
                </a:r>
                <a:r>
                  <a:rPr lang="en-US" altLang="en-US" sz="1200" baseline="30000" dirty="0">
                    <a:solidFill>
                      <a:srgbClr val="0079AD"/>
                    </a:solidFill>
                    <a:latin typeface="+mj-lt"/>
                  </a:rPr>
                  <a:t>2</a:t>
                </a:r>
              </a:p>
            </p:txBody>
          </p:sp>
          <p:sp>
            <p:nvSpPr>
              <p:cNvPr id="31" name="Rechteck 79"/>
              <p:cNvSpPr/>
              <p:nvPr/>
            </p:nvSpPr>
            <p:spPr>
              <a:xfrm>
                <a:off x="3454530" y="3139774"/>
                <a:ext cx="823413" cy="1700152"/>
              </a:xfrm>
              <a:prstGeom prst="rect">
                <a:avLst/>
              </a:prstGeom>
              <a:solidFill>
                <a:srgbClr val="74B6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32" name="Rectangle 230"/>
              <p:cNvSpPr>
                <a:spLocks noChangeArrowheads="1"/>
              </p:cNvSpPr>
              <p:nvPr/>
            </p:nvSpPr>
            <p:spPr bwMode="auto">
              <a:xfrm>
                <a:off x="2387951" y="5107103"/>
                <a:ext cx="1578107" cy="12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Study author and year</a:t>
                </a:r>
              </a:p>
            </p:txBody>
          </p:sp>
          <p:sp>
            <p:nvSpPr>
              <p:cNvPr id="33" name="Rectangle 230"/>
              <p:cNvSpPr>
                <a:spLocks noChangeArrowheads="1"/>
              </p:cNvSpPr>
              <p:nvPr/>
            </p:nvSpPr>
            <p:spPr bwMode="auto">
              <a:xfrm>
                <a:off x="3591422" y="2645493"/>
                <a:ext cx="552318" cy="29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3.6%</a:t>
                </a:r>
                <a:br>
                  <a:rPr lang="en-US" altLang="en-US" sz="1400" dirty="0">
                    <a:solidFill>
                      <a:srgbClr val="0079AD"/>
                    </a:solidFill>
                    <a:latin typeface="+mj-lt"/>
                  </a:rPr>
                </a:br>
                <a:r>
                  <a:rPr lang="en-US" altLang="en-US" sz="1400" dirty="0">
                    <a:solidFill>
                      <a:srgbClr val="0079AD"/>
                    </a:solidFill>
                    <a:latin typeface="+mj-lt"/>
                  </a:rPr>
                  <a:t>(n=1754)</a:t>
                </a:r>
              </a:p>
            </p:txBody>
          </p:sp>
          <p:sp>
            <p:nvSpPr>
              <p:cNvPr id="34" name="Rechteck 79"/>
              <p:cNvSpPr/>
              <p:nvPr/>
            </p:nvSpPr>
            <p:spPr>
              <a:xfrm>
                <a:off x="1857084" y="2665031"/>
                <a:ext cx="823413" cy="21748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cxnSp>
            <p:nvCxnSpPr>
              <p:cNvPr id="35" name="Gerade Verbindung 58"/>
              <p:cNvCxnSpPr/>
              <p:nvPr/>
            </p:nvCxnSpPr>
            <p:spPr>
              <a:xfrm>
                <a:off x="1356315" y="4840813"/>
                <a:ext cx="4889570"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8" name="Rectangle 230"/>
              <p:cNvSpPr>
                <a:spLocks noChangeArrowheads="1"/>
              </p:cNvSpPr>
              <p:nvPr/>
            </p:nvSpPr>
            <p:spPr bwMode="auto">
              <a:xfrm>
                <a:off x="4795090" y="4902784"/>
                <a:ext cx="1411371" cy="25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en-US" sz="1200" dirty="0" err="1">
                    <a:solidFill>
                      <a:srgbClr val="0079AD"/>
                    </a:solidFill>
                  </a:rPr>
                  <a:t>Gemzell-Danielsson</a:t>
                </a:r>
                <a:br>
                  <a:rPr lang="en-US" altLang="en-US" sz="1200" dirty="0">
                    <a:solidFill>
                      <a:srgbClr val="0079AD"/>
                    </a:solidFill>
                  </a:rPr>
                </a:br>
                <a:r>
                  <a:rPr lang="en-US" altLang="en-US" sz="1200" dirty="0">
                    <a:solidFill>
                      <a:srgbClr val="0079AD"/>
                    </a:solidFill>
                  </a:rPr>
                  <a:t> et al, 2017</a:t>
                </a:r>
                <a:endParaRPr lang="en-US" altLang="en-US" sz="1200" baseline="30000" dirty="0">
                  <a:solidFill>
                    <a:srgbClr val="0079AD"/>
                  </a:solidFill>
                </a:endParaRPr>
              </a:p>
            </p:txBody>
          </p:sp>
          <p:sp>
            <p:nvSpPr>
              <p:cNvPr id="41" name="Rectangle 230"/>
              <p:cNvSpPr>
                <a:spLocks noChangeArrowheads="1"/>
              </p:cNvSpPr>
              <p:nvPr/>
            </p:nvSpPr>
            <p:spPr bwMode="auto">
              <a:xfrm>
                <a:off x="5264398" y="4458178"/>
                <a:ext cx="478703" cy="29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0.0%</a:t>
                </a:r>
                <a:br>
                  <a:rPr lang="en-US" altLang="en-US" sz="1400" dirty="0">
                    <a:solidFill>
                      <a:srgbClr val="0079AD"/>
                    </a:solidFill>
                    <a:latin typeface="+mj-lt"/>
                  </a:rPr>
                </a:br>
                <a:r>
                  <a:rPr lang="en-US" altLang="en-US" sz="1400" dirty="0">
                    <a:solidFill>
                      <a:srgbClr val="0079AD"/>
                    </a:solidFill>
                    <a:latin typeface="+mj-lt"/>
                  </a:rPr>
                  <a:t>(n=304)</a:t>
                </a:r>
              </a:p>
            </p:txBody>
          </p:sp>
        </p:grpSp>
      </p:grpSp>
      <p:cxnSp>
        <p:nvCxnSpPr>
          <p:cNvPr id="4" name="Straight Arrow Connector 3"/>
          <p:cNvCxnSpPr>
            <a:stCxn id="51" idx="2"/>
          </p:cNvCxnSpPr>
          <p:nvPr/>
        </p:nvCxnSpPr>
        <p:spPr bwMode="auto">
          <a:xfrm>
            <a:off x="1176608" y="2042745"/>
            <a:ext cx="359944" cy="912151"/>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cxnSp>
        <p:nvCxnSpPr>
          <p:cNvPr id="40" name="Straight Arrow Connector 39"/>
          <p:cNvCxnSpPr>
            <a:stCxn id="48" idx="2"/>
          </p:cNvCxnSpPr>
          <p:nvPr/>
        </p:nvCxnSpPr>
        <p:spPr bwMode="auto">
          <a:xfrm flipH="1">
            <a:off x="6478288" y="4934401"/>
            <a:ext cx="1095103" cy="523628"/>
          </a:xfrm>
          <a:prstGeom prst="straightConnector1">
            <a:avLst/>
          </a:prstGeom>
          <a:solidFill>
            <a:schemeClr val="accent1"/>
          </a:solidFill>
          <a:ln w="9525" cap="flat" cmpd="sng" algn="ctr">
            <a:solidFill>
              <a:srgbClr val="FFC000"/>
            </a:solidFill>
            <a:prstDash val="solid"/>
            <a:round/>
            <a:headEnd type="none" w="med" len="med"/>
            <a:tailEnd type="triangle"/>
          </a:ln>
          <a:effectLst/>
        </p:spPr>
      </p:cxnSp>
      <p:sp>
        <p:nvSpPr>
          <p:cNvPr id="43" name="Rounded Rectangle 42"/>
          <p:cNvSpPr/>
          <p:nvPr/>
        </p:nvSpPr>
        <p:spPr bwMode="auto">
          <a:xfrm>
            <a:off x="6331961" y="1285091"/>
            <a:ext cx="2555776" cy="1961795"/>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dirty="0">
                <a:solidFill>
                  <a:schemeClr val="bg1"/>
                </a:solidFill>
              </a:rPr>
              <a:t>All studies evaluated PID incidence in </a:t>
            </a:r>
            <a:r>
              <a:rPr lang="en-US" sz="1800" b="1" dirty="0">
                <a:solidFill>
                  <a:schemeClr val="bg1"/>
                </a:solidFill>
              </a:rPr>
              <a:t>small, at-risk populations, </a:t>
            </a:r>
            <a:r>
              <a:rPr lang="en-US" sz="1400" dirty="0">
                <a:solidFill>
                  <a:schemeClr val="bg1"/>
                </a:solidFill>
              </a:rPr>
              <a:t>despite this </a:t>
            </a:r>
            <a:r>
              <a:rPr lang="en-US" sz="1800" b="1" dirty="0">
                <a:solidFill>
                  <a:schemeClr val="bg1"/>
                </a:solidFill>
              </a:rPr>
              <a:t>incidence of PID </a:t>
            </a:r>
            <a:r>
              <a:rPr lang="en-US" sz="1400" dirty="0">
                <a:solidFill>
                  <a:schemeClr val="bg1"/>
                </a:solidFill>
              </a:rPr>
              <a:t>was</a:t>
            </a:r>
            <a:r>
              <a:rPr lang="en-US" sz="1800" b="1" dirty="0">
                <a:solidFill>
                  <a:schemeClr val="bg1"/>
                </a:solidFill>
              </a:rPr>
              <a:t> still found to be low</a:t>
            </a:r>
            <a:r>
              <a:rPr lang="en-US" sz="1800" baseline="30000" dirty="0">
                <a:solidFill>
                  <a:schemeClr val="bg1"/>
                </a:solidFill>
              </a:rPr>
              <a:t>1-3 </a:t>
            </a:r>
            <a:endParaRPr lang="en-US" sz="1400" b="1" dirty="0">
              <a:solidFill>
                <a:schemeClr val="bg1"/>
              </a:solidFill>
            </a:endParaRPr>
          </a:p>
        </p:txBody>
      </p:sp>
      <p:cxnSp>
        <p:nvCxnSpPr>
          <p:cNvPr id="46" name="Straight Arrow Connector 45"/>
          <p:cNvCxnSpPr/>
          <p:nvPr/>
        </p:nvCxnSpPr>
        <p:spPr bwMode="auto">
          <a:xfrm>
            <a:off x="2664869" y="2028037"/>
            <a:ext cx="781088" cy="1517559"/>
          </a:xfrm>
          <a:prstGeom prst="straightConnector1">
            <a:avLst/>
          </a:prstGeom>
          <a:solidFill>
            <a:schemeClr val="accent1"/>
          </a:solidFill>
          <a:ln w="9525" cap="flat" cmpd="sng" algn="ctr">
            <a:solidFill>
              <a:schemeClr val="accent2"/>
            </a:solidFill>
            <a:prstDash val="solid"/>
            <a:round/>
            <a:headEnd type="none" w="med" len="med"/>
            <a:tailEnd type="triangle"/>
          </a:ln>
          <a:effectLst/>
        </p:spPr>
      </p:cxnSp>
      <p:sp>
        <p:nvSpPr>
          <p:cNvPr id="48" name="Rounded Rectangle 47"/>
          <p:cNvSpPr/>
          <p:nvPr/>
        </p:nvSpPr>
        <p:spPr bwMode="auto">
          <a:xfrm>
            <a:off x="6295503" y="4254495"/>
            <a:ext cx="2555776" cy="679906"/>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en-US" sz="1400" b="1" dirty="0">
                <a:solidFill>
                  <a:srgbClr val="0079AD"/>
                </a:solidFill>
              </a:rPr>
              <a:t>Prospective study </a:t>
            </a:r>
            <a:r>
              <a:rPr lang="en-US" altLang="en-US" sz="1100" b="1" dirty="0">
                <a:solidFill>
                  <a:srgbClr val="0079AD"/>
                </a:solidFill>
              </a:rPr>
              <a:t>of</a:t>
            </a:r>
            <a:r>
              <a:rPr lang="en-US" altLang="en-US" sz="1400" b="1" dirty="0">
                <a:solidFill>
                  <a:srgbClr val="0079AD"/>
                </a:solidFill>
              </a:rPr>
              <a:t> safety </a:t>
            </a:r>
            <a:br>
              <a:rPr lang="en-US" altLang="en-US" sz="1400" b="1" dirty="0">
                <a:solidFill>
                  <a:srgbClr val="0079AD"/>
                </a:solidFill>
              </a:rPr>
            </a:br>
            <a:r>
              <a:rPr lang="en-US" altLang="en-US" sz="1400" b="1" dirty="0">
                <a:solidFill>
                  <a:srgbClr val="0079AD"/>
                </a:solidFill>
              </a:rPr>
              <a:t>of IUC</a:t>
            </a:r>
            <a:r>
              <a:rPr lang="en-US" altLang="en-US" sz="1100" b="1" dirty="0">
                <a:solidFill>
                  <a:srgbClr val="0079AD"/>
                </a:solidFill>
              </a:rPr>
              <a:t> including incidence </a:t>
            </a:r>
            <a:br>
              <a:rPr lang="en-US" altLang="en-US" sz="1100" b="1" dirty="0">
                <a:solidFill>
                  <a:srgbClr val="0079AD"/>
                </a:solidFill>
              </a:rPr>
            </a:br>
            <a:r>
              <a:rPr lang="en-US" altLang="en-US" sz="1100" b="1" dirty="0">
                <a:solidFill>
                  <a:srgbClr val="0079AD"/>
                </a:solidFill>
              </a:rPr>
              <a:t>of PID at 12 months</a:t>
            </a:r>
            <a:endParaRPr lang="en-US" altLang="en-US" sz="1100" b="1" baseline="30000" dirty="0">
              <a:solidFill>
                <a:srgbClr val="0079AD"/>
              </a:solidFill>
            </a:endParaRPr>
          </a:p>
        </p:txBody>
      </p:sp>
      <p:sp>
        <p:nvSpPr>
          <p:cNvPr id="51" name="Rounded Rectangle 50"/>
          <p:cNvSpPr/>
          <p:nvPr/>
        </p:nvSpPr>
        <p:spPr bwMode="auto">
          <a:xfrm>
            <a:off x="395288" y="1299799"/>
            <a:ext cx="1562640" cy="742946"/>
          </a:xfrm>
          <a:prstGeom prst="roundRect">
            <a:avLst/>
          </a:prstGeom>
          <a:solidFill>
            <a:srgbClr val="19BDC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en-US" sz="1100" b="1" dirty="0">
                <a:solidFill>
                  <a:schemeClr val="bg1"/>
                </a:solidFill>
              </a:rPr>
              <a:t>Patient record </a:t>
            </a:r>
            <a:r>
              <a:rPr lang="en-US" altLang="en-US" sz="1100" dirty="0">
                <a:solidFill>
                  <a:schemeClr val="bg1"/>
                </a:solidFill>
              </a:rPr>
              <a:t>review (adolescent women &lt;19 years)</a:t>
            </a:r>
            <a:endParaRPr lang="en-US" altLang="en-US" sz="1100" baseline="30000" dirty="0">
              <a:solidFill>
                <a:schemeClr val="bg1"/>
              </a:solidFill>
            </a:endParaRPr>
          </a:p>
        </p:txBody>
      </p:sp>
      <p:sp>
        <p:nvSpPr>
          <p:cNvPr id="53" name="Rounded Rectangle 52"/>
          <p:cNvSpPr/>
          <p:nvPr/>
        </p:nvSpPr>
        <p:spPr bwMode="auto">
          <a:xfrm>
            <a:off x="2345540" y="1285091"/>
            <a:ext cx="2658508" cy="74294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en-US" sz="1100" b="1" dirty="0">
                <a:solidFill>
                  <a:schemeClr val="bg1"/>
                </a:solidFill>
              </a:rPr>
              <a:t>Self-reported questionnaire </a:t>
            </a:r>
            <a:r>
              <a:rPr lang="en-US" altLang="en-US" sz="1100" dirty="0">
                <a:solidFill>
                  <a:schemeClr val="bg1"/>
                </a:solidFill>
              </a:rPr>
              <a:t>at 3 months (women seeking emergency contraception or walk-in pregnancy testing)</a:t>
            </a:r>
            <a:endParaRPr lang="en-US" altLang="en-US" sz="1100" baseline="30000" dirty="0">
              <a:solidFill>
                <a:schemeClr val="bg1"/>
              </a:solidFill>
            </a:endParaRPr>
          </a:p>
        </p:txBody>
      </p:sp>
    </p:spTree>
    <p:extLst>
      <p:ext uri="{BB962C8B-B14F-4D97-AF65-F5344CB8AC3E}">
        <p14:creationId xmlns:p14="http://schemas.microsoft.com/office/powerpoint/2010/main" val="231776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6948264" y="5877272"/>
            <a:ext cx="2088232" cy="9361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val="1061720573"/>
              </p:ext>
            </p:extLst>
          </p:nvPr>
        </p:nvGraphicFramePr>
        <p:xfrm>
          <a:off x="323850" y="836712"/>
          <a:ext cx="8532813" cy="5254193"/>
        </p:xfrm>
        <a:graphic>
          <a:graphicData uri="http://schemas.openxmlformats.org/drawingml/2006/table">
            <a:tbl>
              <a:tblPr firstRow="1" bandRow="1">
                <a:tableStyleId>{5C22544A-7EE6-4342-B048-85BDC9FD1C3A}</a:tableStyleId>
              </a:tblPr>
              <a:tblGrid>
                <a:gridCol w="1079799">
                  <a:extLst>
                    <a:ext uri="{9D8B030D-6E8A-4147-A177-3AD203B41FA5}">
                      <a16:colId xmlns:a16="http://schemas.microsoft.com/office/drawing/2014/main" val="20000"/>
                    </a:ext>
                  </a:extLst>
                </a:gridCol>
                <a:gridCol w="2469050">
                  <a:extLst>
                    <a:ext uri="{9D8B030D-6E8A-4147-A177-3AD203B41FA5}">
                      <a16:colId xmlns:a16="http://schemas.microsoft.com/office/drawing/2014/main" val="20001"/>
                    </a:ext>
                  </a:extLst>
                </a:gridCol>
                <a:gridCol w="2491982">
                  <a:extLst>
                    <a:ext uri="{9D8B030D-6E8A-4147-A177-3AD203B41FA5}">
                      <a16:colId xmlns:a16="http://schemas.microsoft.com/office/drawing/2014/main" val="20002"/>
                    </a:ext>
                  </a:extLst>
                </a:gridCol>
                <a:gridCol w="2491982">
                  <a:extLst>
                    <a:ext uri="{9D8B030D-6E8A-4147-A177-3AD203B41FA5}">
                      <a16:colId xmlns:a16="http://schemas.microsoft.com/office/drawing/2014/main" val="20003"/>
                    </a:ext>
                  </a:extLst>
                </a:gridCol>
              </a:tblGrid>
              <a:tr h="378325">
                <a:tc>
                  <a:txBody>
                    <a:bodyPr/>
                    <a:lstStyle/>
                    <a:p>
                      <a:pPr algn="ctr"/>
                      <a:endParaRPr lang="en-US" sz="1400" dirty="0"/>
                    </a:p>
                  </a:txBody>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1600" dirty="0"/>
                        <a:t>Bayer LL, et al,</a:t>
                      </a:r>
                      <a:r>
                        <a:rPr lang="en-GB" sz="1600" baseline="0" dirty="0"/>
                        <a:t> </a:t>
                      </a:r>
                      <a:r>
                        <a:rPr lang="en-GB" sz="1600" dirty="0"/>
                        <a:t>2012</a:t>
                      </a:r>
                      <a:r>
                        <a:rPr lang="en-GB" sz="1600" baseline="30000" dirty="0"/>
                        <a:t>1</a:t>
                      </a:r>
                      <a:endParaRPr lang="en-US" sz="1600" dirty="0"/>
                    </a:p>
                  </a:txBody>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US" altLang="en-US" sz="1600" dirty="0"/>
                        <a:t>Papic M, et al,</a:t>
                      </a:r>
                      <a:r>
                        <a:rPr lang="en-US" altLang="en-US" sz="1600" baseline="0" dirty="0"/>
                        <a:t> </a:t>
                      </a:r>
                      <a:r>
                        <a:rPr lang="en-US" altLang="en-US" sz="1600" dirty="0"/>
                        <a:t>2015</a:t>
                      </a:r>
                      <a:r>
                        <a:rPr lang="en-US" altLang="en-US" sz="1600" baseline="30000" dirty="0"/>
                        <a:t>2</a:t>
                      </a:r>
                      <a:endParaRPr lang="en-US" sz="1600" dirty="0"/>
                    </a:p>
                  </a:txBody>
                  <a:tcPr/>
                </a:tc>
                <a:tc>
                  <a:txBody>
                    <a:bodyPr/>
                    <a:lstStyle/>
                    <a:p>
                      <a:pPr marL="0" marR="0" indent="0" algn="ctr" defTabSz="914378" rtl="0" eaLnBrk="1" fontAlgn="auto" latinLnBrk="0" hangingPunct="1">
                        <a:lnSpc>
                          <a:spcPct val="100000"/>
                        </a:lnSpc>
                        <a:spcBef>
                          <a:spcPts val="0"/>
                        </a:spcBef>
                        <a:spcAft>
                          <a:spcPts val="0"/>
                        </a:spcAft>
                        <a:buClrTx/>
                        <a:buSzTx/>
                        <a:buFontTx/>
                        <a:buNone/>
                        <a:tabLst/>
                        <a:defRPr/>
                      </a:pPr>
                      <a:r>
                        <a:rPr lang="en-US" sz="1600" dirty="0"/>
                        <a:t>Gemzell-Danielsson K,</a:t>
                      </a:r>
                      <a:r>
                        <a:rPr lang="en-US" sz="1600" baseline="0" dirty="0"/>
                        <a:t> et al, 2016</a:t>
                      </a:r>
                      <a:r>
                        <a:rPr lang="en-US" sz="1600" baseline="30000" dirty="0"/>
                        <a:t>3</a:t>
                      </a:r>
                      <a:endParaRPr lang="en-US" sz="1600" dirty="0"/>
                    </a:p>
                  </a:txBody>
                  <a:tcPr/>
                </a:tc>
                <a:extLst>
                  <a:ext uri="{0D108BD9-81ED-4DB2-BD59-A6C34878D82A}">
                    <a16:rowId xmlns:a16="http://schemas.microsoft.com/office/drawing/2014/main" val="10000"/>
                  </a:ext>
                </a:extLst>
              </a:tr>
              <a:tr h="1566113">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Study description</a:t>
                      </a:r>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Retrospective cohort study</a:t>
                      </a:r>
                      <a:r>
                        <a:rPr lang="en-US" sz="1200" baseline="0" dirty="0"/>
                        <a:t> of</a:t>
                      </a:r>
                      <a:r>
                        <a:rPr lang="en-US" sz="1200" dirty="0"/>
                        <a:t> 307 women, </a:t>
                      </a:r>
                      <a:r>
                        <a:rPr lang="en-US" sz="1200" baseline="0" dirty="0"/>
                        <a:t>aged ≤19 years, who had an IUC placement or attempted IUC placement</a:t>
                      </a:r>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Observational study</a:t>
                      </a:r>
                      <a:r>
                        <a:rPr lang="en-US" sz="1200" baseline="0" dirty="0"/>
                        <a:t> of</a:t>
                      </a:r>
                      <a:r>
                        <a:rPr lang="en-US" sz="1200" dirty="0"/>
                        <a:t> 272 women (of which</a:t>
                      </a:r>
                      <a:r>
                        <a:rPr lang="en-US" sz="1200" baseline="0" dirty="0"/>
                        <a:t> 45 received an IUC)</a:t>
                      </a:r>
                      <a:r>
                        <a:rPr lang="en-US" sz="1200" dirty="0"/>
                        <a:t>, </a:t>
                      </a:r>
                      <a:r>
                        <a:rPr lang="en-US" sz="1200" baseline="0" dirty="0"/>
                        <a:t>aged between 15 and 45 years, </a:t>
                      </a:r>
                      <a:r>
                        <a:rPr lang="en-US" sz="1200" dirty="0"/>
                        <a:t>seeking </a:t>
                      </a:r>
                      <a:r>
                        <a:rPr lang="en-US" sz="1200" baseline="0" dirty="0"/>
                        <a:t>emergency contraception (EC) or walk-in pregnancy testing at an urban family planning clinic</a:t>
                      </a:r>
                    </a:p>
                  </a:txBody>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baseline="0" dirty="0"/>
                        <a:t>Phase III safety study of low-dose IUC in 304 postmenarcheal adolescents (of which 303 received IUC), aged between 12 and 17 years, and requesting contraception </a:t>
                      </a:r>
                    </a:p>
                  </a:txBody>
                  <a:tcPr/>
                </a:tc>
                <a:extLst>
                  <a:ext uri="{0D108BD9-81ED-4DB2-BD59-A6C34878D82A}">
                    <a16:rowId xmlns:a16="http://schemas.microsoft.com/office/drawing/2014/main" val="10001"/>
                  </a:ext>
                </a:extLst>
              </a:tr>
              <a:tr h="1295922">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Objective</a:t>
                      </a:r>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r>
                        <a:rPr lang="en-US" sz="1200" dirty="0"/>
                        <a:t>Primary</a:t>
                      </a:r>
                      <a:r>
                        <a:rPr lang="en-US" sz="1200" baseline="0" dirty="0"/>
                        <a:t> outcome was </a:t>
                      </a:r>
                      <a:r>
                        <a:rPr lang="en-US" sz="1200" dirty="0"/>
                        <a:t>IUC continuation rate at 6 and 12 months </a:t>
                      </a:r>
                    </a:p>
                    <a:p>
                      <a:r>
                        <a:rPr lang="en-US" sz="1200" dirty="0"/>
                        <a:t>Secondary outcomes:</a:t>
                      </a:r>
                      <a:r>
                        <a:rPr lang="en-US" sz="1200" baseline="0" dirty="0"/>
                        <a:t> pregnancy rates, s</a:t>
                      </a:r>
                      <a:r>
                        <a:rPr lang="en-US" sz="1200" dirty="0"/>
                        <a:t>ide effects</a:t>
                      </a:r>
                      <a:r>
                        <a:rPr lang="en-US" sz="1200" baseline="0" dirty="0"/>
                        <a:t>, infection, and difficulty or complications with IUC placement</a:t>
                      </a:r>
                    </a:p>
                  </a:txBody>
                  <a:tcPr/>
                </a:tc>
                <a:tc>
                  <a:txBody>
                    <a:bodyPr/>
                    <a:lstStyle/>
                    <a:p>
                      <a:r>
                        <a:rPr lang="en-US" sz="1200" dirty="0"/>
                        <a:t>Incidence of PID in women receiving same-day IUC placement  (same day as</a:t>
                      </a:r>
                      <a:r>
                        <a:rPr lang="en-US" sz="1200" baseline="0" dirty="0"/>
                        <a:t> STI screen) </a:t>
                      </a:r>
                      <a:r>
                        <a:rPr lang="en-US" sz="1200" dirty="0"/>
                        <a:t>compared to no same-day IUC placement within 3 months/no IUC</a:t>
                      </a:r>
                      <a:endParaRPr lang="en-US" sz="1200" baseline="0" dirty="0"/>
                    </a:p>
                  </a:txBody>
                  <a:tcPr/>
                </a:tc>
                <a:tc>
                  <a:txBody>
                    <a:bodyPr/>
                    <a:lstStyle/>
                    <a:p>
                      <a:r>
                        <a:rPr lang="en-US" sz="1200" baseline="0" dirty="0"/>
                        <a:t>Primary outcome was incidence of treatment-related adverse events</a:t>
                      </a:r>
                    </a:p>
                  </a:txBody>
                  <a:tcPr/>
                </a:tc>
                <a:extLst>
                  <a:ext uri="{0D108BD9-81ED-4DB2-BD59-A6C34878D82A}">
                    <a16:rowId xmlns:a16="http://schemas.microsoft.com/office/drawing/2014/main" val="10002"/>
                  </a:ext>
                </a:extLst>
              </a:tr>
              <a:tr h="1566113">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1200" dirty="0"/>
                        <a:t>Definition</a:t>
                      </a:r>
                      <a:r>
                        <a:rPr lang="en-US" sz="1200" baseline="0" dirty="0"/>
                        <a:t> of PID</a:t>
                      </a:r>
                      <a:endParaRPr lang="en-US" sz="1200" dirty="0"/>
                    </a:p>
                    <a:p>
                      <a:pPr marL="0" marR="0" indent="0" algn="l" defTabSz="914378" rtl="0" eaLnBrk="1" fontAlgn="auto" latinLnBrk="0" hangingPunct="1">
                        <a:lnSpc>
                          <a:spcPct val="100000"/>
                        </a:lnSpc>
                        <a:spcBef>
                          <a:spcPts val="0"/>
                        </a:spcBef>
                        <a:spcAft>
                          <a:spcPts val="0"/>
                        </a:spcAft>
                        <a:buClrTx/>
                        <a:buSzTx/>
                        <a:buFontTx/>
                        <a:buNone/>
                        <a:tabLst/>
                        <a:defRPr/>
                      </a:pPr>
                      <a:endParaRPr lang="en-US" sz="1200" baseline="0" dirty="0"/>
                    </a:p>
                  </a:txBody>
                  <a:tcPr/>
                </a:tc>
                <a:tc>
                  <a:txBody>
                    <a:bodyPr/>
                    <a:lstStyle/>
                    <a:p>
                      <a:r>
                        <a:rPr lang="en-US" sz="1200" dirty="0"/>
                        <a:t>PID defined using CDC minimal</a:t>
                      </a:r>
                      <a:r>
                        <a:rPr lang="en-US" sz="1200" baseline="0" dirty="0"/>
                        <a:t> criteria for empiric treatment</a:t>
                      </a:r>
                      <a:r>
                        <a:rPr lang="en-US" sz="1200" dirty="0"/>
                        <a:t>:</a:t>
                      </a:r>
                    </a:p>
                    <a:p>
                      <a:pPr marL="285750" lvl="0" indent="-285750">
                        <a:buFont typeface="Arial"/>
                        <a:buChar char="•"/>
                      </a:pPr>
                      <a:r>
                        <a:rPr lang="en-US" sz="1200" dirty="0"/>
                        <a:t>Provider</a:t>
                      </a:r>
                      <a:r>
                        <a:rPr lang="en-US" sz="1200" baseline="0" dirty="0"/>
                        <a:t> recommending antibiotics and describing cervical motion or uterine or adnexal tenderness without specific need for fever or leukocytosis</a:t>
                      </a:r>
                    </a:p>
                    <a:p>
                      <a:endParaRPr lang="en-US" sz="1200" baseline="0" dirty="0"/>
                    </a:p>
                  </a:txBody>
                  <a:tcPr/>
                </a:tc>
                <a:tc>
                  <a:txBody>
                    <a:bodyPr/>
                    <a:lstStyle/>
                    <a:p>
                      <a:r>
                        <a:rPr lang="en-US" sz="1200" dirty="0"/>
                        <a:t>Diagnosis of PID in previous 3</a:t>
                      </a:r>
                      <a:r>
                        <a:rPr lang="en-US" sz="1200" baseline="0" dirty="0"/>
                        <a:t> months as noted by experience of symptoms indicating possible PID in a follow-up survey:</a:t>
                      </a:r>
                    </a:p>
                    <a:p>
                      <a:pPr marL="285750" indent="-285750">
                        <a:buFont typeface="Arial"/>
                        <a:buChar char="•"/>
                      </a:pPr>
                      <a:r>
                        <a:rPr lang="en-US" sz="1200" baseline="0" dirty="0"/>
                        <a:t>pelvic pain</a:t>
                      </a:r>
                    </a:p>
                    <a:p>
                      <a:pPr marL="285750" indent="-285750">
                        <a:buFont typeface="Arial"/>
                        <a:buChar char="•"/>
                      </a:pPr>
                      <a:r>
                        <a:rPr lang="en-US" sz="1200" baseline="0" dirty="0"/>
                        <a:t>pelvic tenderness</a:t>
                      </a:r>
                    </a:p>
                    <a:p>
                      <a:pPr marL="285750" indent="-285750">
                        <a:buFont typeface="Arial"/>
                        <a:buChar char="•"/>
                      </a:pPr>
                      <a:r>
                        <a:rPr lang="en-US" sz="1200" baseline="0" dirty="0"/>
                        <a:t>or unusual vaginal discharge, with or without tenderness</a:t>
                      </a:r>
                    </a:p>
                  </a:txBody>
                  <a:tcPr/>
                </a:tc>
                <a:tc>
                  <a:txBody>
                    <a:bodyPr/>
                    <a:lstStyle/>
                    <a:p>
                      <a:r>
                        <a:rPr lang="en-US" sz="1200" baseline="0" dirty="0"/>
                        <a:t>Diagnosis of PID was based on investigator assessment</a:t>
                      </a:r>
                    </a:p>
                  </a:txBody>
                  <a:tcPr/>
                </a:tc>
                <a:extLst>
                  <a:ext uri="{0D108BD9-81ED-4DB2-BD59-A6C34878D82A}">
                    <a16:rowId xmlns:a16="http://schemas.microsoft.com/office/drawing/2014/main" val="10003"/>
                  </a:ext>
                </a:extLst>
              </a:tr>
            </a:tbl>
          </a:graphicData>
        </a:graphic>
      </p:graphicFrame>
      <p:sp>
        <p:nvSpPr>
          <p:cNvPr id="134167" name="Title 1"/>
          <p:cNvSpPr>
            <a:spLocks noGrp="1"/>
          </p:cNvSpPr>
          <p:nvPr>
            <p:ph type="title"/>
          </p:nvPr>
        </p:nvSpPr>
        <p:spPr>
          <a:xfrm>
            <a:off x="250825" y="0"/>
            <a:ext cx="8605838" cy="765175"/>
          </a:xfrm>
        </p:spPr>
        <p:txBody>
          <a:bodyPr/>
          <a:lstStyle/>
          <a:p>
            <a:r>
              <a:rPr lang="en-US" sz="3200" dirty="0"/>
              <a:t>Small studies: description and outcomes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
          <p:cNvPicPr>
            <a:picLocks noChangeAspect="1"/>
          </p:cNvPicPr>
          <p:nvPr/>
        </p:nvPicPr>
        <p:blipFill>
          <a:blip r:embed="rId3" cstate="print">
            <a:extLst>
              <a:ext uri="{28A0092B-C50C-407E-A947-70E740481C1C}">
                <a14:useLocalDpi xmlns:a14="http://schemas.microsoft.com/office/drawing/2010/main" val="0"/>
              </a:ext>
            </a:extLst>
          </a:blip>
          <a:srcRect l="13779" r="21268"/>
          <a:stretch>
            <a:fillRect/>
          </a:stretch>
        </p:blipFill>
        <p:spPr bwMode="auto">
          <a:xfrm>
            <a:off x="7767638" y="3408809"/>
            <a:ext cx="115252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Content Placeholder 2"/>
          <p:cNvSpPr>
            <a:spLocks noGrp="1"/>
          </p:cNvSpPr>
          <p:nvPr>
            <p:ph idx="1"/>
          </p:nvPr>
        </p:nvSpPr>
        <p:spPr>
          <a:xfrm>
            <a:off x="461426" y="1204342"/>
            <a:ext cx="8229600" cy="2014537"/>
          </a:xfrm>
        </p:spPr>
        <p:txBody>
          <a:bodyPr/>
          <a:lstStyle/>
          <a:p>
            <a:pPr>
              <a:defRPr/>
            </a:pPr>
            <a:r>
              <a:rPr lang="en-GB" sz="2000" b="1" dirty="0"/>
              <a:t>INTRA group</a:t>
            </a:r>
            <a:r>
              <a:rPr lang="en-GB" sz="2000" dirty="0"/>
              <a:t>: </a:t>
            </a:r>
            <a:r>
              <a:rPr lang="en-GB" sz="2000" b="1" u="sng" dirty="0"/>
              <a:t>I</a:t>
            </a:r>
            <a:r>
              <a:rPr lang="en-GB" sz="2000" dirty="0"/>
              <a:t>ntrauterine co</a:t>
            </a:r>
            <a:r>
              <a:rPr lang="en-GB" sz="2000" b="1" u="sng" dirty="0"/>
              <a:t>N</a:t>
            </a:r>
            <a:r>
              <a:rPr lang="en-GB" sz="2000" dirty="0"/>
              <a:t>traception: </a:t>
            </a:r>
            <a:r>
              <a:rPr lang="en-GB" sz="2000" b="1" u="sng" dirty="0"/>
              <a:t>T</a:t>
            </a:r>
            <a:r>
              <a:rPr lang="en-GB" sz="2000" dirty="0"/>
              <a:t>ranslating </a:t>
            </a:r>
            <a:r>
              <a:rPr lang="en-GB" sz="2000" b="1" u="sng" dirty="0"/>
              <a:t>R</a:t>
            </a:r>
            <a:r>
              <a:rPr lang="en-GB" sz="2000" dirty="0"/>
              <a:t>esearch into </a:t>
            </a:r>
            <a:r>
              <a:rPr lang="en-GB" sz="2000" b="1" u="sng" dirty="0"/>
              <a:t>A</a:t>
            </a:r>
            <a:r>
              <a:rPr lang="en-GB" sz="2000" dirty="0"/>
              <a:t>ction</a:t>
            </a:r>
          </a:p>
          <a:p>
            <a:pPr lvl="1">
              <a:defRPr/>
            </a:pPr>
            <a:r>
              <a:rPr lang="en-GB" sz="1900" dirty="0"/>
              <a:t>A panel of </a:t>
            </a:r>
            <a:r>
              <a:rPr lang="en-GB" sz="1900" b="1" dirty="0"/>
              <a:t>independent physicians </a:t>
            </a:r>
            <a:r>
              <a:rPr lang="en-GB" sz="1900" dirty="0"/>
              <a:t>with expert interest in intrauterine contraception</a:t>
            </a:r>
          </a:p>
          <a:p>
            <a:pPr lvl="1">
              <a:defRPr/>
            </a:pPr>
            <a:r>
              <a:rPr lang="en-GB" sz="1900" dirty="0"/>
              <a:t>Purpose: To encourage more </a:t>
            </a:r>
            <a:r>
              <a:rPr lang="en-GB" sz="1900" b="1" dirty="0"/>
              <a:t>widespread use of IUC methods </a:t>
            </a:r>
            <a:r>
              <a:rPr lang="en-GB" sz="1900" dirty="0"/>
              <a:t>in a </a:t>
            </a:r>
            <a:r>
              <a:rPr lang="en-GB" sz="1900" b="1" dirty="0"/>
              <a:t>broad range </a:t>
            </a:r>
            <a:r>
              <a:rPr lang="en-GB" sz="1900" dirty="0"/>
              <a:t>of women through </a:t>
            </a:r>
            <a:r>
              <a:rPr lang="en-GB" sz="1900" b="1" dirty="0"/>
              <a:t>medical education</a:t>
            </a:r>
          </a:p>
          <a:p>
            <a:pPr lvl="1">
              <a:defRPr/>
            </a:pPr>
            <a:endParaRPr lang="en-GB" sz="2000" dirty="0">
              <a:solidFill>
                <a:schemeClr val="tx1"/>
              </a:solidFill>
            </a:endParaRPr>
          </a:p>
          <a:p>
            <a:pPr lvl="1">
              <a:defRPr/>
            </a:pPr>
            <a:endParaRPr lang="en-GB" sz="2000" dirty="0">
              <a:solidFill>
                <a:schemeClr val="tx1"/>
              </a:solidFill>
            </a:endParaRPr>
          </a:p>
          <a:p>
            <a:pPr lvl="1">
              <a:defRPr/>
            </a:pPr>
            <a:endParaRPr lang="en-GB" sz="2000" dirty="0">
              <a:solidFill>
                <a:schemeClr val="tx1"/>
              </a:solidFill>
            </a:endParaRPr>
          </a:p>
          <a:p>
            <a:pPr lvl="1">
              <a:defRPr/>
            </a:pPr>
            <a:endParaRPr lang="en-GB" sz="2000" dirty="0">
              <a:solidFill>
                <a:schemeClr val="tx1"/>
              </a:solidFill>
            </a:endParaRPr>
          </a:p>
          <a:p>
            <a:pPr lvl="1">
              <a:defRPr/>
            </a:pPr>
            <a:endParaRPr lang="en-GB" sz="2000" dirty="0">
              <a:solidFill>
                <a:schemeClr val="tx1"/>
              </a:solidFill>
            </a:endParaRPr>
          </a:p>
          <a:p>
            <a:pPr marL="482600" lvl="1" indent="0">
              <a:buFont typeface="Helvetica CE" charset="0"/>
              <a:buNone/>
              <a:defRPr/>
            </a:pPr>
            <a:endParaRPr lang="en-GB" sz="1600" dirty="0">
              <a:solidFill>
                <a:schemeClr val="tx1"/>
              </a:solidFill>
            </a:endParaRPr>
          </a:p>
          <a:p>
            <a:pPr marL="0" indent="0">
              <a:buFont typeface="Wingdings" panose="05000000000000000000" pitchFamily="2" charset="2"/>
              <a:buNone/>
              <a:defRPr/>
            </a:pPr>
            <a:endParaRPr lang="en-US" sz="2400" dirty="0"/>
          </a:p>
        </p:txBody>
      </p:sp>
      <p:pic>
        <p:nvPicPr>
          <p:cNvPr id="86020"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1925" y="3354834"/>
            <a:ext cx="1157288"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3438972"/>
            <a:ext cx="115887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53"/>
          <p:cNvPicPr>
            <a:picLocks noChangeAspect="1"/>
          </p:cNvPicPr>
          <p:nvPr/>
        </p:nvPicPr>
        <p:blipFill>
          <a:blip r:embed="rId6">
            <a:extLst>
              <a:ext uri="{28A0092B-C50C-407E-A947-70E740481C1C}">
                <a14:useLocalDpi xmlns:a14="http://schemas.microsoft.com/office/drawing/2010/main" val="0"/>
              </a:ext>
            </a:extLst>
          </a:blip>
          <a:srcRect t="-4851"/>
          <a:stretch>
            <a:fillRect/>
          </a:stretch>
        </p:blipFill>
        <p:spPr bwMode="auto">
          <a:xfrm>
            <a:off x="2765425" y="3284984"/>
            <a:ext cx="116205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36700" y="3464372"/>
            <a:ext cx="1144588"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2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64150" y="3456434"/>
            <a:ext cx="1143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5" name="Title 1"/>
          <p:cNvSpPr>
            <a:spLocks noGrp="1"/>
          </p:cNvSpPr>
          <p:nvPr>
            <p:ph type="title"/>
          </p:nvPr>
        </p:nvSpPr>
        <p:spPr>
          <a:xfrm>
            <a:off x="457200" y="404664"/>
            <a:ext cx="8229600" cy="747936"/>
          </a:xfrm>
        </p:spPr>
        <p:txBody>
          <a:bodyPr/>
          <a:lstStyle/>
          <a:p>
            <a:r>
              <a:rPr lang="en-US" altLang="en-US" dirty="0"/>
              <a:t>The Global INTRA Group</a:t>
            </a:r>
          </a:p>
        </p:txBody>
      </p:sp>
      <p:pic>
        <p:nvPicPr>
          <p:cNvPr id="86026" name="Picture 22"/>
          <p:cNvPicPr>
            <a:picLocks noChangeAspect="1"/>
          </p:cNvPicPr>
          <p:nvPr/>
        </p:nvPicPr>
        <p:blipFill>
          <a:blip r:embed="rId9">
            <a:extLst>
              <a:ext uri="{28A0092B-C50C-407E-A947-70E740481C1C}">
                <a14:useLocalDpi xmlns:a14="http://schemas.microsoft.com/office/drawing/2010/main" val="0"/>
              </a:ext>
            </a:extLst>
          </a:blip>
          <a:srcRect b="-2"/>
          <a:stretch>
            <a:fillRect/>
          </a:stretch>
        </p:blipFill>
        <p:spPr bwMode="auto">
          <a:xfrm>
            <a:off x="244475" y="3472309"/>
            <a:ext cx="114458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bwMode="auto">
          <a:xfrm>
            <a:off x="233363" y="3354834"/>
            <a:ext cx="1165225" cy="1703388"/>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GB" dirty="0">
              <a:solidFill>
                <a:schemeClr val="tx1"/>
              </a:solidFill>
            </a:endParaRPr>
          </a:p>
        </p:txBody>
      </p:sp>
      <p:sp>
        <p:nvSpPr>
          <p:cNvPr id="49" name="Rectangle 48"/>
          <p:cNvSpPr/>
          <p:nvPr/>
        </p:nvSpPr>
        <p:spPr bwMode="auto">
          <a:xfrm>
            <a:off x="1509713" y="3354834"/>
            <a:ext cx="1165225" cy="171132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GB" dirty="0">
              <a:solidFill>
                <a:schemeClr val="tx1"/>
              </a:solidFill>
            </a:endParaRPr>
          </a:p>
        </p:txBody>
      </p:sp>
      <p:sp>
        <p:nvSpPr>
          <p:cNvPr id="50" name="Rectangle 49"/>
          <p:cNvSpPr/>
          <p:nvPr/>
        </p:nvSpPr>
        <p:spPr bwMode="auto">
          <a:xfrm>
            <a:off x="2762250" y="3354834"/>
            <a:ext cx="1163638" cy="171132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GB" dirty="0">
              <a:solidFill>
                <a:schemeClr val="tx1"/>
              </a:solidFill>
            </a:endParaRPr>
          </a:p>
        </p:txBody>
      </p:sp>
      <p:sp>
        <p:nvSpPr>
          <p:cNvPr id="51" name="Rectangle 50"/>
          <p:cNvSpPr/>
          <p:nvPr/>
        </p:nvSpPr>
        <p:spPr bwMode="auto">
          <a:xfrm>
            <a:off x="4011613" y="3354834"/>
            <a:ext cx="1163637" cy="171132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GB" dirty="0">
              <a:solidFill>
                <a:schemeClr val="tx1"/>
              </a:solidFill>
            </a:endParaRPr>
          </a:p>
        </p:txBody>
      </p:sp>
      <p:sp>
        <p:nvSpPr>
          <p:cNvPr id="52" name="Rectangle 51"/>
          <p:cNvSpPr/>
          <p:nvPr/>
        </p:nvSpPr>
        <p:spPr bwMode="auto">
          <a:xfrm>
            <a:off x="5259388" y="3354834"/>
            <a:ext cx="1165225" cy="171132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GB" dirty="0">
              <a:solidFill>
                <a:schemeClr val="tx1"/>
              </a:solidFill>
            </a:endParaRPr>
          </a:p>
        </p:txBody>
      </p:sp>
      <p:sp>
        <p:nvSpPr>
          <p:cNvPr id="53" name="Rectangle 52"/>
          <p:cNvSpPr/>
          <p:nvPr/>
        </p:nvSpPr>
        <p:spPr bwMode="auto">
          <a:xfrm>
            <a:off x="6508750" y="3354834"/>
            <a:ext cx="1163638" cy="171132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GB" dirty="0">
              <a:solidFill>
                <a:schemeClr val="tx1"/>
              </a:solidFill>
            </a:endParaRPr>
          </a:p>
        </p:txBody>
      </p:sp>
      <p:sp>
        <p:nvSpPr>
          <p:cNvPr id="3" name="TextBox 2"/>
          <p:cNvSpPr txBox="1"/>
          <p:nvPr/>
        </p:nvSpPr>
        <p:spPr>
          <a:xfrm>
            <a:off x="179388" y="5082034"/>
            <a:ext cx="1268412" cy="431800"/>
          </a:xfrm>
          <a:prstGeom prst="rect">
            <a:avLst/>
          </a:prstGeom>
          <a:noFill/>
        </p:spPr>
        <p:txBody>
          <a:bodyPr>
            <a:spAutoFit/>
          </a:bodyPr>
          <a:lstStyle/>
          <a:p>
            <a:pPr algn="ctr">
              <a:defRPr/>
            </a:pPr>
            <a:r>
              <a:rPr lang="en-GB" sz="1050" dirty="0"/>
              <a:t>Dr Brian Hauck,</a:t>
            </a:r>
          </a:p>
          <a:p>
            <a:pPr algn="ctr">
              <a:defRPr/>
            </a:pPr>
            <a:r>
              <a:rPr lang="en-GB" sz="1050" dirty="0"/>
              <a:t>Canada</a:t>
            </a:r>
          </a:p>
        </p:txBody>
      </p:sp>
      <p:sp>
        <p:nvSpPr>
          <p:cNvPr id="20" name="TextBox 19"/>
          <p:cNvSpPr txBox="1"/>
          <p:nvPr/>
        </p:nvSpPr>
        <p:spPr>
          <a:xfrm>
            <a:off x="1462088" y="5086797"/>
            <a:ext cx="1268412" cy="414337"/>
          </a:xfrm>
          <a:prstGeom prst="rect">
            <a:avLst/>
          </a:prstGeom>
          <a:noFill/>
        </p:spPr>
        <p:txBody>
          <a:bodyPr>
            <a:spAutoFit/>
          </a:bodyPr>
          <a:lstStyle/>
          <a:p>
            <a:pPr algn="ctr">
              <a:defRPr/>
            </a:pPr>
            <a:r>
              <a:rPr lang="en-GB" sz="1050" dirty="0"/>
              <a:t>Prof Nikki Zite,</a:t>
            </a:r>
          </a:p>
          <a:p>
            <a:pPr algn="ctr">
              <a:defRPr/>
            </a:pPr>
            <a:r>
              <a:rPr lang="en-GB" sz="1050" dirty="0"/>
              <a:t>USA</a:t>
            </a:r>
          </a:p>
        </p:txBody>
      </p:sp>
      <p:sp>
        <p:nvSpPr>
          <p:cNvPr id="21" name="TextBox 20"/>
          <p:cNvSpPr txBox="1"/>
          <p:nvPr/>
        </p:nvSpPr>
        <p:spPr>
          <a:xfrm>
            <a:off x="2703513" y="5086797"/>
            <a:ext cx="1268412" cy="414337"/>
          </a:xfrm>
          <a:prstGeom prst="rect">
            <a:avLst/>
          </a:prstGeom>
          <a:noFill/>
        </p:spPr>
        <p:txBody>
          <a:bodyPr>
            <a:spAutoFit/>
          </a:bodyPr>
          <a:lstStyle/>
          <a:p>
            <a:pPr algn="ctr">
              <a:defRPr/>
            </a:pPr>
            <a:r>
              <a:rPr lang="en-GB" sz="1050" dirty="0"/>
              <a:t>Dr Tina Peers,</a:t>
            </a:r>
          </a:p>
          <a:p>
            <a:pPr algn="ctr">
              <a:defRPr/>
            </a:pPr>
            <a:r>
              <a:rPr lang="en-GB" sz="1050" dirty="0"/>
              <a:t>UK</a:t>
            </a:r>
          </a:p>
        </p:txBody>
      </p:sp>
      <p:sp>
        <p:nvSpPr>
          <p:cNvPr id="22" name="TextBox 21"/>
          <p:cNvSpPr txBox="1"/>
          <p:nvPr/>
        </p:nvSpPr>
        <p:spPr>
          <a:xfrm>
            <a:off x="3959225" y="5086797"/>
            <a:ext cx="1268413" cy="414337"/>
          </a:xfrm>
          <a:prstGeom prst="rect">
            <a:avLst/>
          </a:prstGeom>
          <a:noFill/>
        </p:spPr>
        <p:txBody>
          <a:bodyPr>
            <a:spAutoFit/>
          </a:bodyPr>
          <a:lstStyle/>
          <a:p>
            <a:pPr algn="ctr">
              <a:defRPr/>
            </a:pPr>
            <a:r>
              <a:rPr lang="en-GB" sz="1050" dirty="0"/>
              <a:t>Dr Pamela Lotke,</a:t>
            </a:r>
          </a:p>
          <a:p>
            <a:pPr algn="ctr">
              <a:defRPr/>
            </a:pPr>
            <a:r>
              <a:rPr lang="en-GB" sz="1050" dirty="0"/>
              <a:t>USA</a:t>
            </a:r>
          </a:p>
        </p:txBody>
      </p:sp>
      <p:sp>
        <p:nvSpPr>
          <p:cNvPr id="24" name="TextBox 23"/>
          <p:cNvSpPr txBox="1"/>
          <p:nvPr/>
        </p:nvSpPr>
        <p:spPr>
          <a:xfrm>
            <a:off x="5207000" y="5091559"/>
            <a:ext cx="1268413" cy="414338"/>
          </a:xfrm>
          <a:prstGeom prst="rect">
            <a:avLst/>
          </a:prstGeom>
          <a:noFill/>
        </p:spPr>
        <p:txBody>
          <a:bodyPr>
            <a:spAutoFit/>
          </a:bodyPr>
          <a:lstStyle/>
          <a:p>
            <a:pPr algn="ctr">
              <a:defRPr/>
            </a:pPr>
            <a:r>
              <a:rPr lang="en-GB" sz="1050" dirty="0"/>
              <a:t>Dr Josefina Lira,</a:t>
            </a:r>
          </a:p>
          <a:p>
            <a:pPr algn="ctr">
              <a:defRPr/>
            </a:pPr>
            <a:r>
              <a:rPr lang="en-GB" sz="1050" dirty="0"/>
              <a:t>Mexico</a:t>
            </a:r>
          </a:p>
        </p:txBody>
      </p:sp>
      <p:sp>
        <p:nvSpPr>
          <p:cNvPr id="28" name="TextBox 27"/>
          <p:cNvSpPr txBox="1"/>
          <p:nvPr/>
        </p:nvSpPr>
        <p:spPr>
          <a:xfrm>
            <a:off x="6456363" y="5089972"/>
            <a:ext cx="1268412" cy="414337"/>
          </a:xfrm>
          <a:prstGeom prst="rect">
            <a:avLst/>
          </a:prstGeom>
          <a:noFill/>
        </p:spPr>
        <p:txBody>
          <a:bodyPr>
            <a:spAutoFit/>
          </a:bodyPr>
          <a:lstStyle/>
          <a:p>
            <a:pPr algn="ctr">
              <a:defRPr/>
            </a:pPr>
            <a:r>
              <a:rPr lang="en-GB" sz="1050" dirty="0"/>
              <a:t>Prof Kai Bühling,</a:t>
            </a:r>
          </a:p>
          <a:p>
            <a:pPr algn="ctr">
              <a:defRPr/>
            </a:pPr>
            <a:r>
              <a:rPr lang="en-GB" sz="1050" dirty="0"/>
              <a:t>Germany</a:t>
            </a:r>
          </a:p>
        </p:txBody>
      </p:sp>
      <p:sp>
        <p:nvSpPr>
          <p:cNvPr id="86039" name="TextBox 3"/>
          <p:cNvSpPr txBox="1">
            <a:spLocks noChangeArrowheads="1"/>
          </p:cNvSpPr>
          <p:nvPr/>
        </p:nvSpPr>
        <p:spPr bwMode="auto">
          <a:xfrm>
            <a:off x="457200" y="5661248"/>
            <a:ext cx="75711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Wingdings" panose="05000000000000000000" pitchFamily="2" charset="2"/>
              <a:buChar char="§"/>
            </a:pPr>
            <a:r>
              <a:rPr lang="en-GB" altLang="en-US" sz="1800" dirty="0"/>
              <a:t>Formation of the INTRA group and its ongoing work is supported by Bayer </a:t>
            </a:r>
            <a:r>
              <a:rPr lang="en-GB" altLang="en-US" sz="1800" dirty="0">
                <a:solidFill>
                  <a:srgbClr val="0079AD"/>
                </a:solidFill>
              </a:rPr>
              <a:t>AG</a:t>
            </a:r>
          </a:p>
        </p:txBody>
      </p:sp>
      <p:sp>
        <p:nvSpPr>
          <p:cNvPr id="26" name="Rectangle 25"/>
          <p:cNvSpPr/>
          <p:nvPr/>
        </p:nvSpPr>
        <p:spPr bwMode="auto">
          <a:xfrm>
            <a:off x="7756525" y="3353247"/>
            <a:ext cx="1163638" cy="1711325"/>
          </a:xfrm>
          <a:prstGeom prst="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GB" dirty="0">
              <a:solidFill>
                <a:schemeClr val="tx1"/>
              </a:solidFill>
            </a:endParaRPr>
          </a:p>
        </p:txBody>
      </p:sp>
      <p:sp>
        <p:nvSpPr>
          <p:cNvPr id="27" name="TextBox 26"/>
          <p:cNvSpPr txBox="1"/>
          <p:nvPr/>
        </p:nvSpPr>
        <p:spPr>
          <a:xfrm>
            <a:off x="7683500" y="5089972"/>
            <a:ext cx="1352550" cy="414337"/>
          </a:xfrm>
          <a:prstGeom prst="rect">
            <a:avLst/>
          </a:prstGeom>
          <a:noFill/>
        </p:spPr>
        <p:txBody>
          <a:bodyPr>
            <a:spAutoFit/>
          </a:bodyPr>
          <a:lstStyle/>
          <a:p>
            <a:pPr algn="ctr">
              <a:defRPr/>
            </a:pPr>
            <a:r>
              <a:rPr lang="en-GB" sz="1050" dirty="0"/>
              <a:t>Dr Carolina Vieira,</a:t>
            </a:r>
          </a:p>
          <a:p>
            <a:pPr algn="ctr">
              <a:defRPr/>
            </a:pPr>
            <a:r>
              <a:rPr lang="en-GB" sz="1050" dirty="0"/>
              <a:t>Brazil</a:t>
            </a:r>
          </a:p>
        </p:txBody>
      </p:sp>
    </p:spTree>
    <p:extLst>
      <p:ext uri="{BB962C8B-B14F-4D97-AF65-F5344CB8AC3E}">
        <p14:creationId xmlns:p14="http://schemas.microsoft.com/office/powerpoint/2010/main" val="1551307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954681" y="6021288"/>
            <a:ext cx="1937799" cy="836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136193" name="Title 1"/>
          <p:cNvSpPr>
            <a:spLocks noGrp="1"/>
          </p:cNvSpPr>
          <p:nvPr>
            <p:ph type="title"/>
          </p:nvPr>
        </p:nvSpPr>
        <p:spPr>
          <a:xfrm>
            <a:off x="395288" y="290580"/>
            <a:ext cx="8362950" cy="1219200"/>
          </a:xfrm>
        </p:spPr>
        <p:txBody>
          <a:bodyPr/>
          <a:lstStyle/>
          <a:p>
            <a:r>
              <a:rPr lang="en-US" sz="2800" dirty="0"/>
              <a:t>Study findings support same-day IUC placement in adolescent women</a:t>
            </a:r>
          </a:p>
        </p:txBody>
      </p:sp>
      <p:sp>
        <p:nvSpPr>
          <p:cNvPr id="136194" name="Content Placeholder 2"/>
          <p:cNvSpPr>
            <a:spLocks noGrp="1"/>
          </p:cNvSpPr>
          <p:nvPr>
            <p:ph idx="1"/>
          </p:nvPr>
        </p:nvSpPr>
        <p:spPr>
          <a:xfrm>
            <a:off x="323850" y="1915963"/>
            <a:ext cx="3825875" cy="3097213"/>
          </a:xfrm>
        </p:spPr>
        <p:txBody>
          <a:bodyPr/>
          <a:lstStyle/>
          <a:p>
            <a:r>
              <a:rPr lang="en-US" sz="2000" dirty="0"/>
              <a:t>The overall incidence of PID across women for whom follow-up data was available was </a:t>
            </a:r>
            <a:r>
              <a:rPr lang="en-US" sz="2000" b="1" dirty="0"/>
              <a:t>4.6%</a:t>
            </a:r>
          </a:p>
          <a:p>
            <a:pPr marL="0" indent="0">
              <a:buNone/>
            </a:pPr>
            <a:r>
              <a:rPr lang="en-US" sz="2000" dirty="0"/>
              <a:t> </a:t>
            </a:r>
          </a:p>
          <a:p>
            <a:r>
              <a:rPr lang="en-US" sz="2000" dirty="0"/>
              <a:t>Of those with a positive </a:t>
            </a:r>
            <a:r>
              <a:rPr lang="en-US" sz="2000" i="1" dirty="0"/>
              <a:t>Chlamydia</a:t>
            </a:r>
            <a:r>
              <a:rPr lang="en-US" sz="2000" dirty="0"/>
              <a:t> screening, there was </a:t>
            </a:r>
            <a:r>
              <a:rPr lang="en-US" sz="2000" b="1" dirty="0"/>
              <a:t>only one case of PID</a:t>
            </a:r>
            <a:r>
              <a:rPr lang="en-US" sz="2000" dirty="0"/>
              <a:t>, which was treated without IUC removal</a:t>
            </a:r>
          </a:p>
        </p:txBody>
      </p:sp>
      <p:sp>
        <p:nvSpPr>
          <p:cNvPr id="136195" name="Rectangle 3"/>
          <p:cNvSpPr>
            <a:spLocks noChangeArrowheads="1"/>
          </p:cNvSpPr>
          <p:nvPr/>
        </p:nvSpPr>
        <p:spPr bwMode="auto">
          <a:xfrm>
            <a:off x="370235" y="6553942"/>
            <a:ext cx="6650037" cy="200055"/>
          </a:xfrm>
          <a:prstGeom prst="rect">
            <a:avLst/>
          </a:prstGeom>
          <a:noFill/>
          <a:ln w="9525">
            <a:noFill/>
            <a:miter lim="800000"/>
            <a:headEnd/>
            <a:tailEnd/>
          </a:ln>
        </p:spPr>
        <p:txBody>
          <a:bodyPr>
            <a:spAutoFit/>
          </a:bodyPr>
          <a:lstStyle/>
          <a:p>
            <a:r>
              <a:rPr lang="en-GB" sz="700" dirty="0">
                <a:latin typeface="Arial" panose="020B0604020202020204" pitchFamily="34" charset="0"/>
                <a:cs typeface="Arial" panose="020B0604020202020204" pitchFamily="34" charset="0"/>
              </a:rPr>
              <a:t>1. Bayer LL, et al. Contraception 2012;86(5):443-451</a:t>
            </a:r>
            <a:r>
              <a:rPr lang="en-GB" sz="700" dirty="0"/>
              <a:t>.</a:t>
            </a:r>
            <a:endParaRPr lang="en-US" sz="700" dirty="0"/>
          </a:p>
        </p:txBody>
      </p:sp>
      <p:grpSp>
        <p:nvGrpSpPr>
          <p:cNvPr id="10" name="Group 9"/>
          <p:cNvGrpSpPr/>
          <p:nvPr/>
        </p:nvGrpSpPr>
        <p:grpSpPr>
          <a:xfrm>
            <a:off x="4499992" y="1484784"/>
            <a:ext cx="4121858" cy="3929082"/>
            <a:chOff x="-131660" y="1320031"/>
            <a:chExt cx="5786376" cy="4691623"/>
          </a:xfrm>
        </p:grpSpPr>
        <p:sp>
          <p:nvSpPr>
            <p:cNvPr id="11" name="TextBox 6"/>
            <p:cNvSpPr txBox="1">
              <a:spLocks noChangeArrowheads="1"/>
            </p:cNvSpPr>
            <p:nvPr/>
          </p:nvSpPr>
          <p:spPr bwMode="auto">
            <a:xfrm rot="16200000">
              <a:off x="-1315111" y="3694877"/>
              <a:ext cx="2730500" cy="363597"/>
            </a:xfrm>
            <a:prstGeom prst="rect">
              <a:avLst/>
            </a:prstGeom>
            <a:noFill/>
            <a:ln w="9525">
              <a:noFill/>
              <a:miter lim="800000"/>
              <a:headEnd/>
              <a:tailEnd/>
            </a:ln>
          </p:spPr>
          <p:txBody>
            <a:bodyPr>
              <a:spAutoFit/>
            </a:bodyPr>
            <a:lstStyle/>
            <a:p>
              <a:pPr algn="ctr"/>
              <a:r>
                <a:rPr lang="en-US" sz="1400" b="1" dirty="0"/>
                <a:t>Incidence of PID (%)</a:t>
              </a:r>
            </a:p>
          </p:txBody>
        </p:sp>
        <p:grpSp>
          <p:nvGrpSpPr>
            <p:cNvPr id="12" name="Group 11"/>
            <p:cNvGrpSpPr/>
            <p:nvPr/>
          </p:nvGrpSpPr>
          <p:grpSpPr>
            <a:xfrm>
              <a:off x="535959" y="1320031"/>
              <a:ext cx="5118757" cy="4691623"/>
              <a:chOff x="1256634" y="1883423"/>
              <a:chExt cx="3456713" cy="3168269"/>
            </a:xfrm>
          </p:grpSpPr>
          <p:cxnSp>
            <p:nvCxnSpPr>
              <p:cNvPr id="13" name="Gerade Verbindung 53"/>
              <p:cNvCxnSpPr/>
              <p:nvPr/>
            </p:nvCxnSpPr>
            <p:spPr>
              <a:xfrm>
                <a:off x="1427815" y="2480954"/>
                <a:ext cx="0" cy="2356556"/>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4" name="Gerade Verbindung 55"/>
              <p:cNvCxnSpPr/>
              <p:nvPr/>
            </p:nvCxnSpPr>
            <p:spPr>
              <a:xfrm>
                <a:off x="1356315" y="248095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5" name="Gerade Verbindung 56"/>
              <p:cNvCxnSpPr/>
              <p:nvPr/>
            </p:nvCxnSpPr>
            <p:spPr>
              <a:xfrm>
                <a:off x="1356315" y="296722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6" name="Gerade Verbindung 57"/>
              <p:cNvCxnSpPr/>
              <p:nvPr/>
            </p:nvCxnSpPr>
            <p:spPr>
              <a:xfrm>
                <a:off x="1356315" y="389114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7" name="Gerade Verbindung 58"/>
              <p:cNvCxnSpPr/>
              <p:nvPr/>
            </p:nvCxnSpPr>
            <p:spPr>
              <a:xfrm>
                <a:off x="1356315" y="437741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18" name="Text Box 47"/>
              <p:cNvSpPr txBox="1">
                <a:spLocks noChangeArrowheads="1"/>
              </p:cNvSpPr>
              <p:nvPr/>
            </p:nvSpPr>
            <p:spPr bwMode="auto">
              <a:xfrm>
                <a:off x="1256634" y="3812719"/>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sp>
            <p:nvSpPr>
              <p:cNvPr id="19" name="Text Box 47"/>
              <p:cNvSpPr txBox="1">
                <a:spLocks noChangeArrowheads="1"/>
              </p:cNvSpPr>
              <p:nvPr/>
            </p:nvSpPr>
            <p:spPr bwMode="auto">
              <a:xfrm>
                <a:off x="1256635" y="4765227"/>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20" name="Text Box 47"/>
              <p:cNvSpPr txBox="1">
                <a:spLocks noChangeArrowheads="1"/>
              </p:cNvSpPr>
              <p:nvPr/>
            </p:nvSpPr>
            <p:spPr bwMode="auto">
              <a:xfrm>
                <a:off x="1256634" y="3356244"/>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3</a:t>
                </a:r>
              </a:p>
            </p:txBody>
          </p:sp>
          <p:sp>
            <p:nvSpPr>
              <p:cNvPr id="21" name="Text Box 47"/>
              <p:cNvSpPr txBox="1">
                <a:spLocks noChangeArrowheads="1"/>
              </p:cNvSpPr>
              <p:nvPr/>
            </p:nvSpPr>
            <p:spPr bwMode="auto">
              <a:xfrm>
                <a:off x="1256634" y="286997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2" name="Text Box 47"/>
              <p:cNvSpPr txBox="1">
                <a:spLocks noChangeArrowheads="1"/>
              </p:cNvSpPr>
              <p:nvPr/>
            </p:nvSpPr>
            <p:spPr bwMode="auto">
              <a:xfrm>
                <a:off x="1256634" y="2383700"/>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5</a:t>
                </a:r>
              </a:p>
            </p:txBody>
          </p:sp>
          <p:sp>
            <p:nvSpPr>
              <p:cNvPr id="23" name="Rechteck 79"/>
              <p:cNvSpPr/>
              <p:nvPr/>
            </p:nvSpPr>
            <p:spPr>
              <a:xfrm>
                <a:off x="2415136" y="2696328"/>
                <a:ext cx="1300289" cy="2143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24" name="Text Box 47"/>
              <p:cNvSpPr txBox="1">
                <a:spLocks noChangeArrowheads="1"/>
              </p:cNvSpPr>
              <p:nvPr/>
            </p:nvSpPr>
            <p:spPr bwMode="auto">
              <a:xfrm>
                <a:off x="1256634" y="4298712"/>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a:t>
                </a:r>
              </a:p>
            </p:txBody>
          </p:sp>
          <p:cxnSp>
            <p:nvCxnSpPr>
              <p:cNvPr id="25" name="Gerade Verbindung 57"/>
              <p:cNvCxnSpPr/>
              <p:nvPr/>
            </p:nvCxnSpPr>
            <p:spPr>
              <a:xfrm>
                <a:off x="1356315" y="3425381"/>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26" name="Gerade Verbindung 58"/>
              <p:cNvCxnSpPr/>
              <p:nvPr/>
            </p:nvCxnSpPr>
            <p:spPr>
              <a:xfrm flipV="1">
                <a:off x="4628586"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27" name="Rectangle 230"/>
              <p:cNvSpPr>
                <a:spLocks noChangeArrowheads="1"/>
              </p:cNvSpPr>
              <p:nvPr/>
            </p:nvSpPr>
            <p:spPr bwMode="auto">
              <a:xfrm>
                <a:off x="2785451" y="2231811"/>
                <a:ext cx="559763" cy="34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dirty="0">
                    <a:solidFill>
                      <a:srgbClr val="0079AD"/>
                    </a:solidFill>
                    <a:latin typeface="+mj-lt"/>
                  </a:rPr>
                  <a:t>4.6%</a:t>
                </a:r>
              </a:p>
              <a:p>
                <a:pPr algn="ctr" fontAlgn="base">
                  <a:spcBef>
                    <a:spcPct val="0"/>
                  </a:spcBef>
                  <a:spcAft>
                    <a:spcPct val="0"/>
                  </a:spcAft>
                  <a:buFont typeface="Arial" pitchFamily="34" charset="0"/>
                  <a:buNone/>
                </a:pPr>
                <a:r>
                  <a:rPr lang="en-US" altLang="en-US" sz="1400" dirty="0">
                    <a:solidFill>
                      <a:srgbClr val="0079AD"/>
                    </a:solidFill>
                    <a:latin typeface="+mj-lt"/>
                  </a:rPr>
                  <a:t>(n=172)</a:t>
                </a:r>
              </a:p>
            </p:txBody>
          </p:sp>
          <p:sp>
            <p:nvSpPr>
              <p:cNvPr id="28" name="Rectangle 230"/>
              <p:cNvSpPr>
                <a:spLocks noChangeArrowheads="1"/>
              </p:cNvSpPr>
              <p:nvPr/>
            </p:nvSpPr>
            <p:spPr bwMode="auto">
              <a:xfrm>
                <a:off x="1450420" y="1883423"/>
                <a:ext cx="3262927" cy="1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b="1" dirty="0">
                    <a:solidFill>
                      <a:srgbClr val="0079AD"/>
                    </a:solidFill>
                    <a:latin typeface="+mj-lt"/>
                  </a:rPr>
                  <a:t>Overall i</a:t>
                </a:r>
                <a:r>
                  <a:rPr lang="en-US" altLang="en-US" sz="1400" b="1" dirty="0">
                    <a:solidFill>
                      <a:srgbClr val="0079AD"/>
                    </a:solidFill>
                    <a:latin typeface="+mj-lt"/>
                    <a:cs typeface="Arial" charset="0"/>
                  </a:rPr>
                  <a:t>ncidence of PID at 6 months (%)</a:t>
                </a:r>
              </a:p>
            </p:txBody>
          </p:sp>
          <p:cxnSp>
            <p:nvCxnSpPr>
              <p:cNvPr id="29" name="Gerade Verbindung 58"/>
              <p:cNvCxnSpPr/>
              <p:nvPr/>
            </p:nvCxnSpPr>
            <p:spPr>
              <a:xfrm>
                <a:off x="1356315" y="4840813"/>
                <a:ext cx="3272271"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0" name="Rectangle 230"/>
              <p:cNvSpPr>
                <a:spLocks noChangeArrowheads="1"/>
              </p:cNvSpPr>
              <p:nvPr/>
            </p:nvSpPr>
            <p:spPr bwMode="auto">
              <a:xfrm>
                <a:off x="1850184" y="4902784"/>
                <a:ext cx="2455332"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Women with follow-up data</a:t>
                </a:r>
              </a:p>
            </p:txBody>
          </p:sp>
        </p:grpSp>
      </p:grpSp>
      <p:sp>
        <p:nvSpPr>
          <p:cNvPr id="2" name="Rounded Rectangle 1"/>
          <p:cNvSpPr/>
          <p:nvPr/>
        </p:nvSpPr>
        <p:spPr bwMode="auto">
          <a:xfrm>
            <a:off x="395288" y="5632383"/>
            <a:ext cx="8303800" cy="74798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dirty="0">
                <a:solidFill>
                  <a:schemeClr val="bg1"/>
                </a:solidFill>
              </a:rPr>
              <a:t>Retrospective cohort study of </a:t>
            </a:r>
            <a:r>
              <a:rPr lang="en-US" b="1" dirty="0">
                <a:solidFill>
                  <a:schemeClr val="bg1"/>
                </a:solidFill>
              </a:rPr>
              <a:t>307 adolescent women</a:t>
            </a:r>
            <a:r>
              <a:rPr lang="en-US" sz="1800" dirty="0">
                <a:solidFill>
                  <a:schemeClr val="bg1"/>
                </a:solidFill>
              </a:rPr>
              <a:t>: PID risk following IUC placement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954681" y="6021288"/>
            <a:ext cx="1937799" cy="836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138241" name="Title 1"/>
          <p:cNvSpPr>
            <a:spLocks noGrp="1"/>
          </p:cNvSpPr>
          <p:nvPr>
            <p:ph type="title"/>
          </p:nvPr>
        </p:nvSpPr>
        <p:spPr>
          <a:xfrm>
            <a:off x="323528" y="292311"/>
            <a:ext cx="8964612" cy="1219200"/>
          </a:xfrm>
        </p:spPr>
        <p:txBody>
          <a:bodyPr/>
          <a:lstStyle/>
          <a:p>
            <a:r>
              <a:rPr lang="en-US" sz="2800" dirty="0"/>
              <a:t>Incidence of PID is similar in women with same-day IUC placement vs. no IUC placement</a:t>
            </a:r>
          </a:p>
        </p:txBody>
      </p:sp>
      <p:sp>
        <p:nvSpPr>
          <p:cNvPr id="3" name="Content Placeholder 2"/>
          <p:cNvSpPr>
            <a:spLocks noGrp="1"/>
          </p:cNvSpPr>
          <p:nvPr>
            <p:ph idx="1"/>
          </p:nvPr>
        </p:nvSpPr>
        <p:spPr>
          <a:xfrm>
            <a:off x="323850" y="1629470"/>
            <a:ext cx="3459381" cy="3815754"/>
          </a:xfrm>
        </p:spPr>
        <p:txBody>
          <a:bodyPr/>
          <a:lstStyle/>
          <a:p>
            <a:pPr marL="292093" indent="-292093">
              <a:defRPr/>
            </a:pPr>
            <a:r>
              <a:rPr lang="en-US" sz="2000" b="1" dirty="0"/>
              <a:t>No significant difference </a:t>
            </a:r>
            <a:r>
              <a:rPr lang="en-US" sz="2000" dirty="0"/>
              <a:t>in the incidence of PID between those women receiving </a:t>
            </a:r>
            <a:r>
              <a:rPr lang="en-US" sz="2000" b="1" dirty="0"/>
              <a:t>same-day IUC and no IUC</a:t>
            </a:r>
            <a:r>
              <a:rPr lang="en-US" sz="2000" dirty="0"/>
              <a:t> at 3 months (via self-reported survey)</a:t>
            </a:r>
          </a:p>
          <a:p>
            <a:pPr marL="0" indent="0">
              <a:buNone/>
              <a:defRPr/>
            </a:pPr>
            <a:r>
              <a:rPr lang="en-US" sz="2000" dirty="0"/>
              <a:t> </a:t>
            </a:r>
          </a:p>
          <a:p>
            <a:pPr marL="292093" indent="-292093">
              <a:defRPr/>
            </a:pPr>
            <a:r>
              <a:rPr lang="en-US" sz="2000" b="1" dirty="0"/>
              <a:t>1.9%</a:t>
            </a:r>
            <a:r>
              <a:rPr lang="en-US" sz="2000" dirty="0"/>
              <a:t> of women using hormonal contraception and </a:t>
            </a:r>
            <a:r>
              <a:rPr lang="en-US" sz="2000" b="1" dirty="0"/>
              <a:t>0.9%</a:t>
            </a:r>
            <a:r>
              <a:rPr lang="en-US" sz="2000" dirty="0"/>
              <a:t> of women using no contraception were diagnosed with PID</a:t>
            </a:r>
          </a:p>
          <a:p>
            <a:pPr marL="285750" indent="-285750">
              <a:buFont typeface="Arial"/>
              <a:buChar char="•"/>
              <a:defRPr/>
            </a:pPr>
            <a:endParaRPr lang="en-US" dirty="0"/>
          </a:p>
        </p:txBody>
      </p:sp>
      <p:sp>
        <p:nvSpPr>
          <p:cNvPr id="138243" name="Rectangle 3"/>
          <p:cNvSpPr>
            <a:spLocks noChangeArrowheads="1"/>
          </p:cNvSpPr>
          <p:nvPr/>
        </p:nvSpPr>
        <p:spPr bwMode="auto">
          <a:xfrm>
            <a:off x="323528" y="6591834"/>
            <a:ext cx="6650037" cy="200055"/>
          </a:xfrm>
          <a:prstGeom prst="rect">
            <a:avLst/>
          </a:prstGeom>
          <a:noFill/>
          <a:ln w="9525">
            <a:noFill/>
            <a:miter lim="800000"/>
            <a:headEnd/>
            <a:tailEnd/>
          </a:ln>
        </p:spPr>
        <p:txBody>
          <a:bodyPr>
            <a:spAutoFit/>
          </a:bodyPr>
          <a:lstStyle/>
          <a:p>
            <a:r>
              <a:rPr lang="en-US" altLang="en-US" sz="700" dirty="0">
                <a:latin typeface="Arial" panose="020B0604020202020204" pitchFamily="34" charset="0"/>
                <a:cs typeface="Arial" panose="020B0604020202020204" pitchFamily="34" charset="0"/>
              </a:rPr>
              <a:t>1. Papic M, et al. Womens Health Issues 2015;25(1):22-7. </a:t>
            </a:r>
            <a:endParaRPr lang="en-US" sz="700" dirty="0">
              <a:latin typeface="Arial" panose="020B0604020202020204" pitchFamily="34" charset="0"/>
              <a:cs typeface="Arial" panose="020B0604020202020204" pitchFamily="34" charset="0"/>
            </a:endParaRPr>
          </a:p>
        </p:txBody>
      </p:sp>
      <p:grpSp>
        <p:nvGrpSpPr>
          <p:cNvPr id="12" name="Group 11"/>
          <p:cNvGrpSpPr/>
          <p:nvPr/>
        </p:nvGrpSpPr>
        <p:grpSpPr>
          <a:xfrm>
            <a:off x="3725293" y="1677706"/>
            <a:ext cx="5492354" cy="3641049"/>
            <a:chOff x="61539" y="1663964"/>
            <a:chExt cx="5862991" cy="4347690"/>
          </a:xfrm>
        </p:grpSpPr>
        <p:sp>
          <p:nvSpPr>
            <p:cNvPr id="13" name="TextBox 6"/>
            <p:cNvSpPr txBox="1">
              <a:spLocks noChangeArrowheads="1"/>
            </p:cNvSpPr>
            <p:nvPr/>
          </p:nvSpPr>
          <p:spPr bwMode="auto">
            <a:xfrm rot="16200000">
              <a:off x="-1121912" y="3694877"/>
              <a:ext cx="2730500" cy="363597"/>
            </a:xfrm>
            <a:prstGeom prst="rect">
              <a:avLst/>
            </a:prstGeom>
            <a:noFill/>
            <a:ln w="9525">
              <a:noFill/>
              <a:miter lim="800000"/>
              <a:headEnd/>
              <a:tailEnd/>
            </a:ln>
          </p:spPr>
          <p:txBody>
            <a:bodyPr>
              <a:spAutoFit/>
            </a:bodyPr>
            <a:lstStyle/>
            <a:p>
              <a:pPr algn="ctr"/>
              <a:r>
                <a:rPr lang="en-US" sz="1400" b="1" dirty="0"/>
                <a:t>Incidence of PID (%)</a:t>
              </a:r>
            </a:p>
          </p:txBody>
        </p:sp>
        <p:grpSp>
          <p:nvGrpSpPr>
            <p:cNvPr id="14" name="Group 13"/>
            <p:cNvGrpSpPr/>
            <p:nvPr/>
          </p:nvGrpSpPr>
          <p:grpSpPr>
            <a:xfrm>
              <a:off x="407305" y="1663964"/>
              <a:ext cx="5517225" cy="4347690"/>
              <a:chOff x="1169754" y="2115682"/>
              <a:chExt cx="3725800" cy="2936010"/>
            </a:xfrm>
          </p:grpSpPr>
          <p:cxnSp>
            <p:nvCxnSpPr>
              <p:cNvPr id="15" name="Gerade Verbindung 53"/>
              <p:cNvCxnSpPr/>
              <p:nvPr/>
            </p:nvCxnSpPr>
            <p:spPr>
              <a:xfrm>
                <a:off x="1427815" y="2480954"/>
                <a:ext cx="0" cy="2356556"/>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6" name="Gerade Verbindung 55"/>
              <p:cNvCxnSpPr/>
              <p:nvPr/>
            </p:nvCxnSpPr>
            <p:spPr>
              <a:xfrm>
                <a:off x="1356315" y="248095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7" name="Gerade Verbindung 56"/>
              <p:cNvCxnSpPr/>
              <p:nvPr/>
            </p:nvCxnSpPr>
            <p:spPr>
              <a:xfrm>
                <a:off x="1356315" y="2823854"/>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8" name="Gerade Verbindung 57"/>
              <p:cNvCxnSpPr/>
              <p:nvPr/>
            </p:nvCxnSpPr>
            <p:spPr>
              <a:xfrm>
                <a:off x="1356315" y="4177887"/>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19" name="Gerade Verbindung 58"/>
              <p:cNvCxnSpPr/>
              <p:nvPr/>
            </p:nvCxnSpPr>
            <p:spPr>
              <a:xfrm>
                <a:off x="1356315" y="4516971"/>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20" name="Text Box 47"/>
              <p:cNvSpPr txBox="1">
                <a:spLocks noChangeArrowheads="1"/>
              </p:cNvSpPr>
              <p:nvPr/>
            </p:nvSpPr>
            <p:spPr bwMode="auto">
              <a:xfrm>
                <a:off x="1238033" y="4099462"/>
                <a:ext cx="121165" cy="1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4</a:t>
                </a:r>
              </a:p>
            </p:txBody>
          </p:sp>
          <p:sp>
            <p:nvSpPr>
              <p:cNvPr id="21" name="Text Box 47"/>
              <p:cNvSpPr txBox="1">
                <a:spLocks noChangeArrowheads="1"/>
              </p:cNvSpPr>
              <p:nvPr/>
            </p:nvSpPr>
            <p:spPr bwMode="auto">
              <a:xfrm>
                <a:off x="1256635" y="4765227"/>
                <a:ext cx="102564" cy="1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0</a:t>
                </a:r>
              </a:p>
            </p:txBody>
          </p:sp>
          <p:sp>
            <p:nvSpPr>
              <p:cNvPr id="22" name="Text Box 47"/>
              <p:cNvSpPr txBox="1">
                <a:spLocks noChangeArrowheads="1"/>
              </p:cNvSpPr>
              <p:nvPr/>
            </p:nvSpPr>
            <p:spPr bwMode="auto">
              <a:xfrm>
                <a:off x="1238033" y="3406757"/>
                <a:ext cx="121165" cy="1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8</a:t>
                </a:r>
              </a:p>
            </p:txBody>
          </p:sp>
          <p:sp>
            <p:nvSpPr>
              <p:cNvPr id="23" name="Text Box 47"/>
              <p:cNvSpPr txBox="1">
                <a:spLocks noChangeArrowheads="1"/>
              </p:cNvSpPr>
              <p:nvPr/>
            </p:nvSpPr>
            <p:spPr bwMode="auto">
              <a:xfrm>
                <a:off x="1169754" y="2726601"/>
                <a:ext cx="189444" cy="1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12</a:t>
                </a:r>
              </a:p>
            </p:txBody>
          </p:sp>
          <p:sp>
            <p:nvSpPr>
              <p:cNvPr id="24" name="Text Box 47"/>
              <p:cNvSpPr txBox="1">
                <a:spLocks noChangeArrowheads="1"/>
              </p:cNvSpPr>
              <p:nvPr/>
            </p:nvSpPr>
            <p:spPr bwMode="auto">
              <a:xfrm>
                <a:off x="1169754" y="2383700"/>
                <a:ext cx="189444" cy="1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14</a:t>
                </a:r>
              </a:p>
            </p:txBody>
          </p:sp>
          <p:sp>
            <p:nvSpPr>
              <p:cNvPr id="25" name="Rechteck 78"/>
              <p:cNvSpPr/>
              <p:nvPr/>
            </p:nvSpPr>
            <p:spPr>
              <a:xfrm>
                <a:off x="1745333" y="4243259"/>
                <a:ext cx="541338" cy="596633"/>
              </a:xfrm>
              <a:prstGeom prst="rect">
                <a:avLst/>
              </a:prstGeom>
              <a:solidFill>
                <a:srgbClr val="FDB7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0079AD"/>
                  </a:solidFill>
                  <a:latin typeface="+mj-lt"/>
                </a:endParaRPr>
              </a:p>
            </p:txBody>
          </p:sp>
          <p:sp>
            <p:nvSpPr>
              <p:cNvPr id="26" name="Rechteck 79"/>
              <p:cNvSpPr/>
              <p:nvPr/>
            </p:nvSpPr>
            <p:spPr>
              <a:xfrm>
                <a:off x="2832384" y="4028202"/>
                <a:ext cx="539750" cy="811724"/>
              </a:xfrm>
              <a:prstGeom prst="rect">
                <a:avLst/>
              </a:prstGeom>
              <a:solidFill>
                <a:srgbClr val="FDB7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sp>
            <p:nvSpPr>
              <p:cNvPr id="27" name="Rectangle 230"/>
              <p:cNvSpPr>
                <a:spLocks noChangeArrowheads="1"/>
              </p:cNvSpPr>
              <p:nvPr/>
            </p:nvSpPr>
            <p:spPr bwMode="auto">
              <a:xfrm>
                <a:off x="1602817" y="4902784"/>
                <a:ext cx="825573"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Same-day IUC</a:t>
                </a:r>
              </a:p>
            </p:txBody>
          </p:sp>
          <p:sp>
            <p:nvSpPr>
              <p:cNvPr id="28" name="Text Box 47"/>
              <p:cNvSpPr txBox="1">
                <a:spLocks noChangeArrowheads="1"/>
              </p:cNvSpPr>
              <p:nvPr/>
            </p:nvSpPr>
            <p:spPr bwMode="auto">
              <a:xfrm>
                <a:off x="1238033" y="4438267"/>
                <a:ext cx="121165" cy="1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2</a:t>
                </a:r>
              </a:p>
            </p:txBody>
          </p:sp>
          <p:cxnSp>
            <p:nvCxnSpPr>
              <p:cNvPr id="29" name="Gerade Verbindung 57"/>
              <p:cNvCxnSpPr/>
              <p:nvPr/>
            </p:nvCxnSpPr>
            <p:spPr>
              <a:xfrm>
                <a:off x="1356315" y="3497066"/>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0" name="Rechteck 79"/>
              <p:cNvSpPr/>
              <p:nvPr/>
            </p:nvSpPr>
            <p:spPr>
              <a:xfrm>
                <a:off x="3824337" y="3044715"/>
                <a:ext cx="539750" cy="1795212"/>
              </a:xfrm>
              <a:prstGeom prst="rect">
                <a:avLst/>
              </a:prstGeom>
              <a:solidFill>
                <a:srgbClr val="FDB7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900" dirty="0">
                  <a:solidFill>
                    <a:srgbClr val="FFFFFF"/>
                  </a:solidFill>
                  <a:latin typeface="+mj-lt"/>
                </a:endParaRPr>
              </a:p>
            </p:txBody>
          </p:sp>
          <p:cxnSp>
            <p:nvCxnSpPr>
              <p:cNvPr id="31" name="Gerade Verbindung 58"/>
              <p:cNvCxnSpPr/>
              <p:nvPr/>
            </p:nvCxnSpPr>
            <p:spPr>
              <a:xfrm flipV="1">
                <a:off x="2534074"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2" name="Gerade Verbindung 58"/>
              <p:cNvCxnSpPr/>
              <p:nvPr/>
            </p:nvCxnSpPr>
            <p:spPr>
              <a:xfrm flipV="1">
                <a:off x="3588269"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cxnSp>
            <p:nvCxnSpPr>
              <p:cNvPr id="33" name="Gerade Verbindung 58"/>
              <p:cNvCxnSpPr/>
              <p:nvPr/>
            </p:nvCxnSpPr>
            <p:spPr>
              <a:xfrm flipV="1">
                <a:off x="4628586" y="4836530"/>
                <a:ext cx="0" cy="44848"/>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4" name="Rectangle 230"/>
              <p:cNvSpPr>
                <a:spLocks noChangeArrowheads="1"/>
              </p:cNvSpPr>
              <p:nvPr/>
            </p:nvSpPr>
            <p:spPr bwMode="auto">
              <a:xfrm>
                <a:off x="1374400" y="3721701"/>
                <a:ext cx="1284085" cy="4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en-US" sz="1400" dirty="0">
                    <a:solidFill>
                      <a:srgbClr val="0079AD"/>
                    </a:solidFill>
                  </a:rPr>
                  <a:t>3.6%</a:t>
                </a:r>
              </a:p>
              <a:p>
                <a:pPr algn="ctr"/>
                <a:r>
                  <a:rPr lang="en-US" altLang="en-US" sz="1100" dirty="0">
                    <a:solidFill>
                      <a:srgbClr val="0079AD"/>
                    </a:solidFill>
                  </a:rPr>
                  <a:t>[95% CI, 0%–10.4%] </a:t>
                </a:r>
                <a:br>
                  <a:rPr lang="en-US" altLang="en-US" sz="1200" dirty="0">
                    <a:solidFill>
                      <a:srgbClr val="0079AD"/>
                    </a:solidFill>
                  </a:rPr>
                </a:br>
                <a:r>
                  <a:rPr lang="en-US" altLang="en-US" sz="1400" dirty="0">
                    <a:solidFill>
                      <a:srgbClr val="0079AD"/>
                    </a:solidFill>
                  </a:rPr>
                  <a:t>(n=28)</a:t>
                </a:r>
              </a:p>
            </p:txBody>
          </p:sp>
          <p:sp>
            <p:nvSpPr>
              <p:cNvPr id="35" name="Rectangle 230"/>
              <p:cNvSpPr>
                <a:spLocks noChangeArrowheads="1"/>
              </p:cNvSpPr>
              <p:nvPr/>
            </p:nvSpPr>
            <p:spPr bwMode="auto">
              <a:xfrm>
                <a:off x="1756261" y="2115682"/>
                <a:ext cx="2745855" cy="17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400" b="1" dirty="0">
                    <a:solidFill>
                      <a:srgbClr val="0079AD"/>
                    </a:solidFill>
                    <a:latin typeface="+mj-lt"/>
                  </a:rPr>
                  <a:t>Overall i</a:t>
                </a:r>
                <a:r>
                  <a:rPr lang="en-US" altLang="en-US" sz="1400" b="1" dirty="0">
                    <a:solidFill>
                      <a:srgbClr val="0079AD"/>
                    </a:solidFill>
                    <a:latin typeface="+mj-lt"/>
                    <a:cs typeface="Arial" charset="0"/>
                  </a:rPr>
                  <a:t>ncidence of PID at 3 months (%)</a:t>
                </a:r>
              </a:p>
            </p:txBody>
          </p:sp>
          <p:cxnSp>
            <p:nvCxnSpPr>
              <p:cNvPr id="36" name="Gerade Verbindung 58"/>
              <p:cNvCxnSpPr/>
              <p:nvPr/>
            </p:nvCxnSpPr>
            <p:spPr>
              <a:xfrm>
                <a:off x="1356315" y="4840813"/>
                <a:ext cx="3272271"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37" name="Rectangle 230"/>
              <p:cNvSpPr>
                <a:spLocks noChangeArrowheads="1"/>
              </p:cNvSpPr>
              <p:nvPr/>
            </p:nvSpPr>
            <p:spPr bwMode="auto">
              <a:xfrm>
                <a:off x="2503065" y="4902784"/>
                <a:ext cx="1034037"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No IUC</a:t>
                </a:r>
              </a:p>
            </p:txBody>
          </p:sp>
          <p:sp>
            <p:nvSpPr>
              <p:cNvPr id="38" name="Rectangle 230"/>
              <p:cNvSpPr>
                <a:spLocks noChangeArrowheads="1"/>
              </p:cNvSpPr>
              <p:nvPr/>
            </p:nvSpPr>
            <p:spPr bwMode="auto">
              <a:xfrm>
                <a:off x="3744022" y="4902784"/>
                <a:ext cx="716411" cy="14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buFont typeface="Arial" pitchFamily="34" charset="0"/>
                  <a:buNone/>
                </a:pPr>
                <a:r>
                  <a:rPr lang="en-US" altLang="en-US" sz="1200" b="1" dirty="0">
                    <a:solidFill>
                      <a:srgbClr val="0079AD"/>
                    </a:solidFill>
                    <a:latin typeface="+mj-lt"/>
                  </a:rPr>
                  <a:t>Delayed IUC</a:t>
                </a:r>
              </a:p>
            </p:txBody>
          </p:sp>
          <p:cxnSp>
            <p:nvCxnSpPr>
              <p:cNvPr id="39" name="Gerade Verbindung 57"/>
              <p:cNvCxnSpPr/>
              <p:nvPr/>
            </p:nvCxnSpPr>
            <p:spPr>
              <a:xfrm>
                <a:off x="1356315" y="3833113"/>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40" name="Text Box 47"/>
              <p:cNvSpPr txBox="1">
                <a:spLocks noChangeArrowheads="1"/>
              </p:cNvSpPr>
              <p:nvPr/>
            </p:nvSpPr>
            <p:spPr bwMode="auto">
              <a:xfrm>
                <a:off x="1238033" y="3754688"/>
                <a:ext cx="121165" cy="1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6</a:t>
                </a:r>
              </a:p>
            </p:txBody>
          </p:sp>
          <p:sp>
            <p:nvSpPr>
              <p:cNvPr id="41" name="Text Box 47"/>
              <p:cNvSpPr txBox="1">
                <a:spLocks noChangeArrowheads="1"/>
              </p:cNvSpPr>
              <p:nvPr/>
            </p:nvSpPr>
            <p:spPr bwMode="auto">
              <a:xfrm>
                <a:off x="1169754" y="3065396"/>
                <a:ext cx="189444" cy="17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32826" tIns="16413" rIns="32826" bIns="1641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buFont typeface="Arial" pitchFamily="34" charset="0"/>
                  <a:buNone/>
                </a:pPr>
                <a:r>
                  <a:rPr lang="en-US" altLang="en-US" sz="1200" dirty="0">
                    <a:latin typeface="+mj-lt"/>
                    <a:ea typeface="ＭＳ Ｐゴシック" pitchFamily="34" charset="-128"/>
                  </a:rPr>
                  <a:t>10</a:t>
                </a:r>
              </a:p>
            </p:txBody>
          </p:sp>
          <p:cxnSp>
            <p:nvCxnSpPr>
              <p:cNvPr id="42" name="Gerade Verbindung 57"/>
              <p:cNvCxnSpPr/>
              <p:nvPr/>
            </p:nvCxnSpPr>
            <p:spPr>
              <a:xfrm>
                <a:off x="1356315" y="3155705"/>
                <a:ext cx="72933" cy="0"/>
              </a:xfrm>
              <a:prstGeom prst="line">
                <a:avLst/>
              </a:prstGeom>
              <a:ln w="12700">
                <a:solidFill>
                  <a:srgbClr val="676767"/>
                </a:solidFill>
              </a:ln>
            </p:spPr>
            <p:style>
              <a:lnRef idx="1">
                <a:schemeClr val="accent1"/>
              </a:lnRef>
              <a:fillRef idx="0">
                <a:schemeClr val="accent1"/>
              </a:fillRef>
              <a:effectRef idx="0">
                <a:schemeClr val="accent1"/>
              </a:effectRef>
              <a:fontRef idx="minor">
                <a:schemeClr val="tx1"/>
              </a:fontRef>
            </p:style>
          </p:cxnSp>
          <p:sp>
            <p:nvSpPr>
              <p:cNvPr id="43" name="Rectangle 230"/>
              <p:cNvSpPr>
                <a:spLocks noChangeArrowheads="1"/>
              </p:cNvSpPr>
              <p:nvPr/>
            </p:nvSpPr>
            <p:spPr bwMode="auto">
              <a:xfrm>
                <a:off x="2430256" y="3489443"/>
                <a:ext cx="1321270" cy="4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en-US" sz="1400" dirty="0">
                    <a:solidFill>
                      <a:srgbClr val="0079AD"/>
                    </a:solidFill>
                  </a:rPr>
                  <a:t>4.9%</a:t>
                </a:r>
              </a:p>
              <a:p>
                <a:pPr algn="ctr"/>
                <a:r>
                  <a:rPr lang="en-US" altLang="en-US" sz="1100" dirty="0">
                    <a:solidFill>
                      <a:srgbClr val="0079AD"/>
                    </a:solidFill>
                  </a:rPr>
                  <a:t>[95% CI, 2.7%–8.6%] </a:t>
                </a:r>
                <a:br>
                  <a:rPr lang="en-US" altLang="en-US" sz="1200" dirty="0">
                    <a:solidFill>
                      <a:srgbClr val="0079AD"/>
                    </a:solidFill>
                  </a:rPr>
                </a:br>
                <a:r>
                  <a:rPr lang="en-US" altLang="en-US" sz="1400" dirty="0">
                    <a:solidFill>
                      <a:srgbClr val="0079AD"/>
                    </a:solidFill>
                  </a:rPr>
                  <a:t>(n=277) </a:t>
                </a:r>
              </a:p>
            </p:txBody>
          </p:sp>
          <p:sp>
            <p:nvSpPr>
              <p:cNvPr id="44" name="Rectangle 230"/>
              <p:cNvSpPr>
                <a:spLocks noChangeArrowheads="1"/>
              </p:cNvSpPr>
              <p:nvPr/>
            </p:nvSpPr>
            <p:spPr bwMode="auto">
              <a:xfrm>
                <a:off x="3287053" y="2522134"/>
                <a:ext cx="1608501" cy="4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en-US" sz="1400" dirty="0">
                    <a:solidFill>
                      <a:srgbClr val="0079AD"/>
                    </a:solidFill>
                  </a:rPr>
                  <a:t>11.8%</a:t>
                </a:r>
              </a:p>
              <a:p>
                <a:pPr algn="ctr"/>
                <a:r>
                  <a:rPr lang="en-US" altLang="en-US" sz="1100" dirty="0">
                    <a:solidFill>
                      <a:srgbClr val="0079AD"/>
                    </a:solidFill>
                  </a:rPr>
                  <a:t>[95% CI, 0.0%–27.1%] </a:t>
                </a:r>
                <a:br>
                  <a:rPr lang="en-US" altLang="en-US" sz="1200" dirty="0">
                    <a:solidFill>
                      <a:srgbClr val="0079AD"/>
                    </a:solidFill>
                  </a:rPr>
                </a:br>
                <a:r>
                  <a:rPr lang="en-US" altLang="en-US" sz="1400" dirty="0">
                    <a:solidFill>
                      <a:srgbClr val="0079AD"/>
                    </a:solidFill>
                  </a:rPr>
                  <a:t>(n=17)  </a:t>
                </a:r>
              </a:p>
            </p:txBody>
          </p:sp>
        </p:grpSp>
      </p:grpSp>
      <p:sp>
        <p:nvSpPr>
          <p:cNvPr id="45" name="Rounded Rectangle 44"/>
          <p:cNvSpPr/>
          <p:nvPr/>
        </p:nvSpPr>
        <p:spPr bwMode="auto">
          <a:xfrm>
            <a:off x="323528" y="5651145"/>
            <a:ext cx="8303800" cy="74798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dirty="0">
                <a:solidFill>
                  <a:srgbClr val="FFFFFF"/>
                </a:solidFill>
              </a:rPr>
              <a:t>Observational study of </a:t>
            </a:r>
            <a:r>
              <a:rPr lang="en-US" b="1" dirty="0">
                <a:solidFill>
                  <a:srgbClr val="FFFFFF"/>
                </a:solidFill>
              </a:rPr>
              <a:t>272 women</a:t>
            </a:r>
            <a:r>
              <a:rPr lang="en-US" sz="1800" dirty="0">
                <a:solidFill>
                  <a:srgbClr val="FFFFFF"/>
                </a:solidFill>
              </a:rPr>
              <a:t>: impact of same-day IUC placement on PID risk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ubtitle 4"/>
          <p:cNvSpPr>
            <a:spLocks noGrp="1"/>
          </p:cNvSpPr>
          <p:nvPr>
            <p:ph type="subTitle" idx="1"/>
          </p:nvPr>
        </p:nvSpPr>
        <p:spPr/>
        <p:txBody>
          <a:bodyPr/>
          <a:lstStyle/>
          <a:p>
            <a:pPr>
              <a:buFont typeface="Wingdings" pitchFamily="2" charset="2"/>
              <a:buNone/>
            </a:pPr>
            <a:endParaRPr lang="de-DE" dirty="0"/>
          </a:p>
        </p:txBody>
      </p:sp>
      <p:sp>
        <p:nvSpPr>
          <p:cNvPr id="140290" name="Title 3"/>
          <p:cNvSpPr>
            <a:spLocks noGrp="1"/>
          </p:cNvSpPr>
          <p:nvPr>
            <p:ph type="ctrTitle"/>
          </p:nvPr>
        </p:nvSpPr>
        <p:spPr/>
        <p:txBody>
          <a:bodyPr/>
          <a:lstStyle/>
          <a:p>
            <a:r>
              <a:rPr lang="en-GB" dirty="0"/>
              <a:t>Summary and conclusions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954681" y="6021288"/>
            <a:ext cx="1937799" cy="836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142337" name="Title 1"/>
          <p:cNvSpPr>
            <a:spLocks noGrp="1"/>
          </p:cNvSpPr>
          <p:nvPr>
            <p:ph type="title"/>
          </p:nvPr>
        </p:nvSpPr>
        <p:spPr>
          <a:xfrm>
            <a:off x="385192" y="67500"/>
            <a:ext cx="8229600" cy="1087465"/>
          </a:xfrm>
        </p:spPr>
        <p:txBody>
          <a:bodyPr/>
          <a:lstStyle/>
          <a:p>
            <a:r>
              <a:rPr lang="en-US" dirty="0"/>
              <a:t>Summary</a:t>
            </a:r>
          </a:p>
        </p:txBody>
      </p:sp>
      <p:sp>
        <p:nvSpPr>
          <p:cNvPr id="2" name="Rounded Rectangle 1"/>
          <p:cNvSpPr/>
          <p:nvPr/>
        </p:nvSpPr>
        <p:spPr bwMode="auto">
          <a:xfrm>
            <a:off x="899592" y="2164431"/>
            <a:ext cx="7416823" cy="1664288"/>
          </a:xfrm>
          <a:prstGeom prst="roundRect">
            <a:avLst/>
          </a:prstGeom>
          <a:ln>
            <a:solidFill>
              <a:srgbClr val="EC297B"/>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eaLnBrk="0" hangingPunct="0">
              <a:spcBef>
                <a:spcPts val="0"/>
              </a:spcBef>
            </a:pPr>
            <a:endParaRPr lang="en-GB" sz="1700" dirty="0">
              <a:solidFill>
                <a:srgbClr val="EC297B"/>
              </a:solidFill>
            </a:endParaRPr>
          </a:p>
        </p:txBody>
      </p:sp>
      <p:sp>
        <p:nvSpPr>
          <p:cNvPr id="6" name="TextBox 5"/>
          <p:cNvSpPr txBox="1"/>
          <p:nvPr/>
        </p:nvSpPr>
        <p:spPr>
          <a:xfrm>
            <a:off x="5868144" y="6171887"/>
            <a:ext cx="3168352" cy="630942"/>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11. </a:t>
            </a:r>
            <a:r>
              <a:rPr lang="en-US" sz="700" dirty="0" err="1">
                <a:latin typeface="Arial" panose="020B0604020202020204" pitchFamily="34" charset="0"/>
                <a:cs typeface="Arial" panose="020B0604020202020204" pitchFamily="34" charset="0"/>
              </a:rPr>
              <a:t>Turok</a:t>
            </a:r>
            <a:r>
              <a:rPr lang="en-US" sz="700" dirty="0">
                <a:latin typeface="Arial" panose="020B0604020202020204" pitchFamily="34" charset="0"/>
                <a:cs typeface="Arial" panose="020B0604020202020204" pitchFamily="34" charset="0"/>
              </a:rPr>
              <a:t> D, et al. Am J </a:t>
            </a:r>
            <a:r>
              <a:rPr lang="en-US" sz="700" dirty="0" err="1">
                <a:latin typeface="Arial" panose="020B0604020202020204" pitchFamily="34" charset="0"/>
                <a:cs typeface="Arial" panose="020B0604020202020204" pitchFamily="34" charset="0"/>
              </a:rPr>
              <a:t>Obstet</a:t>
            </a:r>
            <a:r>
              <a:rPr lang="en-US" sz="700" dirty="0">
                <a:latin typeface="Arial" panose="020B0604020202020204" pitchFamily="34" charset="0"/>
                <a:cs typeface="Arial" panose="020B0604020202020204" pitchFamily="34" charset="0"/>
              </a:rPr>
              <a:t> </a:t>
            </a:r>
            <a:r>
              <a:rPr lang="en-US" sz="700" dirty="0" err="1">
                <a:latin typeface="Arial" panose="020B0604020202020204" pitchFamily="34" charset="0"/>
                <a:cs typeface="Arial" panose="020B0604020202020204" pitchFamily="34" charset="0"/>
              </a:rPr>
              <a:t>Gynecol</a:t>
            </a:r>
            <a:r>
              <a:rPr lang="en-US" sz="700" dirty="0">
                <a:latin typeface="Arial" panose="020B0604020202020204" pitchFamily="34" charset="0"/>
                <a:cs typeface="Arial" panose="020B0604020202020204" pitchFamily="34" charset="0"/>
              </a:rPr>
              <a:t> 2016;215:599</a:t>
            </a:r>
            <a:r>
              <a:rPr lang="en-GB" sz="700" dirty="0">
                <a:latin typeface="Arial" panose="020B0604020202020204" pitchFamily="34" charset="0"/>
                <a:cs typeface="Arial" panose="020B0604020202020204" pitchFamily="34" charset="0"/>
              </a:rPr>
              <a:t>.</a:t>
            </a:r>
          </a:p>
          <a:p>
            <a:r>
              <a:rPr lang="en-GB" sz="700" dirty="0">
                <a:latin typeface="Arial" panose="020B0604020202020204" pitchFamily="34" charset="0"/>
                <a:cs typeface="Arial" panose="020B0604020202020204" pitchFamily="34" charset="0"/>
              </a:rPr>
              <a:t>12. Gemzell-Danielsson K, et al. </a:t>
            </a:r>
            <a:r>
              <a:rPr lang="en-GB" sz="700" dirty="0" err="1">
                <a:latin typeface="Arial" panose="020B0604020202020204" pitchFamily="34" charset="0"/>
                <a:cs typeface="Arial" panose="020B0604020202020204" pitchFamily="34" charset="0"/>
              </a:rPr>
              <a:t>Eur</a:t>
            </a:r>
            <a:r>
              <a:rPr lang="en-GB" sz="700" dirty="0">
                <a:latin typeface="Arial" panose="020B0604020202020204" pitchFamily="34" charset="0"/>
                <a:cs typeface="Arial" panose="020B0604020202020204" pitchFamily="34" charset="0"/>
              </a:rPr>
              <a:t> J </a:t>
            </a:r>
            <a:r>
              <a:rPr lang="en-GB" sz="700" dirty="0" err="1">
                <a:latin typeface="Arial" panose="020B0604020202020204" pitchFamily="34" charset="0"/>
                <a:cs typeface="Arial" panose="020B0604020202020204" pitchFamily="34" charset="0"/>
              </a:rPr>
              <a:t>Obstet</a:t>
            </a:r>
            <a:r>
              <a:rPr lang="en-GB" sz="700" dirty="0">
                <a:latin typeface="Arial" panose="020B0604020202020204" pitchFamily="34" charset="0"/>
                <a:cs typeface="Arial" panose="020B0604020202020204" pitchFamily="34" charset="0"/>
              </a:rPr>
              <a:t> </a:t>
            </a:r>
            <a:r>
              <a:rPr lang="en-GB" sz="700" dirty="0" err="1">
                <a:latin typeface="Arial" panose="020B0604020202020204" pitchFamily="34" charset="0"/>
                <a:cs typeface="Arial" panose="020B0604020202020204" pitchFamily="34" charset="0"/>
              </a:rPr>
              <a:t>Gynecol</a:t>
            </a:r>
            <a:r>
              <a:rPr lang="en-GB" sz="700" dirty="0">
                <a:latin typeface="Arial" panose="020B0604020202020204" pitchFamily="34" charset="0"/>
                <a:cs typeface="Arial" panose="020B0604020202020204" pitchFamily="34" charset="0"/>
              </a:rPr>
              <a:t> RB 2017;210:22-28.</a:t>
            </a:r>
          </a:p>
          <a:p>
            <a:r>
              <a:rPr lang="en-GB" sz="700" dirty="0">
                <a:latin typeface="Arial" panose="020B0604020202020204" pitchFamily="34" charset="0"/>
                <a:cs typeface="Arial" panose="020B0604020202020204" pitchFamily="34" charset="0"/>
              </a:rPr>
              <a:t>13. Bayer LL, et al. Contraception 2012;86(5):443-451.</a:t>
            </a:r>
          </a:p>
          <a:p>
            <a:r>
              <a:rPr lang="en-US" sz="700" dirty="0">
                <a:latin typeface="Arial" panose="020B0604020202020204" pitchFamily="34" charset="0"/>
                <a:cs typeface="Arial" panose="020B0604020202020204" pitchFamily="34" charset="0"/>
              </a:rPr>
              <a:t>14. </a:t>
            </a:r>
            <a:r>
              <a:rPr lang="en-US" sz="700" dirty="0" err="1">
                <a:latin typeface="Arial" panose="020B0604020202020204" pitchFamily="34" charset="0"/>
                <a:cs typeface="Arial" panose="020B0604020202020204" pitchFamily="34" charset="0"/>
              </a:rPr>
              <a:t>Papic</a:t>
            </a:r>
            <a:r>
              <a:rPr lang="en-US" sz="700" dirty="0">
                <a:latin typeface="Arial" panose="020B0604020202020204" pitchFamily="34" charset="0"/>
                <a:cs typeface="Arial" panose="020B0604020202020204" pitchFamily="34" charset="0"/>
              </a:rPr>
              <a:t> M, et al. </a:t>
            </a:r>
            <a:r>
              <a:rPr lang="en-GB" sz="700" dirty="0" err="1">
                <a:latin typeface="Arial" panose="020B0604020202020204" pitchFamily="34" charset="0"/>
                <a:cs typeface="Arial" panose="020B0604020202020204" pitchFamily="34" charset="0"/>
              </a:rPr>
              <a:t>Womens</a:t>
            </a:r>
            <a:r>
              <a:rPr lang="en-GB" sz="700" dirty="0">
                <a:latin typeface="Arial" panose="020B0604020202020204" pitchFamily="34" charset="0"/>
                <a:cs typeface="Arial" panose="020B0604020202020204" pitchFamily="34" charset="0"/>
              </a:rPr>
              <a:t> Health Issues 2015;25(1):22-7.</a:t>
            </a:r>
          </a:p>
          <a:p>
            <a:r>
              <a:rPr lang="en-GB" sz="700" dirty="0">
                <a:latin typeface="Arial" panose="020B0604020202020204" pitchFamily="34" charset="0"/>
                <a:cs typeface="Arial" panose="020B0604020202020204" pitchFamily="34" charset="0"/>
              </a:rPr>
              <a:t>15. Gemzell-Danielsson K, et al. Contraception 2016;93(6):507-12</a:t>
            </a:r>
            <a:endParaRPr lang="en-GB" sz="800" dirty="0"/>
          </a:p>
        </p:txBody>
      </p:sp>
      <p:sp>
        <p:nvSpPr>
          <p:cNvPr id="7" name="TextBox 6"/>
          <p:cNvSpPr txBox="1"/>
          <p:nvPr/>
        </p:nvSpPr>
        <p:spPr>
          <a:xfrm>
            <a:off x="2915816" y="6171887"/>
            <a:ext cx="2952328" cy="738664"/>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6. Jatlaoui TC, et al. Contraception 2016;94:701-712. </a:t>
            </a:r>
          </a:p>
          <a:p>
            <a:r>
              <a:rPr lang="en-GB" sz="700" dirty="0">
                <a:latin typeface="Arial" panose="020B0604020202020204" pitchFamily="34" charset="0"/>
                <a:cs typeface="Arial" panose="020B0604020202020204" pitchFamily="34" charset="0"/>
              </a:rPr>
              <a:t>7. </a:t>
            </a:r>
            <a:r>
              <a:rPr lang="en-US" altLang="en-US" sz="700" dirty="0" err="1">
                <a:latin typeface="Arial" panose="020B0604020202020204" pitchFamily="34" charset="0"/>
                <a:cs typeface="Arial" panose="020B0604020202020204" pitchFamily="34" charset="0"/>
              </a:rPr>
              <a:t>Jatlaoui</a:t>
            </a:r>
            <a:r>
              <a:rPr lang="en-US" altLang="en-US" sz="700" dirty="0">
                <a:latin typeface="Arial" panose="020B0604020202020204" pitchFamily="34" charset="0"/>
                <a:cs typeface="Arial" panose="020B0604020202020204" pitchFamily="34" charset="0"/>
              </a:rPr>
              <a:t> TC, et al. Contraception 2016;95(1):17-39. </a:t>
            </a:r>
          </a:p>
          <a:p>
            <a:r>
              <a:rPr lang="en-GB" altLang="en-US" sz="700" dirty="0">
                <a:latin typeface="Arial" panose="020B0604020202020204" pitchFamily="34" charset="0"/>
                <a:cs typeface="Arial" panose="020B0604020202020204" pitchFamily="34" charset="0"/>
              </a:rPr>
              <a:t>8</a:t>
            </a:r>
            <a:r>
              <a:rPr lang="en-GB" sz="700" dirty="0">
                <a:latin typeface="Arial" panose="020B0604020202020204" pitchFamily="34" charset="0"/>
                <a:cs typeface="Arial" panose="020B0604020202020204" pitchFamily="34" charset="0"/>
              </a:rPr>
              <a:t>. </a:t>
            </a:r>
            <a:r>
              <a:rPr lang="en-GB" altLang="en-US" sz="700" dirty="0" err="1">
                <a:latin typeface="Arial" panose="020B0604020202020204" pitchFamily="34" charset="0"/>
                <a:cs typeface="Arial" panose="020B0604020202020204" pitchFamily="34" charset="0"/>
              </a:rPr>
              <a:t>Sufrin</a:t>
            </a:r>
            <a:r>
              <a:rPr lang="en-GB" altLang="en-US" sz="700" dirty="0">
                <a:latin typeface="Arial" panose="020B0604020202020204" pitchFamily="34" charset="0"/>
                <a:cs typeface="Arial" panose="020B0604020202020204" pitchFamily="34" charset="0"/>
              </a:rPr>
              <a:t> CB, et al.</a:t>
            </a:r>
            <a:r>
              <a:rPr lang="en-US" sz="700" dirty="0">
                <a:latin typeface="Arial" panose="020B0604020202020204" pitchFamily="34" charset="0"/>
                <a:cs typeface="Arial" panose="020B0604020202020204" pitchFamily="34" charset="0"/>
              </a:rPr>
              <a:t> </a:t>
            </a:r>
            <a:r>
              <a:rPr lang="en-GB" sz="700" dirty="0" err="1">
                <a:latin typeface="Arial" panose="020B0604020202020204" pitchFamily="34" charset="0"/>
                <a:cs typeface="Arial" panose="020B0604020202020204" pitchFamily="34" charset="0"/>
              </a:rPr>
              <a:t>Obstet</a:t>
            </a:r>
            <a:r>
              <a:rPr lang="en-GB" sz="700" dirty="0">
                <a:latin typeface="Arial" panose="020B0604020202020204" pitchFamily="34" charset="0"/>
                <a:cs typeface="Arial" panose="020B0604020202020204" pitchFamily="34" charset="0"/>
              </a:rPr>
              <a:t> </a:t>
            </a:r>
            <a:r>
              <a:rPr lang="en-GB" sz="700" dirty="0" err="1">
                <a:latin typeface="Arial" panose="020B0604020202020204" pitchFamily="34" charset="0"/>
                <a:cs typeface="Arial" panose="020B0604020202020204" pitchFamily="34" charset="0"/>
              </a:rPr>
              <a:t>Gynecol</a:t>
            </a:r>
            <a:r>
              <a:rPr lang="en-GB" sz="700" dirty="0">
                <a:latin typeface="Arial" panose="020B0604020202020204" pitchFamily="34" charset="0"/>
                <a:cs typeface="Arial" panose="020B0604020202020204" pitchFamily="34" charset="0"/>
              </a:rPr>
              <a:t> 2012;120(6):1314-21.</a:t>
            </a:r>
          </a:p>
          <a:p>
            <a:r>
              <a:rPr lang="en-GB" sz="700" dirty="0">
                <a:latin typeface="Arial" panose="020B0604020202020204" pitchFamily="34" charset="0"/>
                <a:cs typeface="Arial" panose="020B0604020202020204" pitchFamily="34" charset="0"/>
              </a:rPr>
              <a:t>9. </a:t>
            </a:r>
            <a:r>
              <a:rPr lang="en-GB" sz="700" dirty="0" err="1">
                <a:latin typeface="Arial" panose="020B0604020202020204" pitchFamily="34" charset="0"/>
                <a:cs typeface="Arial" panose="020B0604020202020204" pitchFamily="34" charset="0"/>
              </a:rPr>
              <a:t>Birgisson</a:t>
            </a:r>
            <a:r>
              <a:rPr lang="en-GB" sz="700" dirty="0">
                <a:latin typeface="Arial" panose="020B0604020202020204" pitchFamily="34" charset="0"/>
                <a:cs typeface="Arial" panose="020B0604020202020204" pitchFamily="34" charset="0"/>
              </a:rPr>
              <a:t> NE, et al. J </a:t>
            </a:r>
            <a:r>
              <a:rPr lang="en-GB" sz="700" dirty="0" err="1">
                <a:latin typeface="Arial" panose="020B0604020202020204" pitchFamily="34" charset="0"/>
                <a:cs typeface="Arial" panose="020B0604020202020204" pitchFamily="34" charset="0"/>
              </a:rPr>
              <a:t>Womens</a:t>
            </a:r>
            <a:r>
              <a:rPr lang="en-GB" sz="700" dirty="0">
                <a:latin typeface="Arial" panose="020B0604020202020204" pitchFamily="34" charset="0"/>
                <a:cs typeface="Arial" panose="020B0604020202020204" pitchFamily="34" charset="0"/>
              </a:rPr>
              <a:t> Health (</a:t>
            </a:r>
            <a:r>
              <a:rPr lang="en-GB" sz="700" dirty="0" err="1">
                <a:latin typeface="Arial" panose="020B0604020202020204" pitchFamily="34" charset="0"/>
                <a:cs typeface="Arial" panose="020B0604020202020204" pitchFamily="34" charset="0"/>
              </a:rPr>
              <a:t>Larchmt</a:t>
            </a:r>
            <a:r>
              <a:rPr lang="en-GB" sz="700" dirty="0">
                <a:latin typeface="Arial" panose="020B0604020202020204" pitchFamily="34" charset="0"/>
                <a:cs typeface="Arial" panose="020B0604020202020204" pitchFamily="34" charset="0"/>
              </a:rPr>
              <a:t>)</a:t>
            </a:r>
            <a:r>
              <a:rPr lang="en-GB" sz="700" i="1" dirty="0">
                <a:latin typeface="Arial" panose="020B0604020202020204" pitchFamily="34" charset="0"/>
                <a:cs typeface="Arial" panose="020B0604020202020204" pitchFamily="34" charset="0"/>
              </a:rPr>
              <a:t> </a:t>
            </a:r>
            <a:r>
              <a:rPr lang="en-GB" sz="700" dirty="0">
                <a:latin typeface="Arial" panose="020B0604020202020204" pitchFamily="34" charset="0"/>
                <a:cs typeface="Arial" panose="020B0604020202020204" pitchFamily="34" charset="0"/>
              </a:rPr>
              <a:t>2015;24(5):354-9</a:t>
            </a:r>
            <a:r>
              <a:rPr lang="en-US" sz="700" dirty="0">
                <a:latin typeface="Arial" panose="020B0604020202020204" pitchFamily="34" charset="0"/>
                <a:cs typeface="Arial" panose="020B0604020202020204" pitchFamily="34" charset="0"/>
              </a:rPr>
              <a:t>.</a:t>
            </a:r>
          </a:p>
          <a:p>
            <a:r>
              <a:rPr lang="en-US" sz="700" dirty="0">
                <a:latin typeface="Arial" panose="020B0604020202020204" pitchFamily="34" charset="0"/>
                <a:cs typeface="Arial" panose="020B0604020202020204" pitchFamily="34" charset="0"/>
              </a:rPr>
              <a:t>10. </a:t>
            </a:r>
            <a:r>
              <a:rPr lang="en-GB" sz="700" dirty="0">
                <a:latin typeface="Arial" panose="020B0604020202020204" pitchFamily="34" charset="0"/>
                <a:cs typeface="Arial" panose="020B0604020202020204" pitchFamily="34" charset="0"/>
              </a:rPr>
              <a:t>Gemzell-Danielsson K, et al. </a:t>
            </a:r>
            <a:r>
              <a:rPr lang="en-GB" sz="700" dirty="0" err="1">
                <a:latin typeface="Arial" panose="020B0604020202020204" pitchFamily="34" charset="0"/>
                <a:cs typeface="Arial" panose="020B0604020202020204" pitchFamily="34" charset="0"/>
              </a:rPr>
              <a:t>PLoS</a:t>
            </a:r>
            <a:r>
              <a:rPr lang="en-GB" sz="700" dirty="0">
                <a:latin typeface="Arial" panose="020B0604020202020204" pitchFamily="34" charset="0"/>
                <a:cs typeface="Arial" panose="020B0604020202020204" pitchFamily="34" charset="0"/>
              </a:rPr>
              <a:t> ONE 2015.</a:t>
            </a:r>
            <a:r>
              <a:rPr lang="en-US" sz="700" dirty="0">
                <a:latin typeface="Arial" panose="020B0604020202020204" pitchFamily="34" charset="0"/>
                <a:cs typeface="Arial" panose="020B0604020202020204" pitchFamily="34" charset="0"/>
              </a:rPr>
              <a:t> </a:t>
            </a:r>
          </a:p>
          <a:p>
            <a:endParaRPr lang="en-GB" sz="700" dirty="0"/>
          </a:p>
        </p:txBody>
      </p:sp>
      <p:sp>
        <p:nvSpPr>
          <p:cNvPr id="11" name="Rectangle 10"/>
          <p:cNvSpPr/>
          <p:nvPr/>
        </p:nvSpPr>
        <p:spPr>
          <a:xfrm>
            <a:off x="35346" y="6187537"/>
            <a:ext cx="3976720" cy="630942"/>
          </a:xfrm>
          <a:prstGeom prst="rect">
            <a:avLst/>
          </a:prstGeom>
        </p:spPr>
        <p:txBody>
          <a:bodyPr wrap="square">
            <a:spAutoFit/>
          </a:bodyPr>
          <a:lstStyle/>
          <a:p>
            <a:r>
              <a:rPr lang="en-US" sz="700" dirty="0">
                <a:solidFill>
                  <a:srgbClr val="0079AD"/>
                </a:solidFill>
                <a:latin typeface="Arial" panose="020B0604020202020204" pitchFamily="34" charset="0"/>
                <a:cs typeface="Arial" panose="020B0604020202020204" pitchFamily="34" charset="0"/>
              </a:rPr>
              <a:t>1. Farley TMM, et al. Lancet 1992;339:785-8.</a:t>
            </a:r>
          </a:p>
          <a:p>
            <a:r>
              <a:rPr lang="en-US" sz="700" dirty="0">
                <a:solidFill>
                  <a:srgbClr val="0079AD"/>
                </a:solidFill>
                <a:latin typeface="Arial" panose="020B0604020202020204" pitchFamily="34" charset="0"/>
                <a:cs typeface="Arial" panose="020B0604020202020204" pitchFamily="34" charset="0"/>
              </a:rPr>
              <a:t>2. </a:t>
            </a:r>
            <a:r>
              <a:rPr lang="en-GB" sz="700" dirty="0" err="1">
                <a:latin typeface="Arial" panose="020B0604020202020204" pitchFamily="34" charset="0"/>
                <a:cs typeface="Arial" panose="020B0604020202020204" pitchFamily="34" charset="0"/>
              </a:rPr>
              <a:t>Meirik</a:t>
            </a:r>
            <a:r>
              <a:rPr lang="en-GB" sz="700" dirty="0">
                <a:latin typeface="Arial" panose="020B0604020202020204" pitchFamily="34" charset="0"/>
                <a:cs typeface="Arial" panose="020B0604020202020204" pitchFamily="34" charset="0"/>
              </a:rPr>
              <a:t> O. Review article. Contraception 2007;75(6 </a:t>
            </a:r>
            <a:r>
              <a:rPr lang="en-GB" sz="700" dirty="0" err="1">
                <a:latin typeface="Arial" panose="020B0604020202020204" pitchFamily="34" charset="0"/>
                <a:cs typeface="Arial" panose="020B0604020202020204" pitchFamily="34" charset="0"/>
              </a:rPr>
              <a:t>Suppl</a:t>
            </a:r>
            <a:r>
              <a:rPr lang="en-GB" sz="700" dirty="0">
                <a:latin typeface="Arial" panose="020B0604020202020204" pitchFamily="34" charset="0"/>
                <a:cs typeface="Arial" panose="020B0604020202020204" pitchFamily="34" charset="0"/>
              </a:rPr>
              <a:t>):S41-S47</a:t>
            </a:r>
            <a:r>
              <a:rPr lang="en-US" altLang="en-US" sz="700" dirty="0">
                <a:latin typeface="Arial" panose="020B0604020202020204" pitchFamily="34" charset="0"/>
                <a:cs typeface="Arial" panose="020B0604020202020204" pitchFamily="34" charset="0"/>
              </a:rPr>
              <a:t>.</a:t>
            </a:r>
            <a:endParaRPr lang="en-GB" sz="700" dirty="0">
              <a:latin typeface="Arial" panose="020B0604020202020204" pitchFamily="34" charset="0"/>
              <a:cs typeface="Arial" panose="020B0604020202020204" pitchFamily="34" charset="0"/>
            </a:endParaRPr>
          </a:p>
          <a:p>
            <a:r>
              <a:rPr lang="en-US" sz="700" dirty="0">
                <a:latin typeface="Arial" panose="020B0604020202020204" pitchFamily="34" charset="0"/>
                <a:cs typeface="Arial" panose="020B0604020202020204" pitchFamily="34" charset="0"/>
              </a:rPr>
              <a:t>3. </a:t>
            </a:r>
            <a:r>
              <a:rPr lang="en-GB" sz="700" dirty="0">
                <a:latin typeface="Arial" panose="020B0604020202020204" pitchFamily="34" charset="0"/>
                <a:cs typeface="Arial" panose="020B0604020202020204" pitchFamily="34" charset="0"/>
              </a:rPr>
              <a:t>Lyus R, et al. Contraception 2010;81(5):367-71. 	</a:t>
            </a:r>
          </a:p>
          <a:p>
            <a:r>
              <a:rPr lang="en-GB" sz="700" dirty="0">
                <a:latin typeface="Arial" panose="020B0604020202020204" pitchFamily="34" charset="0"/>
                <a:cs typeface="Arial" panose="020B0604020202020204" pitchFamily="34" charset="0"/>
              </a:rPr>
              <a:t>4. Blumenthal PD, et al. Hum </a:t>
            </a:r>
            <a:r>
              <a:rPr lang="en-GB" sz="700" dirty="0" err="1">
                <a:latin typeface="Arial" panose="020B0604020202020204" pitchFamily="34" charset="0"/>
                <a:cs typeface="Arial" panose="020B0604020202020204" pitchFamily="34" charset="0"/>
              </a:rPr>
              <a:t>Reprod</a:t>
            </a:r>
            <a:r>
              <a:rPr lang="en-GB" sz="700" dirty="0">
                <a:latin typeface="Arial" panose="020B0604020202020204" pitchFamily="34" charset="0"/>
                <a:cs typeface="Arial" panose="020B0604020202020204" pitchFamily="34" charset="0"/>
              </a:rPr>
              <a:t> Update 2011;17(1):121-37.	</a:t>
            </a:r>
          </a:p>
          <a:p>
            <a:r>
              <a:rPr lang="en-GB" sz="700" dirty="0">
                <a:latin typeface="Arial" panose="020B0604020202020204" pitchFamily="34" charset="0"/>
                <a:cs typeface="Arial" panose="020B0604020202020204" pitchFamily="34" charset="0"/>
              </a:rPr>
              <a:t>5. Carr, et al. J </a:t>
            </a:r>
            <a:r>
              <a:rPr lang="en-GB" sz="700" dirty="0" err="1">
                <a:latin typeface="Arial" panose="020B0604020202020204" pitchFamily="34" charset="0"/>
                <a:cs typeface="Arial" panose="020B0604020202020204" pitchFamily="34" charset="0"/>
              </a:rPr>
              <a:t>Adolesc</a:t>
            </a:r>
            <a:r>
              <a:rPr lang="en-GB" sz="700" dirty="0">
                <a:latin typeface="Arial" panose="020B0604020202020204" pitchFamily="34" charset="0"/>
                <a:cs typeface="Arial" panose="020B0604020202020204" pitchFamily="34" charset="0"/>
              </a:rPr>
              <a:t> Health 2013;52(4):S22-S28.</a:t>
            </a:r>
          </a:p>
        </p:txBody>
      </p:sp>
      <p:pic>
        <p:nvPicPr>
          <p:cNvPr id="10" name="Picture 9"/>
          <p:cNvPicPr>
            <a:picLocks noChangeAspect="1"/>
          </p:cNvPicPr>
          <p:nvPr/>
        </p:nvPicPr>
        <p:blipFill>
          <a:blip r:embed="rId3"/>
          <a:stretch>
            <a:fillRect/>
          </a:stretch>
        </p:blipFill>
        <p:spPr>
          <a:xfrm>
            <a:off x="6588224" y="2148916"/>
            <a:ext cx="1728192" cy="1679803"/>
          </a:xfrm>
          <a:prstGeom prst="roundRect">
            <a:avLst/>
          </a:prstGeom>
        </p:spPr>
      </p:pic>
      <p:sp>
        <p:nvSpPr>
          <p:cNvPr id="12" name="TextBox 11"/>
          <p:cNvSpPr txBox="1"/>
          <p:nvPr/>
        </p:nvSpPr>
        <p:spPr>
          <a:xfrm>
            <a:off x="1734572" y="2363396"/>
            <a:ext cx="4709635" cy="1569660"/>
          </a:xfrm>
          <a:prstGeom prst="rect">
            <a:avLst/>
          </a:prstGeom>
          <a:noFill/>
        </p:spPr>
        <p:txBody>
          <a:bodyPr wrap="square" rtlCol="0">
            <a:spAutoFit/>
          </a:bodyPr>
          <a:lstStyle/>
          <a:p>
            <a:pPr algn="ctr"/>
            <a:r>
              <a:rPr lang="en-GB" b="1" dirty="0">
                <a:solidFill>
                  <a:srgbClr val="EC297B"/>
                </a:solidFill>
              </a:rPr>
              <a:t>Historic data </a:t>
            </a:r>
            <a:r>
              <a:rPr lang="en-GB" sz="2000" dirty="0">
                <a:solidFill>
                  <a:srgbClr val="EC297B"/>
                </a:solidFill>
              </a:rPr>
              <a:t>and </a:t>
            </a:r>
            <a:r>
              <a:rPr lang="en-GB" b="1" dirty="0">
                <a:solidFill>
                  <a:srgbClr val="EC297B"/>
                </a:solidFill>
              </a:rPr>
              <a:t>review articles </a:t>
            </a:r>
            <a:r>
              <a:rPr lang="en-GB" sz="2000" dirty="0">
                <a:solidFill>
                  <a:srgbClr val="EC297B"/>
                </a:solidFill>
              </a:rPr>
              <a:t>show the </a:t>
            </a:r>
            <a:r>
              <a:rPr lang="en-GB" b="1" dirty="0">
                <a:solidFill>
                  <a:srgbClr val="EC297B"/>
                </a:solidFill>
              </a:rPr>
              <a:t>incidence of PID to be low </a:t>
            </a:r>
            <a:r>
              <a:rPr lang="en-GB" sz="2000" dirty="0">
                <a:solidFill>
                  <a:srgbClr val="EC297B"/>
                </a:solidFill>
              </a:rPr>
              <a:t>in women using IUC</a:t>
            </a:r>
            <a:r>
              <a:rPr lang="en-GB" sz="2000" baseline="30000" dirty="0">
                <a:solidFill>
                  <a:srgbClr val="EC297B"/>
                </a:solidFill>
              </a:rPr>
              <a:t>1-6</a:t>
            </a:r>
            <a:endParaRPr lang="en-GB" sz="2000" dirty="0">
              <a:solidFill>
                <a:srgbClr val="EC297B"/>
              </a:solidFill>
            </a:endParaRPr>
          </a:p>
          <a:p>
            <a:pPr algn="ctr"/>
            <a:endParaRPr lang="en-GB" dirty="0"/>
          </a:p>
        </p:txBody>
      </p:sp>
      <p:sp>
        <p:nvSpPr>
          <p:cNvPr id="20" name="Rounded Rectangle 19"/>
          <p:cNvSpPr/>
          <p:nvPr/>
        </p:nvSpPr>
        <p:spPr bwMode="auto">
          <a:xfrm>
            <a:off x="899591" y="4110096"/>
            <a:ext cx="7416823" cy="1695168"/>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eaLnBrk="0" hangingPunct="0"/>
            <a:endParaRPr lang="en-US" sz="2000" b="1" dirty="0">
              <a:solidFill>
                <a:schemeClr val="accent2"/>
              </a:solidFill>
            </a:endParaRPr>
          </a:p>
        </p:txBody>
      </p:sp>
      <p:pic>
        <p:nvPicPr>
          <p:cNvPr id="21" name="Picture 20"/>
          <p:cNvPicPr>
            <a:picLocks noChangeAspect="1"/>
          </p:cNvPicPr>
          <p:nvPr/>
        </p:nvPicPr>
        <p:blipFill rotWithShape="1">
          <a:blip r:embed="rId4">
            <a:duotone>
              <a:schemeClr val="accent2">
                <a:shade val="45000"/>
                <a:satMod val="135000"/>
              </a:schemeClr>
              <a:prstClr val="white"/>
            </a:duotone>
          </a:blip>
          <a:srcRect l="3504" r="5389"/>
          <a:stretch/>
        </p:blipFill>
        <p:spPr>
          <a:xfrm>
            <a:off x="899592" y="4110096"/>
            <a:ext cx="1872208" cy="1695168"/>
          </a:xfrm>
          <a:prstGeom prst="roundRect">
            <a:avLst/>
          </a:prstGeom>
        </p:spPr>
      </p:pic>
      <p:sp>
        <p:nvSpPr>
          <p:cNvPr id="22" name="TextBox 21"/>
          <p:cNvSpPr txBox="1"/>
          <p:nvPr/>
        </p:nvSpPr>
        <p:spPr>
          <a:xfrm>
            <a:off x="2694130" y="4347932"/>
            <a:ext cx="5699954" cy="1323439"/>
          </a:xfrm>
          <a:prstGeom prst="rect">
            <a:avLst/>
          </a:prstGeom>
          <a:noFill/>
        </p:spPr>
        <p:txBody>
          <a:bodyPr wrap="square" rtlCol="0">
            <a:spAutoFit/>
          </a:bodyPr>
          <a:lstStyle/>
          <a:p>
            <a:pPr algn="ctr"/>
            <a:r>
              <a:rPr lang="en-GB" sz="1800" dirty="0">
                <a:solidFill>
                  <a:schemeClr val="accent2"/>
                </a:solidFill>
              </a:rPr>
              <a:t>More </a:t>
            </a:r>
            <a:r>
              <a:rPr lang="en-GB" sz="2000" b="1" dirty="0">
                <a:solidFill>
                  <a:schemeClr val="accent2"/>
                </a:solidFill>
              </a:rPr>
              <a:t>recent studies </a:t>
            </a:r>
            <a:r>
              <a:rPr lang="en-US" sz="2000" b="1" dirty="0">
                <a:solidFill>
                  <a:schemeClr val="accent2"/>
                </a:solidFill>
              </a:rPr>
              <a:t>confirm </a:t>
            </a:r>
            <a:r>
              <a:rPr lang="en-US" sz="1800" dirty="0">
                <a:solidFill>
                  <a:schemeClr val="accent2"/>
                </a:solidFill>
              </a:rPr>
              <a:t>the incidence of PID in women using IUC to be low, irrespective of </a:t>
            </a:r>
            <a:r>
              <a:rPr lang="en-US" sz="2000" b="1" dirty="0">
                <a:solidFill>
                  <a:schemeClr val="accent2"/>
                </a:solidFill>
              </a:rPr>
              <a:t>age, parity, STI risk</a:t>
            </a:r>
            <a:r>
              <a:rPr lang="en-US" sz="2000" dirty="0">
                <a:solidFill>
                  <a:schemeClr val="accent2"/>
                </a:solidFill>
              </a:rPr>
              <a:t>, </a:t>
            </a:r>
            <a:r>
              <a:rPr lang="en-US" sz="1800" dirty="0">
                <a:solidFill>
                  <a:schemeClr val="accent2"/>
                </a:solidFill>
              </a:rPr>
              <a:t>and </a:t>
            </a:r>
            <a:r>
              <a:rPr lang="en-US" sz="2000" b="1" dirty="0">
                <a:solidFill>
                  <a:schemeClr val="accent2"/>
                </a:solidFill>
              </a:rPr>
              <a:t>timing of STI screening and placement</a:t>
            </a:r>
            <a:r>
              <a:rPr lang="en-US" sz="2000" b="1" baseline="30000" dirty="0">
                <a:solidFill>
                  <a:schemeClr val="accent2"/>
                </a:solidFill>
              </a:rPr>
              <a:t>7-15</a:t>
            </a:r>
            <a:endParaRPr lang="en-US" sz="2000" b="1" dirty="0">
              <a:solidFill>
                <a:schemeClr val="accent2"/>
              </a:solidFill>
            </a:endParaRPr>
          </a:p>
        </p:txBody>
      </p:sp>
      <p:sp>
        <p:nvSpPr>
          <p:cNvPr id="23" name="Content Placeholder 2"/>
          <p:cNvSpPr>
            <a:spLocks noGrp="1"/>
          </p:cNvSpPr>
          <p:nvPr>
            <p:ph idx="1"/>
          </p:nvPr>
        </p:nvSpPr>
        <p:spPr>
          <a:xfrm>
            <a:off x="385192" y="1077249"/>
            <a:ext cx="8352928" cy="873498"/>
          </a:xfrm>
        </p:spPr>
        <p:txBody>
          <a:bodyPr/>
          <a:lstStyle/>
          <a:p>
            <a:pPr marL="0" indent="0">
              <a:buNone/>
              <a:defRPr/>
            </a:pPr>
            <a:r>
              <a:rPr lang="en-GB" sz="1700" dirty="0"/>
              <a:t>Although the clinical diagnosis of PID may be seen as difficult and the incidence of PID among users of IUC is subject to study population, design, duration and follow-up…</a:t>
            </a:r>
            <a:endParaRPr lang="en-US" sz="1700" baseline="30000" dirty="0"/>
          </a:p>
          <a:p>
            <a:pPr marL="0" indent="0">
              <a:buFont typeface="Wingdings" pitchFamily="2" charset="2"/>
              <a:buNone/>
              <a:defRPr/>
            </a:pPr>
            <a:endParaRPr lang="en-GB" sz="1800" dirty="0"/>
          </a:p>
          <a:p>
            <a:pPr marL="292093" indent="-292093">
              <a:defRPr/>
            </a:pPr>
            <a:endParaRPr lang="en-GB" sz="1800" dirty="0"/>
          </a:p>
          <a:p>
            <a:pPr marL="292093" indent="-292093">
              <a:defRPr/>
            </a:pPr>
            <a:endParaRPr lang="en-GB" sz="2000" dirty="0"/>
          </a:p>
          <a:p>
            <a:pPr marL="292093" indent="-292093">
              <a:defRPr/>
            </a:pPr>
            <a:endParaRPr lang="en-US" dirty="0"/>
          </a:p>
        </p:txBody>
      </p:sp>
    </p:spTree>
    <p:extLst>
      <p:ext uri="{BB962C8B-B14F-4D97-AF65-F5344CB8AC3E}">
        <p14:creationId xmlns:p14="http://schemas.microsoft.com/office/powerpoint/2010/main" val="1323156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6759" y="3284199"/>
            <a:ext cx="1440945" cy="1440945"/>
          </a:xfrm>
          <a:prstGeom prst="roundRect">
            <a:avLst/>
          </a:prstGeom>
        </p:spPr>
      </p:pic>
      <p:sp>
        <p:nvSpPr>
          <p:cNvPr id="10" name="Rounded Rectangle 9"/>
          <p:cNvSpPr/>
          <p:nvPr/>
        </p:nvSpPr>
        <p:spPr bwMode="auto">
          <a:xfrm>
            <a:off x="466759" y="3291750"/>
            <a:ext cx="8318597" cy="1412545"/>
          </a:xfrm>
          <a:prstGeom prst="round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
        <p:nvSpPr>
          <p:cNvPr id="14" name="Rectangle 13"/>
          <p:cNvSpPr/>
          <p:nvPr/>
        </p:nvSpPr>
        <p:spPr bwMode="auto">
          <a:xfrm>
            <a:off x="6954681" y="6021288"/>
            <a:ext cx="1937799" cy="8367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142337" name="Title 1"/>
          <p:cNvSpPr>
            <a:spLocks noGrp="1"/>
          </p:cNvSpPr>
          <p:nvPr>
            <p:ph type="title"/>
          </p:nvPr>
        </p:nvSpPr>
        <p:spPr>
          <a:xfrm>
            <a:off x="385192" y="67500"/>
            <a:ext cx="8229600" cy="1087465"/>
          </a:xfrm>
        </p:spPr>
        <p:txBody>
          <a:bodyPr/>
          <a:lstStyle/>
          <a:p>
            <a:r>
              <a:rPr lang="en-US" dirty="0"/>
              <a:t>Summary (cont.)</a:t>
            </a:r>
          </a:p>
        </p:txBody>
      </p:sp>
      <p:sp>
        <p:nvSpPr>
          <p:cNvPr id="9" name="Rounded Rectangle 8"/>
          <p:cNvSpPr/>
          <p:nvPr/>
        </p:nvSpPr>
        <p:spPr bwMode="auto">
          <a:xfrm>
            <a:off x="466759" y="1406353"/>
            <a:ext cx="6265481" cy="1634443"/>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eaLnBrk="0" hangingPunct="0"/>
            <a:r>
              <a:rPr lang="en-US" sz="1800" dirty="0">
                <a:solidFill>
                  <a:schemeClr val="accent1"/>
                </a:solidFill>
              </a:rPr>
              <a:t>A recent systematic review assessing the safety of IUC use in young women (&lt;25 years) concluded </a:t>
            </a:r>
            <a:r>
              <a:rPr lang="en-US" sz="2000" b="1" dirty="0">
                <a:solidFill>
                  <a:schemeClr val="accent1"/>
                </a:solidFill>
              </a:rPr>
              <a:t>PID to be rare </a:t>
            </a:r>
            <a:r>
              <a:rPr lang="en-US" sz="1800" dirty="0">
                <a:solidFill>
                  <a:schemeClr val="accent1"/>
                </a:solidFill>
              </a:rPr>
              <a:t>and there to be </a:t>
            </a:r>
            <a:r>
              <a:rPr lang="en-US" sz="2000" b="1" dirty="0">
                <a:solidFill>
                  <a:schemeClr val="accent1"/>
                </a:solidFill>
              </a:rPr>
              <a:t>no difference </a:t>
            </a:r>
            <a:r>
              <a:rPr lang="en-US" sz="1800" dirty="0">
                <a:solidFill>
                  <a:schemeClr val="accent1"/>
                </a:solidFill>
              </a:rPr>
              <a:t>in risk of PID in </a:t>
            </a:r>
            <a:r>
              <a:rPr lang="en-US" sz="2000" b="1" dirty="0">
                <a:solidFill>
                  <a:schemeClr val="accent1"/>
                </a:solidFill>
              </a:rPr>
              <a:t>IUC (LNG-IUS) users</a:t>
            </a:r>
            <a:r>
              <a:rPr lang="en-US" sz="2000" dirty="0">
                <a:solidFill>
                  <a:schemeClr val="accent1"/>
                </a:solidFill>
              </a:rPr>
              <a:t> </a:t>
            </a:r>
            <a:r>
              <a:rPr lang="en-US" sz="1800" dirty="0">
                <a:solidFill>
                  <a:schemeClr val="accent1"/>
                </a:solidFill>
              </a:rPr>
              <a:t>when</a:t>
            </a:r>
            <a:r>
              <a:rPr lang="en-US" sz="1700" dirty="0">
                <a:solidFill>
                  <a:schemeClr val="accent1"/>
                </a:solidFill>
              </a:rPr>
              <a:t> </a:t>
            </a:r>
            <a:r>
              <a:rPr lang="en-US" sz="2000" b="1" dirty="0">
                <a:solidFill>
                  <a:schemeClr val="accent1"/>
                </a:solidFill>
              </a:rPr>
              <a:t>compared to women using COCs</a:t>
            </a:r>
            <a:r>
              <a:rPr lang="en-US" sz="2200" b="1" dirty="0">
                <a:solidFill>
                  <a:schemeClr val="accent1"/>
                </a:solidFill>
              </a:rPr>
              <a:t> </a:t>
            </a:r>
            <a:r>
              <a:rPr lang="en-US" sz="1800" b="1" dirty="0">
                <a:solidFill>
                  <a:schemeClr val="accent1"/>
                </a:solidFill>
              </a:rPr>
              <a:t>and </a:t>
            </a:r>
            <a:r>
              <a:rPr lang="en-US" sz="2000" b="1" dirty="0">
                <a:solidFill>
                  <a:schemeClr val="accent1"/>
                </a:solidFill>
              </a:rPr>
              <a:t>implants (ENG)</a:t>
            </a:r>
            <a:r>
              <a:rPr lang="en-US" sz="2000" b="1" baseline="30000" dirty="0">
                <a:solidFill>
                  <a:schemeClr val="accent1"/>
                </a:solidFill>
              </a:rPr>
              <a:t>1</a:t>
            </a:r>
            <a:endParaRPr lang="en-US" sz="2000" b="1" dirty="0">
              <a:solidFill>
                <a:schemeClr val="accent1"/>
              </a:solidFill>
            </a:endParaRPr>
          </a:p>
        </p:txBody>
      </p:sp>
      <p:sp>
        <p:nvSpPr>
          <p:cNvPr id="7" name="TextBox 6"/>
          <p:cNvSpPr txBox="1"/>
          <p:nvPr/>
        </p:nvSpPr>
        <p:spPr>
          <a:xfrm>
            <a:off x="359626" y="6407373"/>
            <a:ext cx="2952328" cy="446276"/>
          </a:xfrm>
          <a:prstGeom prst="rect">
            <a:avLst/>
          </a:prstGeom>
          <a:noFill/>
        </p:spPr>
        <p:txBody>
          <a:bodyPr wrap="square" rtlCol="0">
            <a:spAutoFit/>
          </a:bodyPr>
          <a:lstStyle/>
          <a:p>
            <a:pPr marL="228600" indent="-228600">
              <a:buFont typeface="+mj-lt"/>
              <a:buAutoNum type="arabicPeriod"/>
            </a:pPr>
            <a:r>
              <a:rPr lang="en-GB" sz="800" dirty="0" err="1">
                <a:latin typeface="Arial" panose="020B0604020202020204" pitchFamily="34" charset="0"/>
                <a:cs typeface="Arial" panose="020B0604020202020204" pitchFamily="34" charset="0"/>
              </a:rPr>
              <a:t>Jatlaoui</a:t>
            </a:r>
            <a:r>
              <a:rPr lang="en-GB" sz="800" dirty="0">
                <a:latin typeface="Arial" panose="020B0604020202020204" pitchFamily="34" charset="0"/>
                <a:cs typeface="Arial" panose="020B0604020202020204" pitchFamily="34" charset="0"/>
              </a:rPr>
              <a:t> TC, et al. Contraception 2016;94:701-712. </a:t>
            </a:r>
          </a:p>
          <a:p>
            <a:pPr marL="228600" indent="-228600">
              <a:buFont typeface="+mj-lt"/>
              <a:buAutoNum type="arabicPeriod"/>
            </a:pPr>
            <a:r>
              <a:rPr lang="en-GB" sz="800" dirty="0" err="1">
                <a:ea typeface="ＭＳ Ｐゴシック" pitchFamily="112" charset="-128"/>
              </a:rPr>
              <a:t>Turok</a:t>
            </a:r>
            <a:r>
              <a:rPr lang="en-GB" sz="800" dirty="0">
                <a:ea typeface="ＭＳ Ｐゴシック" pitchFamily="112" charset="-128"/>
              </a:rPr>
              <a:t> D, et al. Am J </a:t>
            </a:r>
            <a:r>
              <a:rPr lang="en-GB" sz="800" dirty="0" err="1">
                <a:ea typeface="ＭＳ Ｐゴシック" pitchFamily="112" charset="-128"/>
              </a:rPr>
              <a:t>Obstet</a:t>
            </a:r>
            <a:r>
              <a:rPr lang="en-GB" sz="800" dirty="0">
                <a:ea typeface="ＭＳ Ｐゴシック" pitchFamily="112" charset="-128"/>
              </a:rPr>
              <a:t> </a:t>
            </a:r>
            <a:r>
              <a:rPr lang="en-GB" sz="800" dirty="0" err="1">
                <a:ea typeface="ＭＳ Ｐゴシック" pitchFamily="112" charset="-128"/>
              </a:rPr>
              <a:t>Gynecol</a:t>
            </a:r>
            <a:r>
              <a:rPr lang="en-GB" sz="800" dirty="0">
                <a:ea typeface="ＭＳ Ｐゴシック" pitchFamily="112" charset="-128"/>
              </a:rPr>
              <a:t> 2016;215:599</a:t>
            </a:r>
          </a:p>
          <a:p>
            <a:endParaRPr lang="en-GB" sz="700" dirty="0"/>
          </a:p>
        </p:txBody>
      </p:sp>
      <p:sp>
        <p:nvSpPr>
          <p:cNvPr id="16" name="Rectangle 15"/>
          <p:cNvSpPr/>
          <p:nvPr/>
        </p:nvSpPr>
        <p:spPr>
          <a:xfrm>
            <a:off x="683568" y="4976387"/>
            <a:ext cx="7776864" cy="1015663"/>
          </a:xfrm>
          <a:prstGeom prst="rect">
            <a:avLst/>
          </a:prstGeom>
        </p:spPr>
        <p:txBody>
          <a:bodyPr wrap="square">
            <a:spAutoFit/>
          </a:bodyPr>
          <a:lstStyle/>
          <a:p>
            <a:pPr marL="292081" indent="-279393" algn="ctr">
              <a:defRPr/>
            </a:pPr>
            <a:r>
              <a:rPr lang="en-US" sz="1800" dirty="0">
                <a:solidFill>
                  <a:schemeClr val="accent4"/>
                </a:solidFill>
              </a:rPr>
              <a:t>But, when </a:t>
            </a:r>
            <a:r>
              <a:rPr lang="en-US" sz="2000" b="1" dirty="0">
                <a:solidFill>
                  <a:schemeClr val="accent4"/>
                </a:solidFill>
              </a:rPr>
              <a:t>counselling women </a:t>
            </a:r>
            <a:r>
              <a:rPr lang="en-US" sz="1800" dirty="0">
                <a:solidFill>
                  <a:schemeClr val="accent4"/>
                </a:solidFill>
              </a:rPr>
              <a:t>about contraception, we need to remind them that </a:t>
            </a:r>
            <a:r>
              <a:rPr lang="en-US" sz="2000" b="1" dirty="0">
                <a:solidFill>
                  <a:schemeClr val="accent4"/>
                </a:solidFill>
              </a:rPr>
              <a:t>additional protection, i.e. condoms</a:t>
            </a:r>
            <a:r>
              <a:rPr lang="en-US" sz="2000" dirty="0">
                <a:solidFill>
                  <a:schemeClr val="accent4"/>
                </a:solidFill>
              </a:rPr>
              <a:t>, </a:t>
            </a:r>
            <a:r>
              <a:rPr lang="en-US" sz="1800" dirty="0">
                <a:solidFill>
                  <a:schemeClr val="accent4"/>
                </a:solidFill>
              </a:rPr>
              <a:t>against STIs is needed with new partners</a:t>
            </a:r>
          </a:p>
        </p:txBody>
      </p:sp>
      <p:sp>
        <p:nvSpPr>
          <p:cNvPr id="8" name="Content Placeholder 7"/>
          <p:cNvSpPr>
            <a:spLocks noGrp="1"/>
          </p:cNvSpPr>
          <p:nvPr>
            <p:ph idx="1"/>
          </p:nvPr>
        </p:nvSpPr>
        <p:spPr>
          <a:xfrm>
            <a:off x="2267744" y="3417453"/>
            <a:ext cx="6473114" cy="971786"/>
          </a:xfrm>
        </p:spPr>
        <p:txBody>
          <a:bodyPr/>
          <a:lstStyle/>
          <a:p>
            <a:pPr marL="0" indent="0" algn="ctr">
              <a:buNone/>
            </a:pPr>
            <a:r>
              <a:rPr lang="en-US" sz="2000" dirty="0">
                <a:solidFill>
                  <a:schemeClr val="tx1"/>
                </a:solidFill>
              </a:rPr>
              <a:t>PID can be </a:t>
            </a:r>
            <a:r>
              <a:rPr lang="en-US" sz="2400" b="1" dirty="0">
                <a:solidFill>
                  <a:schemeClr val="tx1"/>
                </a:solidFill>
              </a:rPr>
              <a:t>treated successfully </a:t>
            </a:r>
            <a:r>
              <a:rPr lang="en-US" sz="2000" dirty="0">
                <a:solidFill>
                  <a:schemeClr val="tx1"/>
                </a:solidFill>
              </a:rPr>
              <a:t>in the </a:t>
            </a:r>
            <a:r>
              <a:rPr lang="en-US" sz="2400" b="1" dirty="0">
                <a:solidFill>
                  <a:schemeClr val="tx1"/>
                </a:solidFill>
              </a:rPr>
              <a:t>small number of women </a:t>
            </a:r>
            <a:r>
              <a:rPr lang="en-US" sz="2000" dirty="0">
                <a:solidFill>
                  <a:schemeClr val="tx1"/>
                </a:solidFill>
              </a:rPr>
              <a:t>affected without the need for device removal</a:t>
            </a:r>
            <a:r>
              <a:rPr lang="en-US" sz="2000" b="1" baseline="30000" dirty="0"/>
              <a:t>2</a:t>
            </a:r>
            <a:endParaRPr lang="en-US" sz="2000" b="1" dirty="0"/>
          </a:p>
          <a:p>
            <a:endParaRPr lang="en-GB" sz="2000" dirty="0"/>
          </a:p>
        </p:txBody>
      </p:sp>
      <p:sp>
        <p:nvSpPr>
          <p:cNvPr id="13" name="Rounded Rectangle 12"/>
          <p:cNvSpPr/>
          <p:nvPr/>
        </p:nvSpPr>
        <p:spPr bwMode="auto">
          <a:xfrm>
            <a:off x="466760" y="1334802"/>
            <a:ext cx="8274098" cy="1708031"/>
          </a:xfrm>
          <a:prstGeom prst="roundRect">
            <a:avLst/>
          </a:prstGeom>
          <a:noFill/>
          <a:ln>
            <a:solidFill>
              <a:schemeClr val="accent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eaLnBrk="0" hangingPunct="0"/>
            <a:endParaRPr lang="en-US" sz="2000" b="1" dirty="0">
              <a:solidFill>
                <a:schemeClr val="accent1"/>
              </a:solidFill>
            </a:endParaRPr>
          </a:p>
        </p:txBody>
      </p:sp>
      <p:pic>
        <p:nvPicPr>
          <p:cNvPr id="2" name="Picture 1"/>
          <p:cNvPicPr>
            <a:picLocks noChangeAspect="1"/>
          </p:cNvPicPr>
          <p:nvPr/>
        </p:nvPicPr>
        <p:blipFill rotWithShape="1">
          <a:blip r:embed="rId4">
            <a:duotone>
              <a:schemeClr val="accent1">
                <a:shade val="45000"/>
                <a:satMod val="135000"/>
              </a:schemeClr>
              <a:prstClr val="white"/>
            </a:duotone>
          </a:blip>
          <a:srcRect/>
          <a:stretch/>
        </p:blipFill>
        <p:spPr>
          <a:xfrm>
            <a:off x="6848418" y="1370397"/>
            <a:ext cx="1754085" cy="1607181"/>
          </a:xfrm>
          <a:prstGeom prst="round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706720" y="856405"/>
            <a:ext cx="2141092" cy="151629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5716699" y="1788635"/>
            <a:ext cx="2329458" cy="1651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7211485" y="2097643"/>
            <a:ext cx="1799551" cy="3689728"/>
          </a:xfrm>
          <a:prstGeom prst="rect">
            <a:avLst/>
          </a:prstGeom>
          <a:ln>
            <a:noFill/>
          </a:ln>
          <a:effectLst>
            <a:outerShdw blurRad="292100" dist="139700" dir="2700000" algn="tl" rotWithShape="0">
              <a:srgbClr val="333333">
                <a:alpha val="65000"/>
              </a:srgbClr>
            </a:outerShdw>
          </a:effectLst>
        </p:spPr>
      </p:pic>
      <p:sp>
        <p:nvSpPr>
          <p:cNvPr id="144385" name="Title 1"/>
          <p:cNvSpPr>
            <a:spLocks noGrp="1"/>
          </p:cNvSpPr>
          <p:nvPr>
            <p:ph type="title"/>
          </p:nvPr>
        </p:nvSpPr>
        <p:spPr>
          <a:xfrm>
            <a:off x="467544" y="162111"/>
            <a:ext cx="8229600" cy="1219200"/>
          </a:xfrm>
        </p:spPr>
        <p:txBody>
          <a:bodyPr/>
          <a:lstStyle/>
          <a:p>
            <a:r>
              <a:rPr lang="en-US" dirty="0"/>
              <a:t>Where do we go from here?</a:t>
            </a:r>
          </a:p>
        </p:txBody>
      </p:sp>
      <p:sp>
        <p:nvSpPr>
          <p:cNvPr id="144386" name="Content Placeholder 2"/>
          <p:cNvSpPr>
            <a:spLocks noGrp="1"/>
          </p:cNvSpPr>
          <p:nvPr>
            <p:ph idx="1"/>
          </p:nvPr>
        </p:nvSpPr>
        <p:spPr>
          <a:xfrm>
            <a:off x="411587" y="1412875"/>
            <a:ext cx="4956842" cy="5616525"/>
          </a:xfrm>
        </p:spPr>
        <p:txBody>
          <a:bodyPr/>
          <a:lstStyle/>
          <a:p>
            <a:r>
              <a:rPr lang="en-US" sz="1900" dirty="0">
                <a:solidFill>
                  <a:schemeClr val="tx1"/>
                </a:solidFill>
              </a:rPr>
              <a:t>Hopefully the findings of this review address your concerns, and those of your colleagues, about using IUC in all women</a:t>
            </a:r>
          </a:p>
          <a:p>
            <a:r>
              <a:rPr lang="en-GB" sz="1900" dirty="0">
                <a:solidFill>
                  <a:schemeClr val="tx1"/>
                </a:solidFill>
              </a:rPr>
              <a:t>If you do have further questions, the INTRA group has a number of resources that may help:</a:t>
            </a:r>
          </a:p>
          <a:p>
            <a:pPr marL="723900" lvl="2" indent="-342900">
              <a:buFont typeface="Arial" panose="020B0604020202020204" pitchFamily="34" charset="0"/>
              <a:buChar char="−"/>
            </a:pPr>
            <a:r>
              <a:rPr lang="en-GB" sz="1700" dirty="0">
                <a:solidFill>
                  <a:schemeClr val="accent2"/>
                </a:solidFill>
              </a:rPr>
              <a:t>Other materials in the </a:t>
            </a:r>
            <a:r>
              <a:rPr lang="en-GB" sz="1700" b="1" i="1" dirty="0">
                <a:solidFill>
                  <a:schemeClr val="accent2"/>
                </a:solidFill>
              </a:rPr>
              <a:t>‘Straight to the Point: Talking IUC’ </a:t>
            </a:r>
            <a:r>
              <a:rPr lang="en-GB" sz="1700" dirty="0">
                <a:solidFill>
                  <a:schemeClr val="accent2"/>
                </a:solidFill>
              </a:rPr>
              <a:t>series:</a:t>
            </a:r>
          </a:p>
          <a:p>
            <a:pPr marL="1104900" lvl="3" indent="-342900">
              <a:buFont typeface="Arial" panose="020B0604020202020204" pitchFamily="34" charset="0"/>
              <a:buChar char="−"/>
            </a:pPr>
            <a:r>
              <a:rPr lang="en-GB" sz="1400" b="1" dirty="0">
                <a:solidFill>
                  <a:srgbClr val="EC297B"/>
                </a:solidFill>
              </a:rPr>
              <a:t>Straight to the Point: Talking IUC       </a:t>
            </a:r>
          </a:p>
          <a:p>
            <a:pPr marL="762000" lvl="3" indent="0">
              <a:buNone/>
            </a:pPr>
            <a:r>
              <a:rPr lang="en-GB" sz="1400" dirty="0">
                <a:solidFill>
                  <a:srgbClr val="EC297B"/>
                </a:solidFill>
              </a:rPr>
              <a:t>Simple steps to successfully counselling women about intrauterine contraception in under 7 minutes </a:t>
            </a:r>
          </a:p>
          <a:p>
            <a:pPr marL="1104900" lvl="3" indent="-342900">
              <a:buFont typeface="Arial" panose="020B0604020202020204" pitchFamily="34" charset="0"/>
              <a:buChar char="−"/>
            </a:pPr>
            <a:r>
              <a:rPr lang="en-GB" sz="1400" b="1" dirty="0">
                <a:solidFill>
                  <a:srgbClr val="EC297B"/>
                </a:solidFill>
              </a:rPr>
              <a:t>Straight to the Point: Talking IUC</a:t>
            </a:r>
          </a:p>
          <a:p>
            <a:pPr marL="762000" lvl="3" indent="0">
              <a:buNone/>
            </a:pPr>
            <a:r>
              <a:rPr lang="en-GB" sz="1400" dirty="0">
                <a:solidFill>
                  <a:srgbClr val="EC297B"/>
                </a:solidFill>
              </a:rPr>
              <a:t>Step-by-step guidance to addressing concerns with intrauterine contraception </a:t>
            </a:r>
          </a:p>
          <a:p>
            <a:pPr marL="723900" lvl="2" indent="-342900">
              <a:buFont typeface="Arial" panose="020B0604020202020204" pitchFamily="34" charset="0"/>
              <a:buChar char="−"/>
            </a:pPr>
            <a:r>
              <a:rPr lang="en-GB" sz="1700" b="1" dirty="0">
                <a:solidFill>
                  <a:schemeClr val="accent2"/>
                </a:solidFill>
              </a:rPr>
              <a:t>Myth-busting infographics series</a:t>
            </a:r>
          </a:p>
          <a:p>
            <a:pPr marL="723900" lvl="2" indent="-342900">
              <a:buFont typeface="Arial" panose="020B0604020202020204" pitchFamily="34" charset="0"/>
              <a:buChar char="−"/>
            </a:pPr>
            <a:r>
              <a:rPr lang="en-GB" sz="1700" b="1" dirty="0">
                <a:solidFill>
                  <a:schemeClr val="accent2"/>
                </a:solidFill>
              </a:rPr>
              <a:t>Hints and Tips </a:t>
            </a:r>
            <a:r>
              <a:rPr lang="en-GB" sz="1700" dirty="0">
                <a:solidFill>
                  <a:schemeClr val="accent2"/>
                </a:solidFill>
              </a:rPr>
              <a:t>slide set</a:t>
            </a:r>
          </a:p>
          <a:p>
            <a:pPr marL="342900" lvl="1" indent="-342900">
              <a:buFont typeface="Arial" panose="020B0604020202020204" pitchFamily="34" charset="0"/>
              <a:buChar char="−"/>
            </a:pPr>
            <a:r>
              <a:rPr lang="en-GB" sz="1900" dirty="0">
                <a:solidFill>
                  <a:schemeClr val="tx1"/>
                </a:solidFill>
              </a:rPr>
              <a:t>The INTRA materials can be found on </a:t>
            </a:r>
            <a:r>
              <a:rPr lang="en-GB" sz="1900" dirty="0">
                <a:solidFill>
                  <a:schemeClr val="accent2"/>
                </a:solidFill>
                <a:hlinkClick r:id="rId6"/>
              </a:rPr>
              <a:t>www.your-life.com/HCP</a:t>
            </a:r>
            <a:r>
              <a:rPr lang="en-GB" sz="1900" dirty="0">
                <a:solidFill>
                  <a:schemeClr val="accent2"/>
                </a:solidFill>
              </a:rPr>
              <a:t> </a:t>
            </a:r>
            <a:endParaRPr lang="en-US" sz="1900" dirty="0"/>
          </a:p>
        </p:txBody>
      </p:sp>
      <p:pic>
        <p:nvPicPr>
          <p:cNvPr id="3" name="Picture 2"/>
          <p:cNvPicPr>
            <a:picLocks noChangeAspect="1"/>
          </p:cNvPicPr>
          <p:nvPr/>
        </p:nvPicPr>
        <p:blipFill>
          <a:blip r:embed="rId7"/>
          <a:stretch>
            <a:fillRect/>
          </a:stretch>
        </p:blipFill>
        <p:spPr>
          <a:xfrm>
            <a:off x="5580822" y="3366542"/>
            <a:ext cx="1751123" cy="2494525"/>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8"/>
          <a:stretch>
            <a:fillRect/>
          </a:stretch>
        </p:blipFill>
        <p:spPr>
          <a:xfrm>
            <a:off x="5148064" y="5017942"/>
            <a:ext cx="2338292" cy="165141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0473" y="5579405"/>
            <a:ext cx="1960563" cy="11842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67187" y="367870"/>
            <a:ext cx="8200903" cy="828882"/>
          </a:xfrm>
        </p:spPr>
        <p:txBody>
          <a:bodyPr/>
          <a:lstStyle/>
          <a:p>
            <a:r>
              <a:rPr lang="en-US" dirty="0"/>
              <a:t>Introduction</a:t>
            </a:r>
          </a:p>
        </p:txBody>
      </p:sp>
      <p:sp>
        <p:nvSpPr>
          <p:cNvPr id="7" name="Rectangle 3"/>
          <p:cNvSpPr>
            <a:spLocks noChangeArrowheads="1"/>
          </p:cNvSpPr>
          <p:nvPr/>
        </p:nvSpPr>
        <p:spPr bwMode="auto">
          <a:xfrm>
            <a:off x="323528" y="6207222"/>
            <a:ext cx="7056784" cy="630942"/>
          </a:xfrm>
          <a:prstGeom prst="rect">
            <a:avLst/>
          </a:prstGeom>
          <a:noFill/>
          <a:ln w="9525">
            <a:noFill/>
            <a:miter lim="800000"/>
            <a:headEnd/>
            <a:tailEnd/>
          </a:ln>
        </p:spPr>
        <p:txBody>
          <a:bodyPr wrap="square">
            <a:spAutoFit/>
          </a:bodyPr>
          <a:lstStyle/>
          <a:p>
            <a:r>
              <a:rPr lang="en-US" sz="700" dirty="0">
                <a:latin typeface="+mn-lt"/>
              </a:rPr>
              <a:t>1. Trussell J. Contraception 2011;83:397−404.		    </a:t>
            </a:r>
            <a:r>
              <a:rPr lang="en-GB" sz="700" dirty="0"/>
              <a:t> 6. </a:t>
            </a:r>
            <a:r>
              <a:rPr lang="en-US" altLang="en-US" sz="700" dirty="0"/>
              <a:t>Papic M, et al. Womens Health Issues 2015;25(1):22-7.</a:t>
            </a:r>
            <a:r>
              <a:rPr lang="en-US" sz="700" dirty="0">
                <a:latin typeface="+mn-lt"/>
              </a:rPr>
              <a:t>	</a:t>
            </a:r>
            <a:r>
              <a:rPr lang="en-GB" sz="700" dirty="0">
                <a:latin typeface="+mn-lt"/>
              </a:rPr>
              <a:t>    </a:t>
            </a:r>
          </a:p>
          <a:p>
            <a:r>
              <a:rPr lang="en-US" altLang="en-US" sz="700" dirty="0">
                <a:latin typeface="+mn-lt"/>
              </a:rPr>
              <a:t>2. </a:t>
            </a:r>
            <a:r>
              <a:rPr lang="en-GB" altLang="en-US" sz="700" dirty="0">
                <a:latin typeface="+mn-lt"/>
              </a:rPr>
              <a:t>Sufrin CB, et al.</a:t>
            </a:r>
            <a:r>
              <a:rPr lang="en-US" sz="700" dirty="0">
                <a:latin typeface="+mn-lt"/>
              </a:rPr>
              <a:t> </a:t>
            </a:r>
            <a:r>
              <a:rPr lang="en-GB" sz="700" dirty="0">
                <a:latin typeface="+mn-lt"/>
              </a:rPr>
              <a:t>Obstet Gynecol 2012;120(6):1314-21. 	    </a:t>
            </a:r>
            <a:r>
              <a:rPr lang="en-GB" sz="700" dirty="0"/>
              <a:t> </a:t>
            </a:r>
            <a:r>
              <a:rPr lang="en-US" altLang="en-US" sz="700" dirty="0"/>
              <a:t>7. </a:t>
            </a:r>
            <a:r>
              <a:rPr lang="en-US" sz="700" dirty="0"/>
              <a:t>Farley TMM, et al. Lancet 1992;339:785-8.</a:t>
            </a:r>
            <a:r>
              <a:rPr lang="en-GB" sz="700" dirty="0">
                <a:latin typeface="+mn-lt"/>
              </a:rPr>
              <a:t> 	</a:t>
            </a:r>
          </a:p>
          <a:p>
            <a:r>
              <a:rPr lang="en-GB" sz="700" dirty="0">
                <a:latin typeface="+mn-lt"/>
              </a:rPr>
              <a:t>3. Birgisson NE, et al. J Womens Health (Larchmt)</a:t>
            </a:r>
            <a:r>
              <a:rPr lang="en-GB" sz="700" i="1" dirty="0">
                <a:latin typeface="+mn-lt"/>
              </a:rPr>
              <a:t> </a:t>
            </a:r>
            <a:r>
              <a:rPr lang="en-GB" sz="700" dirty="0">
                <a:latin typeface="+mn-lt"/>
              </a:rPr>
              <a:t>2015;24(5):354-9.      </a:t>
            </a:r>
            <a:r>
              <a:rPr lang="en-GB" sz="700" dirty="0"/>
              <a:t>8. Turok D, et al. Am J Obstet Gynecol 2016;215:599</a:t>
            </a:r>
            <a:r>
              <a:rPr lang="en-GB" sz="700" dirty="0">
                <a:latin typeface="+mn-lt"/>
              </a:rPr>
              <a:t>	</a:t>
            </a:r>
          </a:p>
          <a:p>
            <a:r>
              <a:rPr lang="en-US" sz="700" dirty="0">
                <a:latin typeface="+mn-lt"/>
              </a:rPr>
              <a:t>4. </a:t>
            </a:r>
            <a:r>
              <a:rPr lang="en-GB" sz="700" dirty="0">
                <a:latin typeface="+mn-lt"/>
              </a:rPr>
              <a:t>Gemzell-Danielsson K, et al. PLoS ONE 2015. 	     9. Gemzell-Danielsson K, et al. Eur J Obstet Gynecol RB 2017;210:22-28.</a:t>
            </a:r>
          </a:p>
          <a:p>
            <a:r>
              <a:rPr lang="en-GB" sz="700" dirty="0"/>
              <a:t>5. Bayer LL, et al. Contraception 2012;86(5):443-451.</a:t>
            </a:r>
            <a:r>
              <a:rPr lang="en-GB" sz="700" dirty="0">
                <a:latin typeface="+mn-lt"/>
              </a:rPr>
              <a:t>	    10. Gemzell-Danielsson K, et al. Contraception 2016;93(6):507-12.</a:t>
            </a:r>
            <a:endParaRPr lang="en-GB"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87" y="1916832"/>
            <a:ext cx="4115926" cy="3243385"/>
          </a:xfrm>
          <a:prstGeom prst="roundRect">
            <a:avLst/>
          </a:prstGeom>
          <a:ln>
            <a:noFill/>
          </a:ln>
          <a:effectLst>
            <a:outerShdw blurRad="292100" dist="139700" dir="2700000" algn="tl" rotWithShape="0">
              <a:srgbClr val="333333">
                <a:alpha val="65000"/>
              </a:srgbClr>
            </a:outerShdw>
          </a:effectLst>
        </p:spPr>
      </p:pic>
      <p:sp>
        <p:nvSpPr>
          <p:cNvPr id="4" name="Rounded Rectangle 3"/>
          <p:cNvSpPr/>
          <p:nvPr/>
        </p:nvSpPr>
        <p:spPr bwMode="auto">
          <a:xfrm>
            <a:off x="5110785" y="1263284"/>
            <a:ext cx="3558431" cy="1728613"/>
          </a:xfrm>
          <a:prstGeom prst="roundRect">
            <a:avLst/>
          </a:prstGeom>
          <a:solidFill>
            <a:srgbClr val="EC297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1800" dirty="0">
                <a:solidFill>
                  <a:schemeClr val="bg1"/>
                </a:solidFill>
                <a:ea typeface="ＭＳ Ｐゴシック" pitchFamily="112" charset="-128"/>
              </a:rPr>
              <a:t>In</a:t>
            </a:r>
            <a:r>
              <a:rPr lang="en-US" sz="1800" dirty="0">
                <a:solidFill>
                  <a:schemeClr val="bg1"/>
                </a:solidFill>
              </a:rPr>
              <a:t>trauterine contraception (IUC) is a </a:t>
            </a:r>
            <a:r>
              <a:rPr lang="en-US" sz="2800" b="1" dirty="0">
                <a:solidFill>
                  <a:schemeClr val="bg1"/>
                </a:solidFill>
              </a:rPr>
              <a:t>highly effective</a:t>
            </a:r>
            <a:r>
              <a:rPr lang="en-US" sz="2800" dirty="0">
                <a:solidFill>
                  <a:schemeClr val="bg1"/>
                </a:solidFill>
              </a:rPr>
              <a:t>, </a:t>
            </a:r>
            <a:r>
              <a:rPr lang="en-US" sz="2800" b="1" dirty="0">
                <a:solidFill>
                  <a:schemeClr val="bg1"/>
                </a:solidFill>
              </a:rPr>
              <a:t>reversible</a:t>
            </a:r>
            <a:r>
              <a:rPr lang="en-US" sz="1800" b="1" dirty="0">
                <a:solidFill>
                  <a:schemeClr val="bg1"/>
                </a:solidFill>
              </a:rPr>
              <a:t> </a:t>
            </a:r>
            <a:r>
              <a:rPr lang="en-US" sz="1800" dirty="0">
                <a:solidFill>
                  <a:schemeClr val="bg1"/>
                </a:solidFill>
              </a:rPr>
              <a:t>method of contraception</a:t>
            </a:r>
            <a:r>
              <a:rPr lang="en-US" sz="1800" baseline="30000" dirty="0">
                <a:solidFill>
                  <a:schemeClr val="bg1"/>
                </a:solidFill>
              </a:rPr>
              <a:t>1</a:t>
            </a:r>
          </a:p>
        </p:txBody>
      </p:sp>
      <p:sp>
        <p:nvSpPr>
          <p:cNvPr id="8" name="Rounded Rectangle 7"/>
          <p:cNvSpPr/>
          <p:nvPr/>
        </p:nvSpPr>
        <p:spPr bwMode="auto">
          <a:xfrm>
            <a:off x="5110785" y="3336821"/>
            <a:ext cx="3558432" cy="2525477"/>
          </a:xfrm>
          <a:prstGeom prst="roundRect">
            <a:avLst/>
          </a:prstGeom>
          <a:solidFill>
            <a:srgbClr val="EC297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1800" dirty="0">
                <a:solidFill>
                  <a:schemeClr val="bg1"/>
                </a:solidFill>
              </a:rPr>
              <a:t>Studies involving women of </a:t>
            </a:r>
            <a:r>
              <a:rPr lang="en-US" sz="2800" b="1" dirty="0">
                <a:solidFill>
                  <a:schemeClr val="bg1"/>
                </a:solidFill>
              </a:rPr>
              <a:t>all</a:t>
            </a:r>
            <a:r>
              <a:rPr lang="en-US" sz="1800" dirty="0">
                <a:solidFill>
                  <a:schemeClr val="bg1"/>
                </a:solidFill>
              </a:rPr>
              <a:t> </a:t>
            </a:r>
            <a:r>
              <a:rPr lang="en-US" sz="2800" b="1" dirty="0">
                <a:solidFill>
                  <a:schemeClr val="bg1"/>
                </a:solidFill>
              </a:rPr>
              <a:t>ages, parity </a:t>
            </a:r>
            <a:r>
              <a:rPr lang="en-US" sz="1800" dirty="0">
                <a:solidFill>
                  <a:schemeClr val="bg1"/>
                </a:solidFill>
              </a:rPr>
              <a:t>and risk of sexually transmitted infection (STI) show that the risk of pelvic inflammatory disease </a:t>
            </a:r>
            <a:r>
              <a:rPr lang="en-US" sz="2800" b="1" dirty="0">
                <a:solidFill>
                  <a:schemeClr val="bg1"/>
                </a:solidFill>
              </a:rPr>
              <a:t>(PID) with IUC use is low</a:t>
            </a:r>
            <a:r>
              <a:rPr lang="en-US" sz="2800" baseline="30000" dirty="0">
                <a:solidFill>
                  <a:schemeClr val="bg1"/>
                </a:solidFill>
              </a:rPr>
              <a:t>2-10</a:t>
            </a:r>
            <a:endParaRPr lang="en-US" sz="2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421975"/>
            <a:ext cx="6696744" cy="338554"/>
          </a:xfrm>
          <a:prstGeom prst="rect">
            <a:avLst/>
          </a:prstGeom>
        </p:spPr>
        <p:txBody>
          <a:bodyPr wrap="square">
            <a:spAutoFit/>
          </a:bodyPr>
          <a:lstStyle/>
          <a:p>
            <a:pPr marL="228600" indent="-228600">
              <a:buFont typeface="+mj-lt"/>
              <a:buAutoNum type="arabicPeriod"/>
            </a:pPr>
            <a:r>
              <a:rPr lang="en-GB" sz="800" dirty="0">
                <a:ea typeface="ＭＳ Ｐゴシック" pitchFamily="112" charset="-128"/>
              </a:rPr>
              <a:t>Black K, et al. Contraception 2013; 88: 650–656.</a:t>
            </a:r>
          </a:p>
          <a:p>
            <a:pPr marL="228600" indent="-228600">
              <a:buFont typeface="+mj-lt"/>
              <a:buAutoNum type="arabicPeriod"/>
            </a:pPr>
            <a:r>
              <a:rPr lang="en-GB" sz="800" dirty="0">
                <a:ea typeface="ＭＳ Ｐゴシック" pitchFamily="112" charset="-128"/>
              </a:rPr>
              <a:t>Black K, et al.</a:t>
            </a:r>
            <a:r>
              <a:rPr lang="en-GB" sz="800" i="1" dirty="0">
                <a:ea typeface="ＭＳ Ｐゴシック" pitchFamily="112" charset="-128"/>
              </a:rPr>
              <a:t> </a:t>
            </a:r>
            <a:r>
              <a:rPr lang="en-GB" sz="800" dirty="0">
                <a:ea typeface="ＭＳ Ｐゴシック" pitchFamily="112" charset="-128"/>
              </a:rPr>
              <a:t>Eur J Contracept Reprod Health Care 2012;17:340–350.</a:t>
            </a:r>
          </a:p>
        </p:txBody>
      </p:sp>
      <p:sp>
        <p:nvSpPr>
          <p:cNvPr id="3" name="Rounded Rectangle 2"/>
          <p:cNvSpPr/>
          <p:nvPr/>
        </p:nvSpPr>
        <p:spPr bwMode="auto">
          <a:xfrm>
            <a:off x="611560" y="1234707"/>
            <a:ext cx="4248472" cy="420624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en-GB" sz="2600" b="0" i="0" u="none" strike="noStrike" cap="none" normalizeH="0" baseline="0" dirty="0">
              <a:ln>
                <a:noFill/>
              </a:ln>
              <a:solidFill>
                <a:schemeClr val="bg1"/>
              </a:solidFill>
              <a:effectLst/>
              <a:ea typeface="ＭＳ Ｐゴシック" pitchFamily="112" charset="-128"/>
            </a:endParaRPr>
          </a:p>
        </p:txBody>
      </p:sp>
      <p:pic>
        <p:nvPicPr>
          <p:cNvPr id="95233"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 r="18759"/>
          <a:stretch/>
        </p:blipFill>
        <p:spPr bwMode="auto">
          <a:xfrm>
            <a:off x="5148064" y="1916832"/>
            <a:ext cx="3456384" cy="2841997"/>
          </a:xfrm>
          <a:prstGeom prst="round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91580" y="1445004"/>
            <a:ext cx="3888432" cy="3785652"/>
          </a:xfrm>
          <a:prstGeom prst="rect">
            <a:avLst/>
          </a:prstGeom>
          <a:noFill/>
        </p:spPr>
        <p:txBody>
          <a:bodyPr wrap="square" rtlCol="0">
            <a:spAutoFit/>
          </a:bodyPr>
          <a:lstStyle/>
          <a:p>
            <a:pPr algn="ctr"/>
            <a:r>
              <a:rPr lang="en-US" dirty="0">
                <a:solidFill>
                  <a:schemeClr val="bg1"/>
                </a:solidFill>
                <a:latin typeface="Arial" pitchFamily="34" charset="0"/>
              </a:rPr>
              <a:t>Despite</a:t>
            </a:r>
            <a:r>
              <a:rPr lang="en-US" sz="2000" dirty="0">
                <a:solidFill>
                  <a:schemeClr val="bg1"/>
                </a:solidFill>
                <a:latin typeface="Arial" pitchFamily="34" charset="0"/>
              </a:rPr>
              <a:t> </a:t>
            </a:r>
            <a:r>
              <a:rPr lang="en-US" sz="3200" b="1" dirty="0">
                <a:solidFill>
                  <a:schemeClr val="bg1"/>
                </a:solidFill>
                <a:latin typeface="Arial" pitchFamily="34" charset="0"/>
              </a:rPr>
              <a:t>high-quality evidence</a:t>
            </a:r>
            <a:r>
              <a:rPr lang="en-US" sz="3200" dirty="0">
                <a:solidFill>
                  <a:schemeClr val="bg1"/>
                </a:solidFill>
                <a:latin typeface="Arial" pitchFamily="34" charset="0"/>
              </a:rPr>
              <a:t>, </a:t>
            </a:r>
            <a:r>
              <a:rPr lang="en-US" dirty="0">
                <a:solidFill>
                  <a:schemeClr val="bg1"/>
                </a:solidFill>
                <a:latin typeface="Arial" pitchFamily="34" charset="0"/>
              </a:rPr>
              <a:t>inaccurate perception of PID risk with IUC continues to act as a </a:t>
            </a:r>
            <a:r>
              <a:rPr lang="en-US" sz="3200" b="1" dirty="0">
                <a:solidFill>
                  <a:schemeClr val="bg1"/>
                </a:solidFill>
                <a:latin typeface="Arial" pitchFamily="34" charset="0"/>
              </a:rPr>
              <a:t>deterrent to its use, </a:t>
            </a:r>
            <a:r>
              <a:rPr lang="en-US" dirty="0">
                <a:solidFill>
                  <a:schemeClr val="bg1"/>
                </a:solidFill>
                <a:latin typeface="Arial" pitchFamily="34" charset="0"/>
              </a:rPr>
              <a:t>particularly in </a:t>
            </a:r>
            <a:r>
              <a:rPr lang="en-US" sz="3200" b="1" dirty="0">
                <a:solidFill>
                  <a:schemeClr val="bg1"/>
                </a:solidFill>
                <a:latin typeface="Arial" pitchFamily="34" charset="0"/>
              </a:rPr>
              <a:t>younger and nulliparous</a:t>
            </a:r>
            <a:r>
              <a:rPr lang="en-US" dirty="0">
                <a:solidFill>
                  <a:schemeClr val="bg1"/>
                </a:solidFill>
                <a:latin typeface="Arial" pitchFamily="34" charset="0"/>
              </a:rPr>
              <a:t> women</a:t>
            </a:r>
            <a:r>
              <a:rPr lang="en-US" baseline="30000" dirty="0">
                <a:solidFill>
                  <a:schemeClr val="bg1"/>
                </a:solidFill>
                <a:latin typeface="Arial" pitchFamily="34" charset="0"/>
              </a:rPr>
              <a:t>1,2</a:t>
            </a:r>
            <a:endParaRPr lang="en-GB" dirty="0">
              <a:solidFill>
                <a:schemeClr val="bg1"/>
              </a:solidFill>
              <a:ea typeface="ＭＳ Ｐゴシック" pitchFamily="112"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dirty="0"/>
              <a:t>The misperception of PID risk with IUC is perpetuated by multiple factors</a:t>
            </a:r>
            <a:r>
              <a:rPr lang="en-US" baseline="30000" dirty="0"/>
              <a:t>1</a:t>
            </a:r>
            <a:endParaRPr lang="en-GB" dirty="0"/>
          </a:p>
        </p:txBody>
      </p:sp>
      <p:sp>
        <p:nvSpPr>
          <p:cNvPr id="97282" name="Content Placeholder 2"/>
          <p:cNvSpPr>
            <a:spLocks noGrp="1"/>
          </p:cNvSpPr>
          <p:nvPr>
            <p:ph idx="1"/>
          </p:nvPr>
        </p:nvSpPr>
        <p:spPr>
          <a:xfrm>
            <a:off x="457200" y="1871935"/>
            <a:ext cx="3826768" cy="3213249"/>
          </a:xfrm>
        </p:spPr>
        <p:txBody>
          <a:bodyPr/>
          <a:lstStyle/>
          <a:p>
            <a:r>
              <a:rPr lang="en-GB" sz="2100" b="1" dirty="0">
                <a:solidFill>
                  <a:schemeClr val="accent1"/>
                </a:solidFill>
              </a:rPr>
              <a:t>Diagnosis </a:t>
            </a:r>
            <a:r>
              <a:rPr lang="en-GB" sz="2100" dirty="0"/>
              <a:t>of PID is regarded as </a:t>
            </a:r>
            <a:r>
              <a:rPr lang="en-GB" sz="2100" b="1" dirty="0">
                <a:solidFill>
                  <a:schemeClr val="accent1"/>
                </a:solidFill>
              </a:rPr>
              <a:t>complex</a:t>
            </a:r>
            <a:r>
              <a:rPr lang="en-GB" sz="2100" b="1" baseline="30000" dirty="0">
                <a:solidFill>
                  <a:schemeClr val="accent1"/>
                </a:solidFill>
              </a:rPr>
              <a:t>1</a:t>
            </a:r>
            <a:endParaRPr lang="en-US" sz="1400" b="1" dirty="0">
              <a:solidFill>
                <a:schemeClr val="accent1"/>
              </a:solidFill>
            </a:endParaRPr>
          </a:p>
          <a:p>
            <a:r>
              <a:rPr lang="en-US" sz="2100" b="1" dirty="0">
                <a:solidFill>
                  <a:schemeClr val="accent1"/>
                </a:solidFill>
              </a:rPr>
              <a:t>PID risk </a:t>
            </a:r>
            <a:r>
              <a:rPr lang="en-US" sz="2100" dirty="0"/>
              <a:t>in control populations is </a:t>
            </a:r>
            <a:r>
              <a:rPr lang="en-US" sz="2100" b="1" dirty="0">
                <a:solidFill>
                  <a:schemeClr val="accent1"/>
                </a:solidFill>
              </a:rPr>
              <a:t>difficult to assess</a:t>
            </a:r>
            <a:r>
              <a:rPr lang="en-US" sz="2100" b="1" baseline="30000" dirty="0">
                <a:solidFill>
                  <a:schemeClr val="accent1"/>
                </a:solidFill>
              </a:rPr>
              <a:t>1</a:t>
            </a:r>
          </a:p>
          <a:p>
            <a:r>
              <a:rPr lang="en-US" sz="2100" dirty="0"/>
              <a:t>PID is </a:t>
            </a:r>
            <a:r>
              <a:rPr lang="en-US" sz="2100" b="1" dirty="0">
                <a:solidFill>
                  <a:schemeClr val="accent1"/>
                </a:solidFill>
              </a:rPr>
              <a:t>often over-diagnosed</a:t>
            </a:r>
            <a:r>
              <a:rPr lang="en-US" sz="2100" b="1" baseline="30000" dirty="0">
                <a:solidFill>
                  <a:schemeClr val="accent1"/>
                </a:solidFill>
              </a:rPr>
              <a:t>2,3</a:t>
            </a:r>
            <a:endParaRPr lang="en-US" sz="1400" b="1" dirty="0">
              <a:solidFill>
                <a:schemeClr val="accent1"/>
              </a:solidFill>
            </a:endParaRPr>
          </a:p>
          <a:p>
            <a:r>
              <a:rPr lang="en-US" sz="2100" dirty="0"/>
              <a:t>It may be </a:t>
            </a:r>
            <a:r>
              <a:rPr lang="en-US" sz="2100" b="1" dirty="0">
                <a:solidFill>
                  <a:schemeClr val="accent1"/>
                </a:solidFill>
              </a:rPr>
              <a:t>easy to blame </a:t>
            </a:r>
            <a:r>
              <a:rPr lang="en-US" sz="2100" dirty="0"/>
              <a:t>PID symptoms </a:t>
            </a:r>
            <a:r>
              <a:rPr lang="en-US" sz="2100" dirty="0">
                <a:solidFill>
                  <a:schemeClr val="tx1"/>
                </a:solidFill>
              </a:rPr>
              <a:t>on an IUC</a:t>
            </a:r>
            <a:r>
              <a:rPr lang="en-US" sz="2100" baseline="30000" dirty="0">
                <a:solidFill>
                  <a:schemeClr val="tx1"/>
                </a:solidFill>
              </a:rPr>
              <a:t>4</a:t>
            </a:r>
            <a:endParaRPr lang="en-US" sz="2100" dirty="0">
              <a:solidFill>
                <a:schemeClr val="tx1"/>
              </a:solidFill>
            </a:endParaRPr>
          </a:p>
        </p:txBody>
      </p:sp>
      <p:sp>
        <p:nvSpPr>
          <p:cNvPr id="97284" name="Content Placeholder 2"/>
          <p:cNvSpPr txBox="1">
            <a:spLocks/>
          </p:cNvSpPr>
          <p:nvPr/>
        </p:nvSpPr>
        <p:spPr bwMode="auto">
          <a:xfrm>
            <a:off x="457200" y="5085184"/>
            <a:ext cx="7993062" cy="984907"/>
          </a:xfrm>
          <a:prstGeom prst="rect">
            <a:avLst/>
          </a:prstGeom>
          <a:noFill/>
          <a:ln w="9525">
            <a:noFill/>
            <a:miter lim="800000"/>
            <a:headEnd/>
            <a:tailEnd/>
          </a:ln>
        </p:spPr>
        <p:txBody>
          <a:bodyPr/>
          <a:lstStyle/>
          <a:p>
            <a:pPr marL="290513" indent="-290513">
              <a:spcBef>
                <a:spcPct val="20000"/>
              </a:spcBef>
              <a:buFont typeface="Wingdings" pitchFamily="2" charset="2"/>
              <a:buChar char="§"/>
            </a:pPr>
            <a:r>
              <a:rPr lang="en-US" sz="2100" b="1" dirty="0">
                <a:solidFill>
                  <a:schemeClr val="accent1"/>
                </a:solidFill>
              </a:rPr>
              <a:t>Inconsistencies</a:t>
            </a:r>
            <a:r>
              <a:rPr lang="en-US" sz="2100" dirty="0">
                <a:solidFill>
                  <a:srgbClr val="0079AD"/>
                </a:solidFill>
              </a:rPr>
              <a:t> around </a:t>
            </a:r>
            <a:r>
              <a:rPr lang="en-US" sz="2100" b="1" dirty="0">
                <a:solidFill>
                  <a:schemeClr val="accent1"/>
                </a:solidFill>
              </a:rPr>
              <a:t>PID definition</a:t>
            </a:r>
            <a:r>
              <a:rPr lang="en-US" sz="2100" dirty="0">
                <a:solidFill>
                  <a:schemeClr val="accent1"/>
                </a:solidFill>
              </a:rPr>
              <a:t> </a:t>
            </a:r>
            <a:r>
              <a:rPr lang="en-US" sz="2100" dirty="0">
                <a:solidFill>
                  <a:srgbClr val="0079AD"/>
                </a:solidFill>
              </a:rPr>
              <a:t>used, criteria for </a:t>
            </a:r>
            <a:r>
              <a:rPr lang="en-US" sz="2100" b="1" dirty="0">
                <a:solidFill>
                  <a:schemeClr val="accent1"/>
                </a:solidFill>
              </a:rPr>
              <a:t>diagnosis</a:t>
            </a:r>
            <a:r>
              <a:rPr lang="en-US" sz="2100" b="1" dirty="0">
                <a:solidFill>
                  <a:srgbClr val="0079AD"/>
                </a:solidFill>
              </a:rPr>
              <a:t>, </a:t>
            </a:r>
            <a:r>
              <a:rPr lang="en-US" sz="2100" b="1" dirty="0">
                <a:solidFill>
                  <a:schemeClr val="accent1"/>
                </a:solidFill>
              </a:rPr>
              <a:t>study populations </a:t>
            </a:r>
            <a:r>
              <a:rPr lang="en-US" sz="2100" dirty="0">
                <a:solidFill>
                  <a:srgbClr val="0079AD"/>
                </a:solidFill>
              </a:rPr>
              <a:t>and </a:t>
            </a:r>
            <a:r>
              <a:rPr lang="en-US" sz="2100" b="1" dirty="0">
                <a:solidFill>
                  <a:schemeClr val="accent1"/>
                </a:solidFill>
              </a:rPr>
              <a:t>presentation of incidence</a:t>
            </a:r>
            <a:r>
              <a:rPr lang="en-US" sz="2100" b="1" dirty="0">
                <a:solidFill>
                  <a:srgbClr val="0079AD"/>
                </a:solidFill>
              </a:rPr>
              <a:t> </a:t>
            </a:r>
            <a:r>
              <a:rPr lang="en-US" sz="2100" dirty="0">
                <a:solidFill>
                  <a:srgbClr val="0079AD"/>
                </a:solidFill>
              </a:rPr>
              <a:t>limit clear comparison and conclusions</a:t>
            </a:r>
            <a:r>
              <a:rPr lang="en-US" sz="2100" baseline="30000" dirty="0">
                <a:solidFill>
                  <a:srgbClr val="0079AD"/>
                </a:solidFill>
              </a:rPr>
              <a:t>1</a:t>
            </a:r>
            <a:endParaRPr lang="en-US" sz="2100" dirty="0">
              <a:solidFill>
                <a:srgbClr val="0079AD"/>
              </a:solidFill>
            </a:endParaRPr>
          </a:p>
        </p:txBody>
      </p:sp>
      <p:sp>
        <p:nvSpPr>
          <p:cNvPr id="7" name="Rectangle 6"/>
          <p:cNvSpPr/>
          <p:nvPr/>
        </p:nvSpPr>
        <p:spPr>
          <a:xfrm>
            <a:off x="539552" y="6309320"/>
            <a:ext cx="6696744" cy="523220"/>
          </a:xfrm>
          <a:prstGeom prst="rect">
            <a:avLst/>
          </a:prstGeom>
        </p:spPr>
        <p:txBody>
          <a:bodyPr wrap="square" numCol="2">
            <a:spAutoFit/>
          </a:bodyPr>
          <a:lstStyle/>
          <a:p>
            <a:r>
              <a:rPr lang="en-GB" sz="700" dirty="0"/>
              <a:t>1. Meirik O. Review article. Contraception 2007;75(6 Suppl):S41-S47.</a:t>
            </a:r>
          </a:p>
          <a:p>
            <a:r>
              <a:rPr lang="en-GB" sz="700" dirty="0"/>
              <a:t>2. </a:t>
            </a:r>
            <a:r>
              <a:rPr lang="en-GB" sz="700" dirty="0">
                <a:solidFill>
                  <a:srgbClr val="0079AD"/>
                </a:solidFill>
              </a:rPr>
              <a:t>Black K, et al.</a:t>
            </a:r>
            <a:r>
              <a:rPr lang="en-GB" sz="700" i="1" dirty="0">
                <a:solidFill>
                  <a:srgbClr val="0079AD"/>
                </a:solidFill>
              </a:rPr>
              <a:t> </a:t>
            </a:r>
            <a:r>
              <a:rPr lang="en-GB" sz="700" dirty="0">
                <a:solidFill>
                  <a:srgbClr val="0079AD"/>
                </a:solidFill>
              </a:rPr>
              <a:t>Eur J Contracept Reprod Health Care 2012;17:340–350.</a:t>
            </a:r>
          </a:p>
          <a:p>
            <a:r>
              <a:rPr lang="en-GB" sz="700" dirty="0">
                <a:solidFill>
                  <a:srgbClr val="0079AD"/>
                </a:solidFill>
              </a:rPr>
              <a:t>3. Workowski KA, Bolan GA, Centers for Disease Control, Prevention. MMWR Recomm Rep 2015;64:1–37.</a:t>
            </a:r>
          </a:p>
          <a:p>
            <a:r>
              <a:rPr lang="en-GB" sz="700" dirty="0">
                <a:solidFill>
                  <a:srgbClr val="0079AD"/>
                </a:solidFill>
              </a:rPr>
              <a:t>4. Black K, et al. Eur J Contracept Reprod Health Care 2012;17:340–350. </a:t>
            </a:r>
          </a:p>
          <a:p>
            <a:endParaRPr lang="en-GB" sz="1000" dirty="0">
              <a:solidFill>
                <a:srgbClr val="0079AD"/>
              </a:solidFill>
            </a:endParaRPr>
          </a:p>
          <a:p>
            <a:endParaRPr lang="en-US" altLang="en-US" sz="1000" dirty="0">
              <a:solidFill>
                <a:srgbClr val="00274C"/>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619" y="1903482"/>
            <a:ext cx="4200643" cy="2833767"/>
          </a:xfrm>
          <a:prstGeom prst="round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860032" y="4803494"/>
            <a:ext cx="3528392" cy="215444"/>
          </a:xfrm>
          <a:prstGeom prst="rect">
            <a:avLst/>
          </a:prstGeom>
          <a:noFill/>
        </p:spPr>
        <p:txBody>
          <a:bodyPr wrap="square" rtlCol="0">
            <a:spAutoFit/>
          </a:bodyPr>
          <a:lstStyle/>
          <a:p>
            <a:r>
              <a:rPr lang="en-GB" sz="800" dirty="0"/>
              <a:t>Image: Microscopic view of chlamydia. Credit: Stocktrek Images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Elbow Connector 13"/>
          <p:cNvCxnSpPr/>
          <p:nvPr/>
        </p:nvCxnSpPr>
        <p:spPr bwMode="auto">
          <a:xfrm rot="10800000" flipV="1">
            <a:off x="1331640" y="2528900"/>
            <a:ext cx="941276" cy="1820180"/>
          </a:xfrm>
          <a:prstGeom prst="bentConnector3">
            <a:avLst>
              <a:gd name="adj1" fmla="val 203052"/>
            </a:avLst>
          </a:prstGeom>
          <a:solidFill>
            <a:schemeClr val="accent1"/>
          </a:solidFill>
          <a:ln w="57150" cap="flat" cmpd="sng" algn="ctr">
            <a:solidFill>
              <a:schemeClr val="tx1"/>
            </a:solidFill>
            <a:prstDash val="solid"/>
            <a:round/>
            <a:headEnd type="none" w="med" len="med"/>
            <a:tailEnd type="triangle"/>
          </a:ln>
          <a:effectLst/>
        </p:spPr>
      </p:cxnSp>
      <p:sp>
        <p:nvSpPr>
          <p:cNvPr id="2" name="Title 1"/>
          <p:cNvSpPr>
            <a:spLocks noGrp="1"/>
          </p:cNvSpPr>
          <p:nvPr>
            <p:ph type="title"/>
          </p:nvPr>
        </p:nvSpPr>
        <p:spPr>
          <a:xfrm>
            <a:off x="457200" y="304800"/>
            <a:ext cx="5770984" cy="1219200"/>
          </a:xfrm>
        </p:spPr>
        <p:txBody>
          <a:bodyPr/>
          <a:lstStyle/>
          <a:p>
            <a:r>
              <a:rPr lang="en-US" dirty="0"/>
              <a:t>However, there are clear diagnostic criteria for PID</a:t>
            </a:r>
            <a:r>
              <a:rPr lang="en-US" baseline="30000" dirty="0"/>
              <a:t>1</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20093"/>
            <a:ext cx="2339604" cy="1388614"/>
          </a:xfrm>
          <a:prstGeom prst="roundRect">
            <a:avLst/>
          </a:prstGeom>
          <a:ln>
            <a:noFill/>
          </a:ln>
          <a:effectLst>
            <a:outerShdw blurRad="292100" dist="139700" dir="2700000" algn="tl" rotWithShape="0">
              <a:srgbClr val="333333">
                <a:alpha val="65000"/>
              </a:srgbClr>
            </a:outerShdw>
          </a:effectLst>
        </p:spPr>
      </p:pic>
      <p:sp>
        <p:nvSpPr>
          <p:cNvPr id="7" name="Rectangle 6"/>
          <p:cNvSpPr/>
          <p:nvPr/>
        </p:nvSpPr>
        <p:spPr>
          <a:xfrm>
            <a:off x="457200" y="6435934"/>
            <a:ext cx="3898776" cy="307777"/>
          </a:xfrm>
          <a:prstGeom prst="rect">
            <a:avLst/>
          </a:prstGeom>
        </p:spPr>
        <p:txBody>
          <a:bodyPr wrap="square">
            <a:spAutoFit/>
          </a:bodyPr>
          <a:lstStyle/>
          <a:p>
            <a:r>
              <a:rPr lang="en-GB" sz="700" dirty="0"/>
              <a:t>1. </a:t>
            </a:r>
            <a:r>
              <a:rPr lang="en-US" sz="700" dirty="0">
                <a:solidFill>
                  <a:srgbClr val="0079AD"/>
                </a:solidFill>
              </a:rPr>
              <a:t>Centers for Disease Control and Prevention 2015 STD Treatment Guidelines. Pelvic Inflammatory Disease. Accessed at: http://www.cdc.gov/std/tg2015/pid.htm on 12</a:t>
            </a:r>
            <a:r>
              <a:rPr lang="en-US" sz="700" baseline="30000" dirty="0">
                <a:solidFill>
                  <a:srgbClr val="0079AD"/>
                </a:solidFill>
              </a:rPr>
              <a:t>th</a:t>
            </a:r>
            <a:r>
              <a:rPr lang="en-US" sz="700" dirty="0">
                <a:solidFill>
                  <a:srgbClr val="0079AD"/>
                </a:solidFill>
              </a:rPr>
              <a:t> April 2016.</a:t>
            </a:r>
          </a:p>
        </p:txBody>
      </p:sp>
      <p:sp>
        <p:nvSpPr>
          <p:cNvPr id="12" name="Rounded Rectangle 11"/>
          <p:cNvSpPr/>
          <p:nvPr/>
        </p:nvSpPr>
        <p:spPr bwMode="auto">
          <a:xfrm>
            <a:off x="1357175" y="1988840"/>
            <a:ext cx="7031249" cy="1169736"/>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a:xfrm>
            <a:off x="1459628" y="2013585"/>
            <a:ext cx="6784780" cy="967862"/>
          </a:xfrm>
        </p:spPr>
        <p:txBody>
          <a:bodyPr/>
          <a:lstStyle/>
          <a:p>
            <a:pPr marL="0" indent="0">
              <a:buNone/>
            </a:pPr>
            <a:r>
              <a:rPr lang="en-US" sz="2200" b="1" dirty="0">
                <a:solidFill>
                  <a:schemeClr val="bg1"/>
                </a:solidFill>
              </a:rPr>
              <a:t>Presumptive treatment for PID </a:t>
            </a:r>
            <a:r>
              <a:rPr lang="en-US" sz="2200" dirty="0">
                <a:solidFill>
                  <a:schemeClr val="bg1"/>
                </a:solidFill>
              </a:rPr>
              <a:t>should be initiated in sexually active young women and other women at risk for STDs if they are experiencing…</a:t>
            </a:r>
            <a:r>
              <a:rPr lang="en-US" sz="2200" baseline="30000" dirty="0">
                <a:solidFill>
                  <a:schemeClr val="bg1"/>
                </a:solidFill>
              </a:rPr>
              <a:t>1</a:t>
            </a:r>
            <a:endParaRPr lang="en-US" sz="2200" dirty="0">
              <a:solidFill>
                <a:schemeClr val="bg1"/>
              </a:solidFill>
            </a:endParaRPr>
          </a:p>
        </p:txBody>
      </p:sp>
      <p:sp>
        <p:nvSpPr>
          <p:cNvPr id="20" name="Rounded Rectangle 19"/>
          <p:cNvSpPr/>
          <p:nvPr/>
        </p:nvSpPr>
        <p:spPr bwMode="auto">
          <a:xfrm>
            <a:off x="1345487" y="3391620"/>
            <a:ext cx="2232248" cy="135727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23" name="TextBox 22"/>
          <p:cNvSpPr txBox="1"/>
          <p:nvPr/>
        </p:nvSpPr>
        <p:spPr>
          <a:xfrm>
            <a:off x="3526532" y="4292415"/>
            <a:ext cx="2672766" cy="430887"/>
          </a:xfrm>
          <a:prstGeom prst="rect">
            <a:avLst/>
          </a:prstGeom>
          <a:noFill/>
        </p:spPr>
        <p:txBody>
          <a:bodyPr wrap="square" rtlCol="0">
            <a:spAutoFit/>
          </a:bodyPr>
          <a:lstStyle/>
          <a:p>
            <a:pPr algn="ctr"/>
            <a:r>
              <a:rPr lang="en-GB" sz="1100" b="1" dirty="0">
                <a:solidFill>
                  <a:schemeClr val="accent2"/>
                </a:solidFill>
              </a:rPr>
              <a:t>PLUS one of the following clinical criteria on pelvic examination</a:t>
            </a:r>
          </a:p>
        </p:txBody>
      </p:sp>
      <p:sp>
        <p:nvSpPr>
          <p:cNvPr id="25" name="Rounded Rectangle 24"/>
          <p:cNvSpPr/>
          <p:nvPr/>
        </p:nvSpPr>
        <p:spPr bwMode="auto">
          <a:xfrm>
            <a:off x="6156176" y="3391619"/>
            <a:ext cx="2232248" cy="1357277"/>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
        <p:nvSpPr>
          <p:cNvPr id="27" name="TextBox 26"/>
          <p:cNvSpPr txBox="1"/>
          <p:nvPr/>
        </p:nvSpPr>
        <p:spPr>
          <a:xfrm>
            <a:off x="6180259" y="3501008"/>
            <a:ext cx="2208165" cy="1077218"/>
          </a:xfrm>
          <a:prstGeom prst="rect">
            <a:avLst/>
          </a:prstGeom>
          <a:noFill/>
        </p:spPr>
        <p:txBody>
          <a:bodyPr wrap="square" rtlCol="0">
            <a:spAutoFit/>
          </a:bodyPr>
          <a:lstStyle/>
          <a:p>
            <a:pPr algn="ctr"/>
            <a:r>
              <a:rPr lang="en-US" sz="1600" dirty="0">
                <a:solidFill>
                  <a:schemeClr val="bg1"/>
                </a:solidFill>
              </a:rPr>
              <a:t>1. Cervical motion tenderness</a:t>
            </a:r>
          </a:p>
          <a:p>
            <a:pPr algn="ctr"/>
            <a:r>
              <a:rPr lang="en-US" sz="1600" dirty="0">
                <a:solidFill>
                  <a:schemeClr val="bg1"/>
                </a:solidFill>
              </a:rPr>
              <a:t>2. Uterine tenderness 3. Adnexal tenderness</a:t>
            </a:r>
          </a:p>
        </p:txBody>
      </p:sp>
      <p:sp>
        <p:nvSpPr>
          <p:cNvPr id="28" name="TextBox 27"/>
          <p:cNvSpPr txBox="1"/>
          <p:nvPr/>
        </p:nvSpPr>
        <p:spPr>
          <a:xfrm>
            <a:off x="1459628" y="3429000"/>
            <a:ext cx="2032252" cy="1323439"/>
          </a:xfrm>
          <a:prstGeom prst="rect">
            <a:avLst/>
          </a:prstGeom>
          <a:noFill/>
        </p:spPr>
        <p:txBody>
          <a:bodyPr wrap="square" rtlCol="0">
            <a:spAutoFit/>
          </a:bodyPr>
          <a:lstStyle/>
          <a:p>
            <a:pPr algn="ctr"/>
            <a:r>
              <a:rPr lang="en-US" sz="1600" dirty="0">
                <a:solidFill>
                  <a:schemeClr val="bg1"/>
                </a:solidFill>
              </a:rPr>
              <a:t>Pelvic or lower abdominal pain with no other identified cause of illness other than PID</a:t>
            </a:r>
          </a:p>
        </p:txBody>
      </p:sp>
      <p:sp>
        <p:nvSpPr>
          <p:cNvPr id="29" name="Rounded Rectangle 28"/>
          <p:cNvSpPr/>
          <p:nvPr/>
        </p:nvSpPr>
        <p:spPr bwMode="auto">
          <a:xfrm>
            <a:off x="467544" y="4956346"/>
            <a:ext cx="6826913" cy="1280966"/>
          </a:xfrm>
          <a:prstGeom prst="roundRect">
            <a:avLst/>
          </a:prstGeom>
          <a:solidFill>
            <a:schemeClr val="accent1"/>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cxnSp>
        <p:nvCxnSpPr>
          <p:cNvPr id="31" name="Elbow Connector 30"/>
          <p:cNvCxnSpPr/>
          <p:nvPr/>
        </p:nvCxnSpPr>
        <p:spPr bwMode="auto">
          <a:xfrm flipH="1">
            <a:off x="7294457" y="4221088"/>
            <a:ext cx="1007568" cy="1343326"/>
          </a:xfrm>
          <a:prstGeom prst="bentConnector4">
            <a:avLst>
              <a:gd name="adj1" fmla="val -58611"/>
              <a:gd name="adj2" fmla="val 100538"/>
            </a:avLst>
          </a:prstGeom>
          <a:solidFill>
            <a:schemeClr val="accent1"/>
          </a:solidFill>
          <a:ln w="57150" cap="flat" cmpd="sng" algn="ctr">
            <a:solidFill>
              <a:srgbClr val="74B64A"/>
            </a:solidFill>
            <a:prstDash val="solid"/>
            <a:round/>
            <a:headEnd type="none" w="med" len="med"/>
            <a:tailEnd type="triangle"/>
          </a:ln>
          <a:effectLst/>
        </p:spPr>
      </p:cxnSp>
      <p:sp>
        <p:nvSpPr>
          <p:cNvPr id="11" name="Rectangle 10"/>
          <p:cNvSpPr/>
          <p:nvPr/>
        </p:nvSpPr>
        <p:spPr>
          <a:xfrm>
            <a:off x="539552" y="4996531"/>
            <a:ext cx="7398568" cy="1169551"/>
          </a:xfrm>
          <a:prstGeom prst="rect">
            <a:avLst/>
          </a:prstGeom>
        </p:spPr>
        <p:txBody>
          <a:bodyPr wrap="square">
            <a:spAutoFit/>
          </a:bodyPr>
          <a:lstStyle/>
          <a:p>
            <a:pPr marL="0" indent="0">
              <a:buNone/>
            </a:pPr>
            <a:r>
              <a:rPr lang="en-US" sz="1400" b="1" dirty="0">
                <a:solidFill>
                  <a:schemeClr val="bg1"/>
                </a:solidFill>
              </a:rPr>
              <a:t>Additional criteria to enhance specificity</a:t>
            </a:r>
            <a:r>
              <a:rPr lang="en-US" sz="1400" dirty="0">
                <a:solidFill>
                  <a:schemeClr val="bg1"/>
                </a:solidFill>
              </a:rPr>
              <a:t>:</a:t>
            </a:r>
            <a:r>
              <a:rPr lang="en-US" sz="1400" baseline="30000" dirty="0">
                <a:solidFill>
                  <a:schemeClr val="bg1"/>
                </a:solidFill>
              </a:rPr>
              <a:t>1</a:t>
            </a:r>
            <a:endParaRPr lang="en-US" sz="1400" dirty="0">
              <a:solidFill>
                <a:schemeClr val="bg1"/>
              </a:solidFill>
            </a:endParaRPr>
          </a:p>
          <a:p>
            <a:pPr marL="285750" indent="-285750">
              <a:buFont typeface="Arial" panose="020B0604020202020204" pitchFamily="34" charset="0"/>
              <a:buChar char="•"/>
            </a:pPr>
            <a:r>
              <a:rPr lang="en-GB" sz="1400" dirty="0">
                <a:solidFill>
                  <a:schemeClr val="bg1"/>
                </a:solidFill>
                <a:ea typeface="ＭＳ Ｐゴシック" pitchFamily="112" charset="-128"/>
              </a:rPr>
              <a:t>oral temperature &gt;101</a:t>
            </a:r>
            <a:r>
              <a:rPr lang="en-GB" sz="1400" dirty="0">
                <a:solidFill>
                  <a:schemeClr val="bg1"/>
                </a:solidFill>
                <a:ea typeface="ＭＳ Ｐゴシック" pitchFamily="112" charset="-128"/>
                <a:sym typeface="Symbol" panose="05050102010706020507" pitchFamily="18" charset="2"/>
              </a:rPr>
              <a:t></a:t>
            </a:r>
            <a:r>
              <a:rPr lang="en-GB" sz="1400" dirty="0">
                <a:solidFill>
                  <a:schemeClr val="bg1"/>
                </a:solidFill>
                <a:ea typeface="ＭＳ Ｐゴシック" pitchFamily="112" charset="-128"/>
              </a:rPr>
              <a:t>F or &gt;38.3</a:t>
            </a:r>
            <a:r>
              <a:rPr lang="en-GB" sz="1400" dirty="0">
                <a:solidFill>
                  <a:schemeClr val="bg1"/>
                </a:solidFill>
                <a:ea typeface="ＭＳ Ｐゴシック" pitchFamily="112" charset="-128"/>
                <a:sym typeface="Symbol" panose="05050102010706020507" pitchFamily="18" charset="2"/>
              </a:rPr>
              <a:t></a:t>
            </a:r>
            <a:r>
              <a:rPr lang="en-GB" sz="1400" dirty="0">
                <a:solidFill>
                  <a:schemeClr val="bg1"/>
                </a:solidFill>
                <a:ea typeface="ＭＳ Ｐゴシック" pitchFamily="112" charset="-128"/>
              </a:rPr>
              <a:t>C </a:t>
            </a:r>
          </a:p>
          <a:p>
            <a:pPr marL="285750" indent="-285750">
              <a:buFont typeface="Arial" panose="020B0604020202020204" pitchFamily="34" charset="0"/>
              <a:buChar char="•"/>
            </a:pPr>
            <a:r>
              <a:rPr lang="en-GB" sz="1400" dirty="0">
                <a:solidFill>
                  <a:schemeClr val="bg1"/>
                </a:solidFill>
                <a:ea typeface="ＭＳ Ｐゴシック" pitchFamily="112" charset="-128"/>
              </a:rPr>
              <a:t>abnormal cervical mucopurulent discharge/cervical friability</a:t>
            </a:r>
          </a:p>
          <a:p>
            <a:pPr marL="285750" indent="-285750">
              <a:buFont typeface="Arial" panose="020B0604020202020204" pitchFamily="34" charset="0"/>
              <a:buChar char="•"/>
            </a:pPr>
            <a:r>
              <a:rPr lang="en-GB" sz="1400" dirty="0">
                <a:solidFill>
                  <a:schemeClr val="bg1"/>
                </a:solidFill>
                <a:ea typeface="ＭＳ Ｐゴシック" pitchFamily="112" charset="-128"/>
              </a:rPr>
              <a:t>elevated WBC erythrocyte sedimentation rate, or C-reactive protein</a:t>
            </a:r>
          </a:p>
          <a:p>
            <a:pPr marL="285750" indent="-285750">
              <a:buFont typeface="Arial" panose="020B0604020202020204" pitchFamily="34" charset="0"/>
              <a:buChar char="•"/>
            </a:pPr>
            <a:r>
              <a:rPr lang="en-GB" sz="1400" dirty="0">
                <a:solidFill>
                  <a:schemeClr val="bg1"/>
                </a:solidFill>
                <a:ea typeface="ＭＳ Ｐゴシック" pitchFamily="112" charset="-128"/>
              </a:rPr>
              <a:t>lab documentation of cervical infection with N. gonorrhoeae or C. trachomatis</a:t>
            </a:r>
            <a:endParaRPr lang="en-US" sz="1400" dirty="0">
              <a:solidFill>
                <a:srgbClr val="EC297B"/>
              </a:solidFill>
            </a:endParaRPr>
          </a:p>
        </p:txBody>
      </p:sp>
      <p:sp>
        <p:nvSpPr>
          <p:cNvPr id="46" name="Plus 45"/>
          <p:cNvSpPr/>
          <p:nvPr/>
        </p:nvSpPr>
        <p:spPr bwMode="auto">
          <a:xfrm>
            <a:off x="4398093" y="3498429"/>
            <a:ext cx="949411" cy="887849"/>
          </a:xfrm>
          <a:prstGeom prst="mathPlus">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32976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19256" cy="1219200"/>
          </a:xfrm>
        </p:spPr>
        <p:txBody>
          <a:bodyPr/>
          <a:lstStyle/>
          <a:p>
            <a:r>
              <a:rPr lang="en-US" sz="3200" dirty="0"/>
              <a:t>If diagnosed at an early stage, </a:t>
            </a:r>
            <a:r>
              <a:rPr lang="en-GB" sz="3200" dirty="0"/>
              <a:t>PID can be treated effectively, even with IUC in place</a:t>
            </a:r>
            <a:r>
              <a:rPr lang="en-US" sz="3200" baseline="30000" dirty="0"/>
              <a:t>1,2</a:t>
            </a:r>
            <a:endParaRPr lang="en-US" sz="3200" dirty="0"/>
          </a:p>
        </p:txBody>
      </p:sp>
      <p:sp>
        <p:nvSpPr>
          <p:cNvPr id="4" name="Rectangle 3"/>
          <p:cNvSpPr/>
          <p:nvPr/>
        </p:nvSpPr>
        <p:spPr>
          <a:xfrm>
            <a:off x="457200" y="6119336"/>
            <a:ext cx="4918465" cy="738664"/>
          </a:xfrm>
          <a:prstGeom prst="rect">
            <a:avLst/>
          </a:prstGeom>
        </p:spPr>
        <p:txBody>
          <a:bodyPr wrap="square">
            <a:spAutoFit/>
          </a:bodyPr>
          <a:lstStyle/>
          <a:p>
            <a:pPr marL="228600" indent="-228600">
              <a:buAutoNum type="arabicPeriod"/>
            </a:pPr>
            <a:r>
              <a:rPr lang="en-GB" sz="700" dirty="0"/>
              <a:t>Black A. Obstet Gynaecol Can 2016;38(2):182-222</a:t>
            </a:r>
            <a:r>
              <a:rPr lang="en-US" sz="700" dirty="0">
                <a:solidFill>
                  <a:srgbClr val="0079AD"/>
                </a:solidFill>
              </a:rPr>
              <a:t> </a:t>
            </a:r>
          </a:p>
          <a:p>
            <a:pPr marL="228600" indent="-228600">
              <a:buFontTx/>
              <a:buAutoNum type="arabicPeriod"/>
            </a:pPr>
            <a:r>
              <a:rPr lang="sv-SE" sz="700" dirty="0"/>
              <a:t>Turok DK, et al. </a:t>
            </a:r>
            <a:r>
              <a:rPr lang="pt-BR" sz="700" dirty="0"/>
              <a:t>Am J Obstet Gynecol 2016;215:599.e1-6.</a:t>
            </a:r>
            <a:endParaRPr lang="sv-SE" sz="700" dirty="0"/>
          </a:p>
          <a:p>
            <a:pPr marL="228600" indent="-228600">
              <a:buFontTx/>
              <a:buAutoNum type="arabicPeriod"/>
            </a:pPr>
            <a:r>
              <a:rPr lang="en-US" sz="700" dirty="0">
                <a:solidFill>
                  <a:srgbClr val="0079AD"/>
                </a:solidFill>
              </a:rPr>
              <a:t>Centers for Disease Control and Prevention 2015 STD Treatment Guidelines. Pelvic Inflammatory Disease. Accessed at: http://www.cdc.gov/std/tg2015/pid.htm on 12</a:t>
            </a:r>
            <a:r>
              <a:rPr lang="en-US" sz="700" baseline="30000" dirty="0">
                <a:solidFill>
                  <a:srgbClr val="0079AD"/>
                </a:solidFill>
              </a:rPr>
              <a:t>th</a:t>
            </a:r>
            <a:r>
              <a:rPr lang="en-US" sz="700" dirty="0">
                <a:solidFill>
                  <a:srgbClr val="0079AD"/>
                </a:solidFill>
              </a:rPr>
              <a:t> April 2016</a:t>
            </a:r>
          </a:p>
          <a:p>
            <a:pPr marL="228600" indent="-228600">
              <a:buAutoNum type="arabicPeriod"/>
            </a:pPr>
            <a:r>
              <a:rPr lang="en-US" sz="700" dirty="0">
                <a:solidFill>
                  <a:srgbClr val="0079AD"/>
                </a:solidFill>
              </a:rPr>
              <a:t>2012 European Guideline for the Management of Pelvic Inflammatory Disease. Accessed at: http://www.iusti.org/regions/europe/pdf/2012/PID_Treatment_Guidelines-Europe2012v5.pdf on 12</a:t>
            </a:r>
            <a:r>
              <a:rPr lang="en-US" sz="700" baseline="30000" dirty="0">
                <a:solidFill>
                  <a:srgbClr val="0079AD"/>
                </a:solidFill>
              </a:rPr>
              <a:t>th</a:t>
            </a:r>
            <a:r>
              <a:rPr lang="en-US" sz="700" dirty="0">
                <a:solidFill>
                  <a:srgbClr val="0079AD"/>
                </a:solidFill>
              </a:rPr>
              <a:t> April 2016</a:t>
            </a:r>
            <a:endParaRPr lang="en-US" sz="1000" dirty="0"/>
          </a:p>
        </p:txBody>
      </p:sp>
      <p:sp>
        <p:nvSpPr>
          <p:cNvPr id="5" name="Rounded Rectangle 4"/>
          <p:cNvSpPr/>
          <p:nvPr/>
        </p:nvSpPr>
        <p:spPr bwMode="auto">
          <a:xfrm>
            <a:off x="827584" y="1827896"/>
            <a:ext cx="3389548" cy="1745214"/>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1700" dirty="0">
                <a:solidFill>
                  <a:schemeClr val="bg1"/>
                </a:solidFill>
              </a:rPr>
              <a:t>PID treatment regimens must </a:t>
            </a:r>
            <a:r>
              <a:rPr lang="en-US" sz="1600" dirty="0">
                <a:solidFill>
                  <a:schemeClr val="bg1"/>
                </a:solidFill>
              </a:rPr>
              <a:t>provide </a:t>
            </a:r>
            <a:r>
              <a:rPr lang="en-US" b="1" dirty="0">
                <a:solidFill>
                  <a:schemeClr val="bg1"/>
                </a:solidFill>
              </a:rPr>
              <a:t>empiric, broad spectrum coverage </a:t>
            </a:r>
            <a:r>
              <a:rPr lang="en-US" sz="1700" dirty="0">
                <a:solidFill>
                  <a:schemeClr val="bg1"/>
                </a:solidFill>
              </a:rPr>
              <a:t>of likely pathogens</a:t>
            </a:r>
            <a:r>
              <a:rPr lang="en-US" sz="1700" baseline="30000" dirty="0">
                <a:solidFill>
                  <a:schemeClr val="bg1"/>
                </a:solidFill>
              </a:rPr>
              <a:t>3</a:t>
            </a:r>
            <a:r>
              <a:rPr lang="en-US" sz="1700" dirty="0">
                <a:solidFill>
                  <a:schemeClr val="bg1"/>
                </a:solidFill>
              </a:rPr>
              <a:t>* </a:t>
            </a:r>
          </a:p>
          <a:p>
            <a:pPr algn="ctr" eaLnBrk="0" hangingPunct="0"/>
            <a:r>
              <a:rPr lang="en-US" sz="1200" dirty="0">
                <a:solidFill>
                  <a:schemeClr val="bg1"/>
                </a:solidFill>
              </a:rPr>
              <a:t>*(Including </a:t>
            </a:r>
            <a:r>
              <a:rPr lang="en-US" sz="1200" i="1" dirty="0">
                <a:solidFill>
                  <a:schemeClr val="bg1"/>
                </a:solidFill>
              </a:rPr>
              <a:t>N. gonorrhoeae </a:t>
            </a:r>
            <a:r>
              <a:rPr lang="en-US" sz="1200" dirty="0">
                <a:solidFill>
                  <a:schemeClr val="bg1"/>
                </a:solidFill>
              </a:rPr>
              <a:t>and </a:t>
            </a:r>
            <a:r>
              <a:rPr lang="en-US" sz="1200" i="1" dirty="0">
                <a:solidFill>
                  <a:schemeClr val="bg1"/>
                </a:solidFill>
              </a:rPr>
              <a:t>C. trachomatis</a:t>
            </a:r>
            <a:r>
              <a:rPr lang="en-US" sz="1200" dirty="0">
                <a:solidFill>
                  <a:schemeClr val="bg1"/>
                </a:solidFill>
              </a:rPr>
              <a:t>)</a:t>
            </a:r>
            <a:endParaRPr lang="en-US" sz="1200" baseline="30000" dirty="0">
              <a:solidFill>
                <a:schemeClr val="bg1"/>
              </a:solidFill>
            </a:endParaRPr>
          </a:p>
        </p:txBody>
      </p:sp>
      <p:sp>
        <p:nvSpPr>
          <p:cNvPr id="7" name="Rounded Rectangle 6"/>
          <p:cNvSpPr/>
          <p:nvPr/>
        </p:nvSpPr>
        <p:spPr bwMode="auto">
          <a:xfrm>
            <a:off x="4716016" y="1827896"/>
            <a:ext cx="3389548" cy="1745214"/>
          </a:xfrm>
          <a:prstGeom prst="roundRect">
            <a:avLst/>
          </a:prstGeom>
          <a:solidFill>
            <a:srgbClr val="EC297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b="1" dirty="0">
                <a:solidFill>
                  <a:schemeClr val="bg1"/>
                </a:solidFill>
              </a:rPr>
              <a:t>Treatment </a:t>
            </a:r>
            <a:r>
              <a:rPr lang="en-US" sz="1700" dirty="0">
                <a:solidFill>
                  <a:schemeClr val="bg1"/>
                </a:solidFill>
              </a:rPr>
              <a:t>should be </a:t>
            </a:r>
            <a:r>
              <a:rPr lang="en-US" b="1" dirty="0">
                <a:solidFill>
                  <a:schemeClr val="bg1"/>
                </a:solidFill>
              </a:rPr>
              <a:t>started quickly </a:t>
            </a:r>
            <a:r>
              <a:rPr lang="en-US" sz="1700" dirty="0">
                <a:solidFill>
                  <a:schemeClr val="bg1"/>
                </a:solidFill>
              </a:rPr>
              <a:t>to prevent long-term sequelae</a:t>
            </a:r>
            <a:r>
              <a:rPr lang="en-US" sz="1700" baseline="30000" dirty="0">
                <a:solidFill>
                  <a:schemeClr val="bg1"/>
                </a:solidFill>
              </a:rPr>
              <a:t>3</a:t>
            </a:r>
            <a:r>
              <a:rPr lang="en-US" sz="1700" dirty="0">
                <a:solidFill>
                  <a:schemeClr val="bg1"/>
                </a:solidFill>
              </a:rPr>
              <a:t> </a:t>
            </a:r>
          </a:p>
          <a:p>
            <a:pPr algn="ctr" eaLnBrk="0" hangingPunct="0"/>
            <a:endParaRPr lang="en-US" sz="1800" baseline="30000" dirty="0">
              <a:solidFill>
                <a:schemeClr val="bg1"/>
              </a:solidFill>
            </a:endParaRPr>
          </a:p>
        </p:txBody>
      </p:sp>
      <p:sp>
        <p:nvSpPr>
          <p:cNvPr id="8" name="Rounded Rectangle 7"/>
          <p:cNvSpPr/>
          <p:nvPr/>
        </p:nvSpPr>
        <p:spPr bwMode="auto">
          <a:xfrm>
            <a:off x="827584" y="3877006"/>
            <a:ext cx="3389548" cy="174521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1700" dirty="0">
                <a:solidFill>
                  <a:schemeClr val="bg1"/>
                </a:solidFill>
              </a:rPr>
              <a:t>In mild or moderate PID, </a:t>
            </a:r>
            <a:r>
              <a:rPr lang="en-US" b="1" dirty="0">
                <a:solidFill>
                  <a:schemeClr val="bg1"/>
                </a:solidFill>
              </a:rPr>
              <a:t>parenteral and oral regimens </a:t>
            </a:r>
            <a:r>
              <a:rPr lang="en-US" sz="1700" dirty="0">
                <a:solidFill>
                  <a:schemeClr val="bg1"/>
                </a:solidFill>
              </a:rPr>
              <a:t>appear to have </a:t>
            </a:r>
            <a:r>
              <a:rPr lang="en-US" b="1" dirty="0">
                <a:solidFill>
                  <a:schemeClr val="bg1"/>
                </a:solidFill>
              </a:rPr>
              <a:t>similar efficacy</a:t>
            </a:r>
            <a:r>
              <a:rPr lang="en-US" b="1" baseline="30000" dirty="0">
                <a:solidFill>
                  <a:schemeClr val="bg1"/>
                </a:solidFill>
              </a:rPr>
              <a:t>3</a:t>
            </a:r>
            <a:endParaRPr lang="en-US" sz="1600" b="1" baseline="30000" dirty="0">
              <a:solidFill>
                <a:schemeClr val="bg1"/>
              </a:solidFill>
            </a:endParaRPr>
          </a:p>
        </p:txBody>
      </p:sp>
      <p:sp>
        <p:nvSpPr>
          <p:cNvPr id="9" name="Rounded Rectangle 8"/>
          <p:cNvSpPr/>
          <p:nvPr/>
        </p:nvSpPr>
        <p:spPr bwMode="auto">
          <a:xfrm>
            <a:off x="4716016" y="3877006"/>
            <a:ext cx="3389548" cy="174521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US" sz="1700" dirty="0">
                <a:solidFill>
                  <a:schemeClr val="bg1"/>
                </a:solidFill>
              </a:rPr>
              <a:t>Consider local </a:t>
            </a:r>
            <a:r>
              <a:rPr lang="en-US" b="1" dirty="0">
                <a:solidFill>
                  <a:schemeClr val="bg1"/>
                </a:solidFill>
              </a:rPr>
              <a:t>microbial sensitivity </a:t>
            </a:r>
            <a:r>
              <a:rPr lang="en-US" sz="1700" dirty="0">
                <a:solidFill>
                  <a:schemeClr val="bg1"/>
                </a:solidFill>
              </a:rPr>
              <a:t>patterns, </a:t>
            </a:r>
            <a:r>
              <a:rPr lang="en-US" b="1" dirty="0">
                <a:solidFill>
                  <a:schemeClr val="bg1"/>
                </a:solidFill>
              </a:rPr>
              <a:t>availability,</a:t>
            </a:r>
            <a:r>
              <a:rPr lang="en-US" sz="1600" dirty="0">
                <a:solidFill>
                  <a:schemeClr val="bg1"/>
                </a:solidFill>
              </a:rPr>
              <a:t> </a:t>
            </a:r>
            <a:r>
              <a:rPr lang="en-US" b="1" dirty="0">
                <a:solidFill>
                  <a:schemeClr val="bg1"/>
                </a:solidFill>
              </a:rPr>
              <a:t>cost,</a:t>
            </a:r>
            <a:r>
              <a:rPr lang="en-US" sz="1600" dirty="0">
                <a:solidFill>
                  <a:schemeClr val="bg1"/>
                </a:solidFill>
              </a:rPr>
              <a:t> </a:t>
            </a:r>
            <a:r>
              <a:rPr lang="en-US" sz="1700" dirty="0">
                <a:solidFill>
                  <a:schemeClr val="bg1"/>
                </a:solidFill>
              </a:rPr>
              <a:t>and</a:t>
            </a:r>
            <a:r>
              <a:rPr lang="en-US" sz="1600" dirty="0">
                <a:solidFill>
                  <a:schemeClr val="bg1"/>
                </a:solidFill>
              </a:rPr>
              <a:t> </a:t>
            </a:r>
            <a:r>
              <a:rPr lang="en-US" b="1" dirty="0">
                <a:solidFill>
                  <a:schemeClr val="bg1"/>
                </a:solidFill>
              </a:rPr>
              <a:t>patient acceptance</a:t>
            </a:r>
            <a:r>
              <a:rPr lang="en-US" b="1" baseline="30000" dirty="0">
                <a:solidFill>
                  <a:schemeClr val="bg1"/>
                </a:solidFill>
              </a:rPr>
              <a:t>3,4</a:t>
            </a:r>
            <a:endParaRPr lang="en-US" b="1" dirty="0">
              <a:solidFill>
                <a:schemeClr val="bg1"/>
              </a:solidFill>
            </a:endParaRPr>
          </a:p>
        </p:txBody>
      </p:sp>
    </p:spTree>
    <p:extLst>
      <p:ext uri="{BB962C8B-B14F-4D97-AF65-F5344CB8AC3E}">
        <p14:creationId xmlns:p14="http://schemas.microsoft.com/office/powerpoint/2010/main" val="94489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260648"/>
            <a:ext cx="8229600" cy="1291208"/>
          </a:xfrm>
        </p:spPr>
        <p:txBody>
          <a:bodyPr/>
          <a:lstStyle/>
          <a:p>
            <a:r>
              <a:rPr lang="en-US" sz="3200" dirty="0"/>
              <a:t>Helping HCPs overcome PID risk as a barrier to IUC use</a:t>
            </a:r>
          </a:p>
        </p:txBody>
      </p:sp>
      <p:sp>
        <p:nvSpPr>
          <p:cNvPr id="99330" name="Content Placeholder 2"/>
          <p:cNvSpPr txBox="1">
            <a:spLocks/>
          </p:cNvSpPr>
          <p:nvPr/>
        </p:nvSpPr>
        <p:spPr bwMode="auto">
          <a:xfrm>
            <a:off x="457200" y="1676400"/>
            <a:ext cx="8229600" cy="5065713"/>
          </a:xfrm>
          <a:prstGeom prst="rect">
            <a:avLst/>
          </a:prstGeom>
          <a:noFill/>
          <a:ln w="9525">
            <a:noFill/>
            <a:miter lim="800000"/>
            <a:headEnd/>
            <a:tailEnd/>
          </a:ln>
        </p:spPr>
        <p:txBody>
          <a:bodyPr/>
          <a:lstStyle/>
          <a:p>
            <a:pPr marL="290513" indent="-290513">
              <a:spcBef>
                <a:spcPct val="20000"/>
              </a:spcBef>
              <a:buFont typeface="Wingdings" pitchFamily="2" charset="2"/>
              <a:buChar char="§"/>
            </a:pPr>
            <a:r>
              <a:rPr lang="en-US" sz="2800" b="1" dirty="0">
                <a:solidFill>
                  <a:schemeClr val="accent4"/>
                </a:solidFill>
              </a:rPr>
              <a:t>This review aims to:</a:t>
            </a:r>
          </a:p>
          <a:p>
            <a:pPr marL="760413" lvl="1" indent="-277813">
              <a:spcBef>
                <a:spcPct val="20000"/>
              </a:spcBef>
              <a:buFont typeface="Helvetica CE"/>
              <a:buChar char="–"/>
            </a:pPr>
            <a:r>
              <a:rPr lang="en-US" b="1" dirty="0">
                <a:solidFill>
                  <a:schemeClr val="accent1"/>
                </a:solidFill>
              </a:rPr>
              <a:t>Address HCP questions or concerns </a:t>
            </a:r>
            <a:r>
              <a:rPr lang="en-US" dirty="0">
                <a:solidFill>
                  <a:schemeClr val="accent4"/>
                </a:solidFill>
              </a:rPr>
              <a:t>about PID in women using IUC</a:t>
            </a:r>
          </a:p>
          <a:p>
            <a:pPr marL="760413" lvl="1" indent="-277813">
              <a:spcBef>
                <a:spcPct val="20000"/>
              </a:spcBef>
              <a:buFont typeface="Helvetica CE"/>
              <a:buChar char="–"/>
            </a:pPr>
            <a:r>
              <a:rPr lang="en-US" dirty="0">
                <a:solidFill>
                  <a:schemeClr val="accent4"/>
                </a:solidFill>
              </a:rPr>
              <a:t>Help HCPs </a:t>
            </a:r>
            <a:r>
              <a:rPr lang="en-US" b="1" dirty="0">
                <a:solidFill>
                  <a:schemeClr val="accent1"/>
                </a:solidFill>
              </a:rPr>
              <a:t>disseminate this information to colleagues</a:t>
            </a:r>
            <a:r>
              <a:rPr lang="en-US" b="1" dirty="0">
                <a:solidFill>
                  <a:srgbClr val="74B64A"/>
                </a:solidFill>
              </a:rPr>
              <a:t> </a:t>
            </a:r>
            <a:r>
              <a:rPr lang="en-US" dirty="0">
                <a:solidFill>
                  <a:schemeClr val="accent4"/>
                </a:solidFill>
              </a:rPr>
              <a:t>who may have questions or concerns </a:t>
            </a:r>
          </a:p>
          <a:p>
            <a:pPr marL="290513" indent="-290513">
              <a:spcBef>
                <a:spcPct val="20000"/>
              </a:spcBef>
              <a:buFont typeface="Wingdings" pitchFamily="2" charset="2"/>
              <a:buChar char="§"/>
            </a:pPr>
            <a:r>
              <a:rPr lang="en-US" sz="2800" b="1" dirty="0">
                <a:solidFill>
                  <a:schemeClr val="accent4"/>
                </a:solidFill>
              </a:rPr>
              <a:t>By:</a:t>
            </a:r>
          </a:p>
          <a:p>
            <a:pPr marL="760413" lvl="1" indent="-277813">
              <a:spcBef>
                <a:spcPct val="20000"/>
              </a:spcBef>
              <a:buFont typeface="Helvetica CE"/>
              <a:buChar char="–"/>
            </a:pPr>
            <a:r>
              <a:rPr lang="en-US" dirty="0">
                <a:solidFill>
                  <a:schemeClr val="accent4"/>
                </a:solidFill>
              </a:rPr>
              <a:t>Evaluating and sharing </a:t>
            </a:r>
            <a:r>
              <a:rPr lang="en-GB" dirty="0">
                <a:solidFill>
                  <a:schemeClr val="accent4"/>
                </a:solidFill>
              </a:rPr>
              <a:t>the </a:t>
            </a:r>
            <a:r>
              <a:rPr lang="en-GB" b="1" dirty="0">
                <a:solidFill>
                  <a:schemeClr val="accent1"/>
                </a:solidFill>
              </a:rPr>
              <a:t>most recent clinical data </a:t>
            </a:r>
            <a:r>
              <a:rPr lang="en-GB" dirty="0">
                <a:solidFill>
                  <a:schemeClr val="accent4"/>
                </a:solidFill>
              </a:rPr>
              <a:t>showing the </a:t>
            </a:r>
            <a:r>
              <a:rPr lang="en-GB" b="1" dirty="0">
                <a:solidFill>
                  <a:schemeClr val="accent1"/>
                </a:solidFill>
              </a:rPr>
              <a:t>low risk of PID with IUC use</a:t>
            </a:r>
          </a:p>
          <a:p>
            <a:pPr marL="760413" lvl="1" indent="-277813">
              <a:spcBef>
                <a:spcPct val="20000"/>
              </a:spcBef>
              <a:buFont typeface="Helvetica CE"/>
              <a:buChar char="–"/>
            </a:pPr>
            <a:r>
              <a:rPr lang="en-US" b="1" dirty="0">
                <a:solidFill>
                  <a:schemeClr val="accent1"/>
                </a:solidFill>
              </a:rPr>
              <a:t>Exploring the impact </a:t>
            </a:r>
            <a:r>
              <a:rPr lang="en-US" dirty="0">
                <a:solidFill>
                  <a:schemeClr val="accent4"/>
                </a:solidFill>
              </a:rPr>
              <a:t>of population size, nature and timing of follow-up, and PID definition on PID outcomes data</a:t>
            </a:r>
          </a:p>
          <a:p>
            <a:pPr marL="290513" indent="-290513">
              <a:spcBef>
                <a:spcPct val="20000"/>
              </a:spcBef>
              <a:buFont typeface="Wingdings" pitchFamily="2" charset="2"/>
              <a:buChar char="§"/>
            </a:pPr>
            <a:endParaRPr lang="en-US" sz="2800" dirty="0">
              <a:solidFill>
                <a:srgbClr val="0079AD"/>
              </a:solidFill>
            </a:endParaRPr>
          </a:p>
          <a:p>
            <a:pPr marL="290513" indent="-290513">
              <a:spcBef>
                <a:spcPct val="20000"/>
              </a:spcBef>
              <a:buFont typeface="Wingdings" pitchFamily="2" charset="2"/>
              <a:buChar char="§"/>
            </a:pPr>
            <a:endParaRPr lang="en-US" sz="2800" dirty="0">
              <a:solidFill>
                <a:srgbClr val="0079AD"/>
              </a:solidFill>
            </a:endParaRPr>
          </a:p>
          <a:p>
            <a:pPr marL="290513" indent="-290513">
              <a:spcBef>
                <a:spcPct val="20000"/>
              </a:spcBef>
              <a:buFont typeface="Wingdings" pitchFamily="2" charset="2"/>
              <a:buChar char="§"/>
            </a:pPr>
            <a:endParaRPr lang="en-US" sz="2800" dirty="0">
              <a:solidFill>
                <a:srgbClr val="0079AD"/>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ags/tag5.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6.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heme/theme1.xml><?xml version="1.0" encoding="utf-8"?>
<a:theme xmlns:a="http://schemas.openxmlformats.org/drawingml/2006/main" name="INTRA-finaltemplate">
  <a:themeElements>
    <a:clrScheme name="">
      <a:dk1>
        <a:srgbClr val="0079AD"/>
      </a:dk1>
      <a:lt1>
        <a:srgbClr val="FFFFFF"/>
      </a:lt1>
      <a:dk2>
        <a:srgbClr val="00274C"/>
      </a:dk2>
      <a:lt2>
        <a:srgbClr val="808080"/>
      </a:lt2>
      <a:accent1>
        <a:srgbClr val="19BDC9"/>
      </a:accent1>
      <a:accent2>
        <a:srgbClr val="74B64A"/>
      </a:accent2>
      <a:accent3>
        <a:srgbClr val="FFFFFF"/>
      </a:accent3>
      <a:accent4>
        <a:srgbClr val="006693"/>
      </a:accent4>
      <a:accent5>
        <a:srgbClr val="ABDBE1"/>
      </a:accent5>
      <a:accent6>
        <a:srgbClr val="68A542"/>
      </a:accent6>
      <a:hlink>
        <a:srgbClr val="EC297B"/>
      </a:hlink>
      <a:folHlink>
        <a:srgbClr val="FFC121"/>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fK Master for PPT 2010 4-3">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PR_BHC_PPT2003_4-3_Template_110617">
  <a:themeElements>
    <a:clrScheme name="PR_BHC_PPT2003_4-3_Template_110617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fontScheme name="PR_BHC_PPT2003_4-3_Template_110617">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R_BHC_PPT2003_4-3_Template_110617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fK Master for PPT 2010 4-3">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1_PR_BHC_PPT2003_4-3_Template_110617">
  <a:themeElements>
    <a:clrScheme name="PR_BHC_PPT2003_4-3_Template_110617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fontScheme name="PR_BHC_PPT2003_4-3_Template_110617">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R_BHC_PPT2003_4-3_Template_110617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GfK Master for PPT 2010 4-3">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INTRA-finaltemplate</Template>
  <TotalTime>676</TotalTime>
  <Words>9345</Words>
  <Application>Microsoft Office PowerPoint</Application>
  <PresentationFormat>On-screen Show (4:3)</PresentationFormat>
  <Paragraphs>868</Paragraphs>
  <Slides>35</Slides>
  <Notes>35</Notes>
  <HiddenSlides>4</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35</vt:i4>
      </vt:variant>
    </vt:vector>
  </HeadingPairs>
  <TitlesOfParts>
    <vt:vector size="49" baseType="lpstr">
      <vt:lpstr>ＭＳ Ｐゴシック</vt:lpstr>
      <vt:lpstr>ＭＳ Ｐゴシック</vt:lpstr>
      <vt:lpstr>Arial</vt:lpstr>
      <vt:lpstr>Calibri</vt:lpstr>
      <vt:lpstr>Courier New</vt:lpstr>
      <vt:lpstr>Helvetica CE</vt:lpstr>
      <vt:lpstr>Symbol</vt:lpstr>
      <vt:lpstr>Wingdings</vt:lpstr>
      <vt:lpstr>INTRA-finaltemplate</vt:lpstr>
      <vt:lpstr>GfK Master for PPT 2010 4-3</vt:lpstr>
      <vt:lpstr>PR_BHC_PPT2003_4-3_Template_110617</vt:lpstr>
      <vt:lpstr>1_GfK Master for PPT 2010 4-3</vt:lpstr>
      <vt:lpstr>1_PR_BHC_PPT2003_4-3_Template_110617</vt:lpstr>
      <vt:lpstr>2_GfK Master for PPT 2010 4-3</vt:lpstr>
      <vt:lpstr>Straight to the Point: Talking IUC Using evidence to dispel the myths around intrauterine contraception and pelvic inflammatory disease  Updated Oct 2017</vt:lpstr>
      <vt:lpstr>INTRA PID slides: Terms of use</vt:lpstr>
      <vt:lpstr>The Global INTRA Group</vt:lpstr>
      <vt:lpstr>Introduction</vt:lpstr>
      <vt:lpstr>PowerPoint Presentation</vt:lpstr>
      <vt:lpstr>The misperception of PID risk with IUC is perpetuated by multiple factors1</vt:lpstr>
      <vt:lpstr>However, there are clear diagnostic criteria for PID1</vt:lpstr>
      <vt:lpstr>If diagnosed at an early stage, PID can be treated effectively, even with IUC in place1,2</vt:lpstr>
      <vt:lpstr>Helping HCPs overcome PID risk as a barrier to IUC use</vt:lpstr>
      <vt:lpstr>Key content</vt:lpstr>
      <vt:lpstr>Our approach to this Data Review</vt:lpstr>
      <vt:lpstr>Resulting publications were screened and key studies and reviews selected</vt:lpstr>
      <vt:lpstr>Findings of the PID Review</vt:lpstr>
      <vt:lpstr>PowerPoint Presentation</vt:lpstr>
      <vt:lpstr>All review articles state the incidence of PID to be low1-6</vt:lpstr>
      <vt:lpstr>PowerPoint Presentation</vt:lpstr>
      <vt:lpstr>Five recent studies show the incidence of PID with IUC to be &lt;1%1-5</vt:lpstr>
      <vt:lpstr>These studies confirm the previously established low incidence of PID with IUC use1</vt:lpstr>
      <vt:lpstr>Risk of PID with IUC is low, irrespective of age, parity, STI risk, timing of STI screening and placement1-5</vt:lpstr>
      <vt:lpstr>Large-scale studies: Description and outcomes</vt:lpstr>
      <vt:lpstr>Large-scale studies: Description and outcomes (cont.)</vt:lpstr>
      <vt:lpstr>The risk of PID in women receiving IUC is low and unaffected by age and timing of screening</vt:lpstr>
      <vt:lpstr>PID is a rare complication of IUC use, even in women who test positive for an STI at the time of placement</vt:lpstr>
      <vt:lpstr>Younger women are not at greater risk of PID than older women</vt:lpstr>
      <vt:lpstr>The low-rate of PID was confirmed after 5 years1</vt:lpstr>
      <vt:lpstr>PID can be successfully treated in most women with outpatient antibiotics and typically does not require IUC removal1</vt:lpstr>
      <vt:lpstr>PowerPoint Presentation</vt:lpstr>
      <vt:lpstr>Even smaller studies in at-risk populations show a low incidence of PID1-3</vt:lpstr>
      <vt:lpstr>Small studies: description and outcomes</vt:lpstr>
      <vt:lpstr>Study findings support same-day IUC placement in adolescent women</vt:lpstr>
      <vt:lpstr>Incidence of PID is similar in women with same-day IUC placement vs. no IUC placement</vt:lpstr>
      <vt:lpstr>Summary and conclusions</vt:lpstr>
      <vt:lpstr>Summary</vt:lpstr>
      <vt:lpstr>Summary (cont.)</vt:lpstr>
      <vt:lpstr>Where do we go from here?</vt:lpstr>
    </vt:vector>
  </TitlesOfParts>
  <Company>Ben Peers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INTRA Advisory Board</dc:title>
  <dc:creator>jez</dc:creator>
  <cp:lastModifiedBy>Yara Zakhour</cp:lastModifiedBy>
  <cp:revision>834</cp:revision>
  <cp:lastPrinted>2017-09-28T11:29:18Z</cp:lastPrinted>
  <dcterms:created xsi:type="dcterms:W3CDTF">2011-11-01T08:08:05Z</dcterms:created>
  <dcterms:modified xsi:type="dcterms:W3CDTF">2017-11-22T15:20:53Z</dcterms:modified>
</cp:coreProperties>
</file>